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2000" cy="6858000"/>
  <p:notesSz cx="6761163" cy="99425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Kliknúť na presun snímky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2000" b="0" strike="noStrike" spc="-1">
                <a:latin typeface="Arial"/>
              </a:rPr>
              <a:t>Kliknúť na úpravu formátu poznámok</a:t>
            </a:r>
          </a:p>
        </p:txBody>
      </p:sp>
      <p:sp>
        <p:nvSpPr>
          <p:cNvPr id="2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&lt;hlavička&gt;</a:t>
            </a:r>
          </a:p>
        </p:txBody>
      </p:sp>
      <p:sp>
        <p:nvSpPr>
          <p:cNvPr id="2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2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2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16811E7-C6F2-4F9D-9550-DC77DF212336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76440" y="4784760"/>
            <a:ext cx="5407920" cy="391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298" name="Zástupný objekt pre číslo snímky 3"/>
          <p:cNvSpPr/>
          <p:nvPr/>
        </p:nvSpPr>
        <p:spPr>
          <a:xfrm>
            <a:off x="3828960" y="9443880"/>
            <a:ext cx="2929680" cy="49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3AB2CC8-E3FD-4EDB-BFF8-C981B6638E51}" type="slidenum">
              <a:rPr lang="sk-SK" sz="1200" b="0" strike="noStrike" spc="-1">
                <a:latin typeface="Times New Roman"/>
              </a:rPr>
              <a:t>3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520" y="1243080"/>
            <a:ext cx="5963400" cy="33552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76440" y="4784760"/>
            <a:ext cx="5407920" cy="391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301" name="Zástupný objekt pre číslo snímky 3"/>
          <p:cNvSpPr/>
          <p:nvPr/>
        </p:nvSpPr>
        <p:spPr>
          <a:xfrm>
            <a:off x="3828960" y="9443880"/>
            <a:ext cx="2929680" cy="49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6B6EC4F-2F4D-490C-950D-645B0A9FD6C4}" type="slidenum">
              <a:rPr lang="sk-SK" sz="1200" b="0" strike="noStrike" spc="-1">
                <a:latin typeface="Times New Roman"/>
              </a:rPr>
              <a:t>4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520" y="1243080"/>
            <a:ext cx="5963400" cy="33552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76440" y="4784760"/>
            <a:ext cx="5407920" cy="391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304" name="Zástupný objekt pre číslo snímky 3"/>
          <p:cNvSpPr/>
          <p:nvPr/>
        </p:nvSpPr>
        <p:spPr>
          <a:xfrm>
            <a:off x="3828960" y="9443880"/>
            <a:ext cx="2929680" cy="49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3D569B5-28EF-4F34-8137-53CF9368CD77}" type="slidenum">
              <a:rPr lang="sk-SK" sz="1200" b="0" strike="noStrike" spc="-1">
                <a:latin typeface="Times New Roman"/>
              </a:rPr>
              <a:t>5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520" y="1243080"/>
            <a:ext cx="5963400" cy="335520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76440" y="4784760"/>
            <a:ext cx="5407920" cy="391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307" name="Zástupný objekt pre číslo snímky 3"/>
          <p:cNvSpPr/>
          <p:nvPr/>
        </p:nvSpPr>
        <p:spPr>
          <a:xfrm>
            <a:off x="3828960" y="9443880"/>
            <a:ext cx="2929680" cy="49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38CF5BE-F06C-4B04-A223-C6A2924129C3}" type="slidenum">
              <a:rPr lang="sk-SK" sz="1200" b="0" strike="noStrike" spc="-1">
                <a:latin typeface="Times New Roman"/>
              </a:rPr>
              <a:t>6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76440" y="4784760"/>
            <a:ext cx="5407920" cy="391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310" name="Zástupný objekt pre číslo snímky 3"/>
          <p:cNvSpPr/>
          <p:nvPr/>
        </p:nvSpPr>
        <p:spPr>
          <a:xfrm>
            <a:off x="3828960" y="9443880"/>
            <a:ext cx="2929680" cy="49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717DE9-D660-4DD4-A8E3-880B856F3568}" type="slidenum">
              <a:rPr lang="sk-SK" sz="1200" b="0" strike="noStrike" spc="-1">
                <a:latin typeface="Times New Roman"/>
              </a:rPr>
              <a:t>7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76440" y="4784760"/>
            <a:ext cx="5407920" cy="391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313" name="Zástupný objekt pre číslo snímky 3"/>
          <p:cNvSpPr/>
          <p:nvPr/>
        </p:nvSpPr>
        <p:spPr>
          <a:xfrm>
            <a:off x="3828960" y="9443880"/>
            <a:ext cx="2929680" cy="49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F783D-34D7-4269-852E-A4FBC62E2D0C}" type="slidenum">
              <a:rPr lang="sk-SK" sz="1200" b="0" strike="noStrike" spc="-1">
                <a:latin typeface="Times New Roman"/>
              </a:rPr>
              <a:t>8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ya-25004.jpg (1000×667)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/>
          <p:nvPr/>
        </p:nvSpPr>
        <p:spPr>
          <a:xfrm>
            <a:off x="532440" y="310320"/>
            <a:ext cx="4825080" cy="66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EDEDED"/>
                </a:solidFill>
                <a:latin typeface="Corbel"/>
                <a:ea typeface="DejaVu Sans"/>
              </a:rPr>
              <a:t>Obr. č.2. Označenie pracovného úseku a CCP</a:t>
            </a:r>
            <a:endParaRPr lang="sk-SK" sz="2400" b="0" strike="noStrike" spc="-1">
              <a:latin typeface="Arial"/>
            </a:endParaRPr>
          </a:p>
        </p:txBody>
      </p:sp>
      <p:pic>
        <p:nvPicPr>
          <p:cNvPr id="252" name="Zástupný objekt pre obsah 4"/>
          <p:cNvPicPr/>
          <p:nvPr/>
        </p:nvPicPr>
        <p:blipFill>
          <a:blip r:embed="rId2"/>
          <a:srcRect t="20394" b="20394"/>
          <a:stretch/>
        </p:blipFill>
        <p:spPr>
          <a:xfrm>
            <a:off x="5476680" y="995400"/>
            <a:ext cx="6170040" cy="5217120"/>
          </a:xfrm>
          <a:prstGeom prst="rect">
            <a:avLst/>
          </a:prstGeom>
          <a:ln w="0">
            <a:noFill/>
          </a:ln>
        </p:spPr>
      </p:pic>
      <p:sp>
        <p:nvSpPr>
          <p:cNvPr id="253" name="TextShape 2"/>
          <p:cNvSpPr/>
          <p:nvPr/>
        </p:nvSpPr>
        <p:spPr>
          <a:xfrm>
            <a:off x="1119960" y="5429880"/>
            <a:ext cx="3650040" cy="43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4" name="Obrázok 6"/>
          <p:cNvPicPr/>
          <p:nvPr/>
        </p:nvPicPr>
        <p:blipFill>
          <a:blip r:embed="rId3"/>
          <a:stretch/>
        </p:blipFill>
        <p:spPr>
          <a:xfrm>
            <a:off x="234000" y="995400"/>
            <a:ext cx="5141520" cy="521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070C0"/>
                </a:solidFill>
                <a:latin typeface="Corbel"/>
                <a:ea typeface="DejaVu Sans"/>
              </a:rPr>
              <a:t>ZAMERANIE AUDITU SPOČÍVA:</a:t>
            </a:r>
            <a:endParaRPr lang="sk-SK" sz="5400" b="0" strike="noStrike" spc="-1">
              <a:latin typeface="Arial"/>
            </a:endParaRPr>
          </a:p>
        </p:txBody>
      </p:sp>
      <p:sp>
        <p:nvSpPr>
          <p:cNvPr id="256" name="TextShape 2"/>
          <p:cNvSpPr/>
          <p:nvPr/>
        </p:nvSpPr>
        <p:spPr>
          <a:xfrm>
            <a:off x="838080" y="1196622"/>
            <a:ext cx="10513440" cy="51228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/>
          </a:bodyPr>
          <a:lstStyle/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2. </a:t>
            </a:r>
            <a:r>
              <a:rPr lang="en-US" sz="2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Dodržiavaní</a:t>
            </a:r>
            <a:r>
              <a:rPr lang="en-US" sz="2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vypracovaných</a:t>
            </a:r>
            <a:r>
              <a:rPr lang="en-US" sz="2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postupov</a:t>
            </a:r>
            <a:r>
              <a:rPr lang="en-US" sz="2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v </a:t>
            </a:r>
            <a:r>
              <a:rPr lang="en-US" sz="2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praxi</a:t>
            </a:r>
            <a:r>
              <a:rPr lang="en-US" sz="2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:</a:t>
            </a:r>
            <a:endParaRPr lang="sk-SK" sz="28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evidencie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28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uplatňovania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nápravných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opatrení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28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dodržiavania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zásad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osobnej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prevádzkovej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hygieny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28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povinnosti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zamestnávať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v ZSS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osoby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výlučne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zdravotne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odborne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spôsobilé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28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skladovania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potravín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manipulácie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s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nimi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sprievodných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dokladov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070C0"/>
                </a:solidFill>
                <a:latin typeface="Corbel"/>
                <a:ea typeface="DejaVu Sans"/>
              </a:rPr>
              <a:t>ZAMERANIE AUDITU SPOČÍVA:</a:t>
            </a:r>
            <a:endParaRPr lang="sk-SK" sz="5400" b="0" strike="noStrike" spc="-1">
              <a:latin typeface="Arial"/>
            </a:endParaRPr>
          </a:p>
        </p:txBody>
      </p:sp>
      <p:sp>
        <p:nvSpPr>
          <p:cNvPr id="258" name="TextShape 2"/>
          <p:cNvSpPr/>
          <p:nvPr/>
        </p:nvSpPr>
        <p:spPr>
          <a:xfrm>
            <a:off x="838080" y="2020680"/>
            <a:ext cx="10513440" cy="355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EDEDED"/>
                </a:solidFill>
                <a:latin typeface="Corbel"/>
                <a:ea typeface="DejaVu Sans"/>
              </a:rPr>
              <a:t>3. Iné zameranie:</a:t>
            </a:r>
            <a:endParaRPr lang="sk-SK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EDEDED"/>
                </a:solidFill>
                <a:latin typeface="Corbel"/>
                <a:ea typeface="DejaVu Sans"/>
              </a:rPr>
              <a:t> nakladanie s odpadmi vznikajúcimi v prevádzke ZSS,</a:t>
            </a:r>
            <a:endParaRPr lang="sk-SK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EDEDED"/>
                </a:solidFill>
                <a:latin typeface="Corbel"/>
                <a:ea typeface="DejaVu Sans"/>
              </a:rPr>
              <a:t> školenia zamestnancov,</a:t>
            </a:r>
            <a:endParaRPr lang="sk-SK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EDEDED"/>
                </a:solidFill>
                <a:latin typeface="Corbel"/>
                <a:ea typeface="DejaVu Sans"/>
              </a:rPr>
              <a:t>kontrola kvality vody používanej k výrobe pokrmov</a:t>
            </a:r>
            <a:r>
              <a:rPr lang="sk-SK" sz="2800" b="0" strike="noStrike" spc="-1">
                <a:solidFill>
                  <a:srgbClr val="EDEDED"/>
                </a:solidFill>
                <a:latin typeface="Corbel"/>
                <a:ea typeface="DejaVu Sans"/>
              </a:rPr>
              <a:t> (platí pre individuálny vodný zdroj – vlastná studňa),</a:t>
            </a:r>
            <a:endParaRPr lang="sk-SK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97E9D5"/>
                </a:solidFill>
                <a:latin typeface="Calibri"/>
                <a:ea typeface="DejaVu Sans"/>
              </a:rPr>
              <a:t>miestnosti pre zamestnancov (šatne),</a:t>
            </a:r>
            <a:endParaRPr lang="sk-SK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97E9D5"/>
                </a:solidFill>
                <a:latin typeface="Calibri"/>
                <a:ea typeface="DejaVu Sans"/>
              </a:rPr>
              <a:t>sklady surovín, čistiacich prostriedkov a obalov ak sú k dispozícii.</a:t>
            </a:r>
            <a:endParaRPr lang="sk-SK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/>
          <p:nvPr/>
        </p:nvSpPr>
        <p:spPr>
          <a:xfrm>
            <a:off x="838080" y="304920"/>
            <a:ext cx="10513440" cy="135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2500" lnSpcReduction="10000"/>
          </a:bodyPr>
          <a:lstStyle/>
          <a:p>
            <a:pPr algn="ctr">
              <a:lnSpc>
                <a:spcPct val="90000"/>
              </a:lnSpc>
            </a:pPr>
            <a:br/>
            <a:br/>
            <a:r>
              <a:rPr lang="en-US" sz="5400" b="0" strike="noStrike" spc="83">
                <a:solidFill>
                  <a:srgbClr val="0070C0"/>
                </a:solidFill>
                <a:latin typeface="Corbel"/>
                <a:ea typeface="Times New Roman"/>
              </a:rPr>
              <a:t>STUPNE ZÁVEREČNÉHO HODNOTENIA </a:t>
            </a:r>
            <a:br/>
            <a:br/>
            <a:endParaRPr lang="sk-SK" sz="5400" b="0" strike="noStrike" spc="-1">
              <a:latin typeface="Arial"/>
            </a:endParaRPr>
          </a:p>
        </p:txBody>
      </p:sp>
      <p:sp>
        <p:nvSpPr>
          <p:cNvPr id="260" name="TextShape 2"/>
          <p:cNvSpPr/>
          <p:nvPr/>
        </p:nvSpPr>
        <p:spPr>
          <a:xfrm>
            <a:off x="1276920" y="2545200"/>
            <a:ext cx="9903960" cy="369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prijateľný</a:t>
            </a: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       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		</a:t>
            </a:r>
            <a:r>
              <a:rPr lang="sk-SK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prijateľný s menej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                </a:t>
            </a:r>
            <a:r>
              <a:rPr lang="sk-SK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závažným nesúladom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				                  </a:t>
            </a:r>
            <a:r>
              <a:rPr lang="sk-SK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menej závažný nesúlad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					</a:t>
            </a:r>
            <a:r>
              <a:rPr lang="sk-SK" sz="28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                závažný nesúlad s rizikom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 dirty="0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 flipH="1">
            <a:off x="2108880" y="987840"/>
            <a:ext cx="936360" cy="176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2" name="CustomShape 4"/>
          <p:cNvSpPr/>
          <p:nvPr/>
        </p:nvSpPr>
        <p:spPr>
          <a:xfrm flipH="1">
            <a:off x="3833640" y="1656720"/>
            <a:ext cx="304920" cy="153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3" name="CustomShape 5"/>
          <p:cNvSpPr/>
          <p:nvPr/>
        </p:nvSpPr>
        <p:spPr>
          <a:xfrm>
            <a:off x="5288040" y="1656720"/>
            <a:ext cx="1296000" cy="2642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6"/>
          <p:cNvSpPr/>
          <p:nvPr/>
        </p:nvSpPr>
        <p:spPr>
          <a:xfrm>
            <a:off x="6879600" y="1705320"/>
            <a:ext cx="3495960" cy="414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9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070C0"/>
                </a:solidFill>
                <a:latin typeface="Corbel"/>
                <a:ea typeface="DejaVu Sans"/>
              </a:rPr>
              <a:t>NAJČASTEJŠIE ZISTENIA</a:t>
            </a:r>
            <a:r>
              <a:rPr lang="sk-SK" sz="4000" b="0" strike="noStrike" spc="-1">
                <a:solidFill>
                  <a:srgbClr val="0070C0"/>
                </a:solidFill>
                <a:latin typeface="Corbel"/>
                <a:ea typeface="DejaVu Sans"/>
              </a:rPr>
              <a:t> z vykonaných auditov v ZŠS v roku 2024:</a:t>
            </a:r>
            <a:endParaRPr lang="sk-SK" sz="4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sk-SK" sz="4000" b="0" strike="noStrike" spc="-1">
              <a:latin typeface="Arial"/>
            </a:endParaRPr>
          </a:p>
        </p:txBody>
      </p:sp>
      <p:sp>
        <p:nvSpPr>
          <p:cNvPr id="266" name="TextShape 2"/>
          <p:cNvSpPr/>
          <p:nvPr/>
        </p:nvSpPr>
        <p:spPr>
          <a:xfrm>
            <a:off x="900000" y="1975680"/>
            <a:ext cx="10513440" cy="41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sk-SK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chýbajúce vzduchotechnické zariadenia, nefunkčné, znečistené, chýbajúce sieťky na oknách, plesne a opadávajúca maľovka, poškodené podlahy, nedostatočné pracovné plochy, umývacie drezy,</a:t>
            </a:r>
            <a:endParaRPr lang="sk-SK" sz="3200" b="0" strike="noStrike" spc="-1">
              <a:latin typeface="Arial"/>
            </a:endParaRPr>
          </a:p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chýbajúci popis kritických kontrolných bodov a kontrolných bodov (CCP a CP) na prevádzke,</a:t>
            </a:r>
            <a:endParaRPr lang="sk-SK" sz="3200" b="0" strike="noStrike" spc="-1">
              <a:latin typeface="Arial"/>
            </a:endParaRPr>
          </a:p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nedokumentovanie skutočne nameraných teplôt v skladoch, chladiacom a mraziacom zariadení - opisovanie teplôt z predchádzajúcich dní,</a:t>
            </a:r>
            <a:endParaRPr lang="sk-SK" sz="3200" b="0" strike="noStrike" spc="-1">
              <a:latin typeface="Arial"/>
            </a:endParaRPr>
          </a:p>
          <a:p>
            <a:pPr marL="1440"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070C0"/>
                </a:solidFill>
                <a:latin typeface="Corbel"/>
                <a:ea typeface="DejaVu Sans"/>
              </a:rPr>
              <a:t>NAJČASTEJŠIE ZISTENIA</a:t>
            </a:r>
            <a:endParaRPr lang="sk-SK" sz="4000" b="0" strike="noStrike" spc="-1">
              <a:latin typeface="Arial"/>
            </a:endParaRPr>
          </a:p>
        </p:txBody>
      </p:sp>
      <p:sp>
        <p:nvSpPr>
          <p:cNvPr id="268" name="TextShape 2"/>
          <p:cNvSpPr/>
          <p:nvPr/>
        </p:nvSpPr>
        <p:spPr>
          <a:xfrm>
            <a:off x="1119960" y="1825560"/>
            <a:ext cx="10231560" cy="43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chýbaj</a:t>
            </a:r>
            <a:r>
              <a:rPr lang="sk-SK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u</a:t>
            </a: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ce záznamy o neprevzatí nevyhovujúcich surovín</a:t>
            </a:r>
            <a:r>
              <a:rPr lang="sk-SK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 od dodávateľa a stiahnutie produktov z obehu ( nevyhovujúca potravina, pokrm napr. pokazené ovocie, zelenina, znehodnotený pokrm)</a:t>
            </a:r>
            <a:endParaRPr lang="sk-SK" sz="3200" b="0" strike="noStrike" spc="-1">
              <a:latin typeface="Arial"/>
            </a:endParaRPr>
          </a:p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chýbajúce záznamy zo školenia pracovníkov,</a:t>
            </a:r>
            <a:endParaRPr lang="sk-SK" sz="3200" b="0" strike="noStrike" spc="-1">
              <a:latin typeface="Arial"/>
            </a:endParaRPr>
          </a:p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sk-SK" sz="3200" b="0" strike="noStrike" spc="-1">
                <a:solidFill>
                  <a:srgbClr val="FFFFFF"/>
                </a:solidFill>
                <a:latin typeface="Corbel"/>
                <a:ea typeface="DejaVu Sans"/>
              </a:rPr>
              <a:t>chyby v sanitačnom programe. </a:t>
            </a:r>
            <a:endParaRPr lang="sk-SK" sz="3200" b="0" strike="noStrike" spc="-1">
              <a:latin typeface="Arial"/>
            </a:endParaRPr>
          </a:p>
          <a:p>
            <a:pPr marL="1440"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odnadpis 1"/>
          <p:cNvSpPr/>
          <p:nvPr/>
        </p:nvSpPr>
        <p:spPr>
          <a:xfrm>
            <a:off x="609480" y="273600"/>
            <a:ext cx="10971720" cy="65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0" name="Obrázok 2"/>
          <p:cNvPicPr/>
          <p:nvPr/>
        </p:nvPicPr>
        <p:blipFill>
          <a:blip r:embed="rId2"/>
          <a:stretch/>
        </p:blipFill>
        <p:spPr>
          <a:xfrm>
            <a:off x="3190680" y="137160"/>
            <a:ext cx="5522760" cy="663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_0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TextShape 2_0"/>
          <p:cNvSpPr/>
          <p:nvPr/>
        </p:nvSpPr>
        <p:spPr>
          <a:xfrm>
            <a:off x="1119960" y="1825560"/>
            <a:ext cx="10231560" cy="43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</p:txBody>
      </p:sp>
      <p:pic>
        <p:nvPicPr>
          <p:cNvPr id="273" name="Obrázok 185"/>
          <p:cNvPicPr/>
          <p:nvPr/>
        </p:nvPicPr>
        <p:blipFill>
          <a:blip r:embed="rId2"/>
          <a:stretch/>
        </p:blipFill>
        <p:spPr>
          <a:xfrm>
            <a:off x="3767400" y="180000"/>
            <a:ext cx="4871880" cy="648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070C0"/>
                </a:solidFill>
                <a:latin typeface="Corbel"/>
                <a:ea typeface="DejaVu Sans"/>
              </a:rPr>
              <a:t>NAJČASTEJŠIE ZISTENIA</a:t>
            </a:r>
            <a:endParaRPr lang="sk-SK" sz="4000" b="0" strike="noStrike" spc="-1">
              <a:latin typeface="Arial"/>
            </a:endParaRPr>
          </a:p>
        </p:txBody>
      </p:sp>
      <p:sp>
        <p:nvSpPr>
          <p:cNvPr id="275" name="TextShape 2"/>
          <p:cNvSpPr/>
          <p:nvPr/>
        </p:nvSpPr>
        <p:spPr>
          <a:xfrm>
            <a:off x="1119960" y="1825560"/>
            <a:ext cx="10231560" cy="43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neaktualizovanie dokumentov, revízie dokumentov, nezaznamenávanie zmien do príručky,</a:t>
            </a:r>
            <a:endParaRPr lang="sk-SK" sz="3200" b="0" strike="noStrike" spc="-1">
              <a:latin typeface="Arial"/>
            </a:endParaRPr>
          </a:p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nevykonávanie nápravných opatrení v prípade prekročenia teplotného limitu v chladiacich a mraziacich zariadeniach</a:t>
            </a:r>
            <a:r>
              <a:rPr lang="sk-SK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 alebo skladoch</a:t>
            </a:r>
            <a:endParaRPr lang="sk-SK" sz="3200" b="0" strike="noStrike" spc="-1">
              <a:latin typeface="Arial"/>
            </a:endParaRPr>
          </a:p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chýbajúca dokumentácia o preprave expedovaných pokrmov. </a:t>
            </a:r>
            <a:endParaRPr lang="sk-SK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_5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TextShape 2_4"/>
          <p:cNvSpPr/>
          <p:nvPr/>
        </p:nvSpPr>
        <p:spPr>
          <a:xfrm>
            <a:off x="1119960" y="1825560"/>
            <a:ext cx="10231560" cy="43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</p:txBody>
      </p:sp>
      <p:pic>
        <p:nvPicPr>
          <p:cNvPr id="278" name="Obrázok 190"/>
          <p:cNvPicPr/>
          <p:nvPr/>
        </p:nvPicPr>
        <p:blipFill>
          <a:blip r:embed="rId2"/>
          <a:stretch/>
        </p:blipFill>
        <p:spPr>
          <a:xfrm>
            <a:off x="3458880" y="180000"/>
            <a:ext cx="5276520" cy="647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/>
          <p:nvPr/>
        </p:nvSpPr>
        <p:spPr>
          <a:xfrm>
            <a:off x="838080" y="374760"/>
            <a:ext cx="10513440" cy="450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NAJČASTEJŠIE NEDOSTATKY ZISŤOVANÉ </a:t>
            </a:r>
            <a:endParaRPr lang="sk-SK" sz="1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sk-SK" sz="1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P</a:t>
            </a:r>
            <a:r>
              <a:rPr lang="sk-SK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OČAS VÝKONU 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AUDITU V ŠKOLSKÝCH STRAVOVACÍCH ZARIADENIACH </a:t>
            </a:r>
            <a:br>
              <a:rPr dirty="0"/>
            </a:br>
            <a:endParaRPr lang="sk-SK" sz="1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za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rok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2024 </a:t>
            </a:r>
            <a:r>
              <a:rPr lang="sk-SK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v pôsobnosti RÚVZ Nitra.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Petra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Fikselová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 Michaela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Petrikovičová</a:t>
            </a:r>
            <a:br>
              <a:rPr dirty="0"/>
            </a:b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Regionálny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úrad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verejného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zdravotníctva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 </a:t>
            </a:r>
            <a:endParaRPr lang="sk-SK" sz="1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so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sídlom</a:t>
            </a:r>
            <a:r>
              <a:rPr lang="en-US" sz="118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v </a:t>
            </a:r>
            <a:r>
              <a:rPr lang="en-US" sz="118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Nitre</a:t>
            </a:r>
            <a:endParaRPr lang="sk-SK" sz="1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sk-SK" sz="1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sk-SK" sz="80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12.11.2024</a:t>
            </a:r>
            <a:endParaRPr lang="sk-SK" sz="8000" b="0" strike="noStrike" spc="-1" dirty="0">
              <a:latin typeface="Arial"/>
            </a:endParaRPr>
          </a:p>
        </p:txBody>
      </p:sp>
      <p:pic>
        <p:nvPicPr>
          <p:cNvPr id="237" name="Obrázok 3" descr="trening"/>
          <p:cNvPicPr/>
          <p:nvPr/>
        </p:nvPicPr>
        <p:blipFill>
          <a:blip r:embed="rId2"/>
          <a:stretch/>
        </p:blipFill>
        <p:spPr>
          <a:xfrm>
            <a:off x="313200" y="4108320"/>
            <a:ext cx="2932200" cy="267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_2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0" name="Obrázok 192"/>
          <p:cNvPicPr/>
          <p:nvPr/>
        </p:nvPicPr>
        <p:blipFill>
          <a:blip r:embed="rId2"/>
          <a:stretch/>
        </p:blipFill>
        <p:spPr>
          <a:xfrm>
            <a:off x="1423080" y="540000"/>
            <a:ext cx="9348120" cy="594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_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0" strike="noStrike" spc="-1">
                <a:solidFill>
                  <a:srgbClr val="EDEDED"/>
                </a:solidFill>
                <a:latin typeface="Corbel"/>
                <a:ea typeface="DejaVu Sans"/>
              </a:rPr>
              <a:t>ZHODNOTENIE</a:t>
            </a:r>
            <a:endParaRPr lang="sk-SK" sz="5400" b="0" strike="noStrike" spc="-1">
              <a:latin typeface="Arial"/>
            </a:endParaRPr>
          </a:p>
        </p:txBody>
      </p:sp>
      <p:sp>
        <p:nvSpPr>
          <p:cNvPr id="282" name="TextShape 2_1"/>
          <p:cNvSpPr/>
          <p:nvPr/>
        </p:nvSpPr>
        <p:spPr>
          <a:xfrm>
            <a:off x="1119960" y="1825560"/>
            <a:ext cx="10231560" cy="43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</p:txBody>
      </p:sp>
      <p:pic>
        <p:nvPicPr>
          <p:cNvPr id="283" name="Obrázok 195"/>
          <p:cNvPicPr/>
          <p:nvPr/>
        </p:nvPicPr>
        <p:blipFill>
          <a:blip r:embed="rId2"/>
          <a:stretch/>
        </p:blipFill>
        <p:spPr>
          <a:xfrm>
            <a:off x="3925080" y="169200"/>
            <a:ext cx="4534200" cy="649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_4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0" strike="noStrike" spc="-1">
                <a:solidFill>
                  <a:srgbClr val="EDEDED"/>
                </a:solidFill>
                <a:latin typeface="Corbel"/>
                <a:ea typeface="DejaVu Sans"/>
              </a:rPr>
              <a:t>ZHODNOTENIE</a:t>
            </a:r>
            <a:endParaRPr lang="sk-SK" sz="5400" b="0" strike="noStrike" spc="-1">
              <a:latin typeface="Arial"/>
            </a:endParaRPr>
          </a:p>
        </p:txBody>
      </p:sp>
      <p:sp>
        <p:nvSpPr>
          <p:cNvPr id="285" name="TextShape 2_3"/>
          <p:cNvSpPr/>
          <p:nvPr/>
        </p:nvSpPr>
        <p:spPr>
          <a:xfrm>
            <a:off x="896760" y="2415960"/>
            <a:ext cx="10231560" cy="293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Zavedený systém riadenia bezpečnosti potravín HACCP  v  zariadeniach školského stravovania je aplikovateľný, účinný a pružný.</a:t>
            </a:r>
            <a:endParaRPr lang="sk-SK" sz="32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odnadpis 2"/>
          <p:cNvSpPr/>
          <p:nvPr/>
        </p:nvSpPr>
        <p:spPr>
          <a:xfrm>
            <a:off x="609480" y="259560"/>
            <a:ext cx="10971720" cy="53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5400" b="0" strike="noStrike" spc="-1">
                <a:solidFill>
                  <a:srgbClr val="FFFFFF"/>
                </a:solidFill>
                <a:latin typeface="Arial"/>
                <a:ea typeface="DejaVu Sans"/>
              </a:rPr>
              <a:t>Príklady dobrej praxe</a:t>
            </a:r>
            <a:endParaRPr lang="sk-SK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Obrázok 4"/>
          <p:cNvPicPr/>
          <p:nvPr/>
        </p:nvPicPr>
        <p:blipFill>
          <a:blip r:embed="rId2"/>
          <a:stretch/>
        </p:blipFill>
        <p:spPr>
          <a:xfrm rot="5400000">
            <a:off x="2761920" y="639000"/>
            <a:ext cx="6408720" cy="567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Obrázok 4"/>
          <p:cNvPicPr/>
          <p:nvPr/>
        </p:nvPicPr>
        <p:blipFill>
          <a:blip r:embed="rId2"/>
          <a:stretch/>
        </p:blipFill>
        <p:spPr>
          <a:xfrm rot="5400000">
            <a:off x="2612880" y="694800"/>
            <a:ext cx="6671160" cy="543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Obrázok 4"/>
          <p:cNvPicPr/>
          <p:nvPr/>
        </p:nvPicPr>
        <p:blipFill>
          <a:blip r:embed="rId2"/>
          <a:stretch/>
        </p:blipFill>
        <p:spPr>
          <a:xfrm rot="5400000">
            <a:off x="2667600" y="856440"/>
            <a:ext cx="6857280" cy="514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Obrázok 2"/>
          <p:cNvPicPr/>
          <p:nvPr/>
        </p:nvPicPr>
        <p:blipFill>
          <a:blip r:embed="rId2"/>
          <a:stretch/>
        </p:blipFill>
        <p:spPr>
          <a:xfrm rot="5400000">
            <a:off x="2667600" y="856440"/>
            <a:ext cx="6857280" cy="514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Obrázok 1"/>
          <p:cNvPicPr/>
          <p:nvPr/>
        </p:nvPicPr>
        <p:blipFill>
          <a:blip r:embed="rId2"/>
          <a:stretch/>
        </p:blipFill>
        <p:spPr>
          <a:xfrm>
            <a:off x="3638520" y="316080"/>
            <a:ext cx="5617440" cy="641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rázok 4"/>
          <p:cNvPicPr/>
          <p:nvPr/>
        </p:nvPicPr>
        <p:blipFill>
          <a:blip r:embed="rId2"/>
          <a:stretch/>
        </p:blipFill>
        <p:spPr>
          <a:xfrm rot="5400000">
            <a:off x="2546280" y="468360"/>
            <a:ext cx="6603120" cy="59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DEDED"/>
                </a:solidFill>
                <a:latin typeface="Corbel"/>
                <a:ea typeface="DejaVu Sans"/>
              </a:rPr>
              <a:t>Legislatíva</a:t>
            </a:r>
            <a:br/>
            <a:r>
              <a:rPr lang="sk-SK" sz="4000" b="0" strike="noStrike" spc="-1">
                <a:solidFill>
                  <a:srgbClr val="FFFFFF"/>
                </a:solidFill>
                <a:latin typeface="Arial"/>
                <a:ea typeface="DejaVu Sans"/>
              </a:rPr>
              <a:t>Audit -  </a:t>
            </a:r>
            <a:r>
              <a:rPr lang="en-US" sz="4000" b="0" strike="noStrike" spc="-1">
                <a:solidFill>
                  <a:srgbClr val="EDEDED"/>
                </a:solidFill>
                <a:latin typeface="Corbel"/>
                <a:ea typeface="DejaVu Sans"/>
              </a:rPr>
              <a:t>úradn</a:t>
            </a:r>
            <a:r>
              <a:rPr lang="sk-SK" sz="4000" b="0" strike="noStrike" spc="-1">
                <a:solidFill>
                  <a:srgbClr val="EDEDED"/>
                </a:solidFill>
                <a:latin typeface="Corbel"/>
                <a:ea typeface="DejaVu Sans"/>
              </a:rPr>
              <a:t>á kontrola </a:t>
            </a:r>
            <a:r>
              <a:rPr lang="en-US" sz="4000" b="0" strike="noStrike" spc="-1">
                <a:solidFill>
                  <a:srgbClr val="EDEDED"/>
                </a:solidFill>
                <a:latin typeface="Corbel"/>
                <a:ea typeface="DejaVu Sans"/>
              </a:rPr>
              <a:t>je vykonan</a:t>
            </a:r>
            <a:r>
              <a:rPr lang="sk-SK" sz="4000" b="0" strike="noStrike" spc="-1">
                <a:solidFill>
                  <a:srgbClr val="EDEDED"/>
                </a:solidFill>
                <a:latin typeface="Corbel"/>
                <a:ea typeface="DejaVu Sans"/>
              </a:rPr>
              <a:t>á</a:t>
            </a:r>
            <a:r>
              <a:rPr lang="en-US" sz="4000" b="0" strike="noStrike" spc="-1">
                <a:solidFill>
                  <a:srgbClr val="EDEDED"/>
                </a:solidFill>
                <a:latin typeface="Corbel"/>
                <a:ea typeface="DejaVu Sans"/>
              </a:rPr>
              <a:t> v zmysle :</a:t>
            </a:r>
            <a:endParaRPr lang="sk-SK" sz="4000" b="0" strike="noStrike" spc="-1">
              <a:latin typeface="Arial"/>
            </a:endParaRPr>
          </a:p>
        </p:txBody>
      </p:sp>
      <p:sp>
        <p:nvSpPr>
          <p:cNvPr id="239" name="TextShape 2"/>
          <p:cNvSpPr/>
          <p:nvPr/>
        </p:nvSpPr>
        <p:spPr>
          <a:xfrm>
            <a:off x="1119960" y="2084760"/>
            <a:ext cx="10231560" cy="40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6500" lnSpcReduction="20000"/>
          </a:bodyPr>
          <a:lstStyle/>
          <a:p>
            <a:pPr marL="228600" indent="-226440" algn="just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Symbol"/>
              <a:buChar char=""/>
            </a:pP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čl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. 9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ods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. 4 a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čl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. 14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písm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.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i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Nariadenia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Európskeho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parlamentu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  a Rady (EÚ) 2017/625 o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úradných</a:t>
            </a:r>
            <a:r>
              <a:rPr lang="en-US" sz="4100" b="1" u="sng" strike="noStrike" spc="-1" dirty="0">
                <a:solidFill>
                  <a:srgbClr val="EDEDED"/>
                </a:solidFill>
                <a:uFillTx/>
                <a:latin typeface="Corbel"/>
                <a:ea typeface="DejaVu Sans"/>
              </a:rPr>
              <a:t> </a:t>
            </a:r>
            <a:r>
              <a:rPr lang="en-US" sz="4100" b="1" u="sng" strike="noStrike" spc="-1" dirty="0" err="1">
                <a:solidFill>
                  <a:srgbClr val="EDEDED"/>
                </a:solidFill>
                <a:uFillTx/>
                <a:latin typeface="Corbel"/>
                <a:ea typeface="DejaVu Sans"/>
              </a:rPr>
              <a:t>kontrolách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iných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úradných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činnostiach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vykonávaných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na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zabezpečenie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uplatňovania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potravinového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krmivového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práva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pravidiel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pre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zdravie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zvierat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dobré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životné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podmienky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zvierat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 pre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zdravie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rastlín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pre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prípravky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na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ochranu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rastlín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 o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zmene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nariadení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Európskeho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parlamentu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Rady (ES) č. 999/2001, (ES) č. 396/2005, (ES) č. 1069/2009, (ES) č. 1107/2009, (EÚ) č. 1151/2012, (EÚ) č. 652/2014, (EÚ) 2016/429 a (EÚ) 2016/2031,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nariadení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Rady (ES) č. 1/2005 a (ES) č. 1099/2009 a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smerníc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Rady 98/58/ES, 1999/74/ES, 2007/43/ES, 2008/119/ES a 2008/120/ES a o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zrušení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nariadení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Európskeho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parlamentu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Rady (ES) č. 854/2004 a (ES) č. 882/2004,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smerníc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Rady 89/608/EHS, 89/662/EHS, 90/425/EHS, 91/496/EHS, 96/23/ES, 96/93/ES a 97/78/ES a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rozhodnutia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Rady y 92/438/EHS (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nariadenie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o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úradných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4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kontrolách</a:t>
            </a:r>
            <a:r>
              <a:rPr lang="en-US" sz="4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),</a:t>
            </a:r>
            <a:endParaRPr lang="sk-SK" sz="4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Obrázok 2"/>
          <p:cNvPicPr/>
          <p:nvPr/>
        </p:nvPicPr>
        <p:blipFill>
          <a:blip r:embed="rId2"/>
          <a:stretch/>
        </p:blipFill>
        <p:spPr>
          <a:xfrm rot="5400000">
            <a:off x="2667600" y="856440"/>
            <a:ext cx="6857280" cy="514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/>
          <p:nvPr/>
        </p:nvSpPr>
        <p:spPr>
          <a:xfrm>
            <a:off x="1119960" y="1825560"/>
            <a:ext cx="10231560" cy="43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4400" b="1" strike="noStrike" spc="-1">
                <a:solidFill>
                  <a:srgbClr val="EDEDED"/>
                </a:solidFill>
                <a:latin typeface="Corbel"/>
                <a:ea typeface="DejaVu Sans"/>
              </a:rPr>
              <a:t>ĎAKUJEME ZA POZORNOSŤ</a:t>
            </a:r>
            <a:endParaRPr lang="sk-SK" sz="4400" b="0" strike="noStrike" spc="-1">
              <a:latin typeface="Arial"/>
            </a:endParaRPr>
          </a:p>
        </p:txBody>
      </p:sp>
      <p:pic>
        <p:nvPicPr>
          <p:cNvPr id="295" name="Picture 2"/>
          <p:cNvPicPr/>
          <p:nvPr/>
        </p:nvPicPr>
        <p:blipFill>
          <a:blip r:embed="rId2"/>
          <a:stretch/>
        </p:blipFill>
        <p:spPr>
          <a:xfrm>
            <a:off x="7451640" y="4018680"/>
            <a:ext cx="2559600" cy="226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:p15="http://schemas.microsoft.com/office/powerpoint/2012/main"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bdĺžnik 158"/>
          <p:cNvSpPr/>
          <p:nvPr/>
        </p:nvSpPr>
        <p:spPr>
          <a:xfrm>
            <a:off x="540000" y="360000"/>
            <a:ext cx="11518920" cy="619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marL="360"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EDEDED"/>
                </a:solidFill>
                <a:latin typeface="Corbel"/>
                <a:ea typeface="DejaVu Sans"/>
              </a:rPr>
              <a:t>Legislatíva</a:t>
            </a:r>
            <a:endParaRPr lang="sk-SK" sz="4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sk-SK" sz="2400" b="0" u="sng" strike="noStrike" spc="-1">
                <a:solidFill>
                  <a:srgbClr val="FFFFFF"/>
                </a:solidFill>
                <a:uFillTx/>
                <a:latin typeface="Corbel"/>
                <a:ea typeface="DejaVu Sans"/>
              </a:rPr>
              <a:t>Prílohy III Audit Správnej Hygienickej praxe a postupov založených na zásadách HACCP, Úradného vestníku EÚ 2022/C 355/01</a:t>
            </a:r>
            <a:r>
              <a:rPr lang="sk-SK" sz="2400" b="0" strike="noStrike" spc="-1">
                <a:solidFill>
                  <a:srgbClr val="FFFFFF"/>
                </a:solidFill>
                <a:latin typeface="Corbel"/>
                <a:ea typeface="DejaVu Sans"/>
              </a:rPr>
              <a:t> Oznámenie Komisie o realizácii systémov riadenia bezpečnosti potravín so zohľadnením správnej hygienickej praxe a postupov založených na zásadách HACCP vrátane zjednodušovania/flexibility pri realizácii v prípade určitých prevádzkovateľov potravinárskych podnikov. </a:t>
            </a:r>
            <a:endParaRPr lang="sk-SK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2400" b="0" strike="noStrike" spc="-1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sk-SK" sz="2400" b="0" u="sng" strike="noStrike" spc="-1">
                <a:solidFill>
                  <a:srgbClr val="EDEDED"/>
                </a:solidFill>
                <a:uFillTx/>
                <a:latin typeface="Corbel"/>
                <a:ea typeface="DejaVu Sans"/>
              </a:rPr>
              <a:t>Ďalšie právne predpisy súvisiace s výkonom auditu</a:t>
            </a:r>
            <a:r>
              <a:rPr lang="sk-SK" sz="2400" b="0" strike="noStrike" spc="-1">
                <a:solidFill>
                  <a:srgbClr val="EDEDED"/>
                </a:solidFill>
                <a:latin typeface="Corbel"/>
                <a:ea typeface="DejaVu Sans"/>
              </a:rPr>
              <a:t>:</a:t>
            </a:r>
            <a:endParaRPr lang="sk-SK" sz="2400" b="0" strike="noStrike" spc="-1">
              <a:latin typeface="Arial"/>
            </a:endParaRPr>
          </a:p>
          <a:p>
            <a:pPr marL="360">
              <a:lnSpc>
                <a:spcPct val="100000"/>
              </a:lnSpc>
            </a:pPr>
            <a:endParaRPr lang="sk-SK" sz="24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</a:pPr>
            <a:r>
              <a:rPr lang="en-US" sz="2400" b="0" strike="noStrike" spc="-1">
                <a:solidFill>
                  <a:srgbClr val="EDEDED"/>
                </a:solidFill>
                <a:latin typeface="Corbel"/>
                <a:ea typeface="DejaVu Sans"/>
              </a:rPr>
              <a:t>Nariadenie č.852/2004 Európskeho parlamentu a Rady (ES) o hygiene potravín, </a:t>
            </a:r>
            <a:endParaRPr lang="sk-SK" sz="24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</a:pPr>
            <a:r>
              <a:rPr lang="en-US" sz="2400" b="0" strike="noStrike" spc="-1">
                <a:solidFill>
                  <a:srgbClr val="EDEDED"/>
                </a:solidFill>
                <a:latin typeface="Corbel"/>
                <a:ea typeface="DejaVu Sans"/>
              </a:rPr>
              <a:t>Zákon č.152/1995 Z.z. o potravinách, </a:t>
            </a:r>
            <a:endParaRPr lang="sk-SK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/>
          <p:nvPr/>
        </p:nvSpPr>
        <p:spPr>
          <a:xfrm>
            <a:off x="589680" y="338760"/>
            <a:ext cx="10513440" cy="558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Zákon č.355/2007 Z.z. o ochrane, podpore a rozvoji verejného zdravia a o zmene a doplnení niektorých zákonov v znení neskorších predpisov,</a:t>
            </a:r>
            <a:endParaRPr lang="sk-SK" sz="32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EDEDED"/>
                </a:solidFill>
                <a:latin typeface="Corbel"/>
                <a:ea typeface="DejaVu Sans"/>
              </a:rPr>
              <a:t>Potravinový kódex SR, druhá časť, 8. hlava – Zásady správnej výrobnej praxe, </a:t>
            </a:r>
            <a:endParaRPr lang="sk-SK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EDEDED"/>
                </a:solidFill>
                <a:latin typeface="Corbel"/>
                <a:ea typeface="DejaVu Sans"/>
              </a:rPr>
              <a:t>Vyhláška MZ SR č.533/2007 Z.z. o podrobnostiach o požiadavkách na zariadenia spoločného stravovania v znení neskorších predpisov.</a:t>
            </a:r>
            <a:endParaRPr lang="sk-SK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3200" b="0" strike="noStrike" spc="-1">
              <a:latin typeface="Arial"/>
            </a:endParaRPr>
          </a:p>
        </p:txBody>
      </p:sp>
      <p:pic>
        <p:nvPicPr>
          <p:cNvPr id="242" name="Picture 2"/>
          <p:cNvPicPr/>
          <p:nvPr/>
        </p:nvPicPr>
        <p:blipFill>
          <a:blip r:embed="rId3"/>
          <a:stretch/>
        </p:blipFill>
        <p:spPr>
          <a:xfrm>
            <a:off x="9336240" y="4140000"/>
            <a:ext cx="2002320" cy="251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odnadpis 2"/>
          <p:cNvSpPr/>
          <p:nvPr/>
        </p:nvSpPr>
        <p:spPr>
          <a:xfrm>
            <a:off x="642960" y="1088280"/>
            <a:ext cx="10971720" cy="452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"/>
            </a:pPr>
            <a:r>
              <a:rPr lang="sk-SK" sz="3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Úradné kontroly sa podľa nariadenia EÚ 2017/625 vykonávajú bez predbežného oznámenia, okrem prípadov, keď je takéto oznámenie potrebné. Za výnimku sa môže považovať audit správnej výrobnej praxe a postupov založených na zásadách HACCP,  aby sa dosiahol efektívny výkon auditu aby sa zabezpečilo, že k dispozícii bude správna osoba a dokumentácia. </a:t>
            </a:r>
            <a:endParaRPr lang="sk-SK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Nadpis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sk-SK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	TYPY AUDITOV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245" name="Podnadpis 2"/>
          <p:cNvSpPr/>
          <p:nvPr/>
        </p:nvSpPr>
        <p:spPr>
          <a:xfrm>
            <a:off x="609480" y="1307520"/>
            <a:ext cx="10971720" cy="508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94D7E4"/>
              </a:buClr>
              <a:buFont typeface="Wingdings" charset="2"/>
              <a:buChar char=""/>
            </a:pPr>
            <a:r>
              <a:rPr lang="sk-SK" sz="3200" b="0" strike="noStrike" spc="-1" dirty="0">
                <a:solidFill>
                  <a:srgbClr val="94D7E4"/>
                </a:solidFill>
                <a:latin typeface="Arial"/>
                <a:ea typeface="DejaVu Sans"/>
              </a:rPr>
              <a:t>Úplný audit - </a:t>
            </a:r>
            <a:r>
              <a:rPr lang="sk-SK" sz="3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cieľom je overiť či sa systém riadenia zaviedol, realizoval a či je účinný,</a:t>
            </a:r>
            <a:endParaRPr lang="sk-SK" sz="32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94D7E4"/>
              </a:buClr>
              <a:buFont typeface="Wingdings" charset="2"/>
              <a:buChar char=""/>
            </a:pPr>
            <a:r>
              <a:rPr lang="sk-SK" sz="3200" b="0" strike="noStrike" spc="-1" dirty="0">
                <a:solidFill>
                  <a:srgbClr val="94D7E4"/>
                </a:solidFill>
                <a:latin typeface="Arial"/>
                <a:ea typeface="DejaVu Sans"/>
              </a:rPr>
              <a:t>Čiastočný audit </a:t>
            </a:r>
            <a:r>
              <a:rPr lang="sk-SK" sz="3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ak už boli systémy vlastnej kontroly predmetom komplexného a úplného auditu, môže sa vykonať čiastočný, aby sa dosiahol podrobnejší vplyv na niektoré aspekty napr. HACCP alebo jeho </a:t>
            </a:r>
            <a:r>
              <a:rPr lang="sk-SK" sz="32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vysledovateľnosť</a:t>
            </a:r>
            <a:r>
              <a:rPr lang="sk-SK" sz="3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,</a:t>
            </a:r>
            <a:endParaRPr lang="sk-SK" sz="32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94D7E4"/>
              </a:buClr>
              <a:buFont typeface="Wingdings" charset="2"/>
              <a:buChar char=""/>
            </a:pPr>
            <a:r>
              <a:rPr lang="sk-SK" sz="3200" b="0" strike="noStrike" spc="-1" dirty="0">
                <a:solidFill>
                  <a:srgbClr val="94D7E4"/>
                </a:solidFill>
                <a:latin typeface="Arial"/>
                <a:ea typeface="DejaVu Sans"/>
              </a:rPr>
              <a:t>Následný audit - </a:t>
            </a:r>
            <a:r>
              <a:rPr lang="sk-SK" sz="3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ak sa pri predchádzajúcom audite zistia závažné prípady nesúladu.</a:t>
            </a:r>
            <a:endParaRPr lang="sk-SK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/>
          <p:nvPr/>
        </p:nvSpPr>
        <p:spPr>
          <a:xfrm>
            <a:off x="1484280" y="101520"/>
            <a:ext cx="10016640" cy="121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070C0"/>
                </a:solidFill>
                <a:latin typeface="Corbel"/>
                <a:ea typeface="DejaVu Sans"/>
              </a:rPr>
              <a:t>ZAMERANIE AUDITU SPOČÍVA:</a:t>
            </a:r>
            <a:endParaRPr lang="sk-SK" sz="4000" b="0" strike="noStrike" spc="-1">
              <a:latin typeface="Arial"/>
            </a:endParaRPr>
          </a:p>
        </p:txBody>
      </p:sp>
      <p:sp>
        <p:nvSpPr>
          <p:cNvPr id="247" name="TextShape 2"/>
          <p:cNvSpPr/>
          <p:nvPr/>
        </p:nvSpPr>
        <p:spPr>
          <a:xfrm>
            <a:off x="838080" y="936978"/>
            <a:ext cx="10513440" cy="54616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500" lnSpcReduction="10000"/>
          </a:bodyPr>
          <a:lstStyle/>
          <a:p>
            <a:pPr marL="514440" indent="-51228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Corbel"/>
              <a:buAutoNum type="arabicPeriod"/>
            </a:pP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Kontrole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vypracovania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postupu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výroby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pokrmov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založeného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na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1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zásadách</a:t>
            </a:r>
            <a:r>
              <a:rPr lang="en-US" sz="3100" b="1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HACCP: </a:t>
            </a:r>
            <a:endParaRPr lang="sk-SK" sz="31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identifikácia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nebezpečenstiev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31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identifikácia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kritických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kontrolných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bodov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(CCP),</a:t>
            </a:r>
            <a:endParaRPr lang="sk-SK" sz="31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určenie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postupov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monitorovania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CCP, </a:t>
            </a:r>
            <a:endParaRPr lang="sk-SK" sz="31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určenie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postupov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nápravných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opatrení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3100" b="0" strike="noStrike" spc="-1" dirty="0">
              <a:latin typeface="Arial"/>
            </a:endParaRPr>
          </a:p>
          <a:p>
            <a:pPr marL="228600" indent="-226440" algn="just">
              <a:lnSpc>
                <a:spcPct val="15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určenie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postupov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overovania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pri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monitorovaní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a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zaznamenávania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 do </a:t>
            </a:r>
            <a:r>
              <a:rPr lang="en-US" sz="3100" b="0" strike="noStrike" spc="-1" dirty="0" err="1">
                <a:solidFill>
                  <a:srgbClr val="EDEDED"/>
                </a:solidFill>
                <a:latin typeface="Corbel"/>
                <a:ea typeface="DejaVu Sans"/>
              </a:rPr>
              <a:t>dokumentácie</a:t>
            </a:r>
            <a:r>
              <a:rPr lang="en-US" sz="3100" b="0" strike="noStrike" spc="-1" dirty="0">
                <a:solidFill>
                  <a:srgbClr val="EDEDED"/>
                </a:solidFill>
                <a:latin typeface="Corbel"/>
                <a:ea typeface="DejaVu Sans"/>
              </a:rPr>
              <a:t>,</a:t>
            </a:r>
            <a:endParaRPr lang="sk-SK" sz="3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3100" b="0" strike="noStrike" spc="-1" dirty="0">
              <a:latin typeface="Arial"/>
            </a:endParaRPr>
          </a:p>
        </p:txBody>
      </p:sp>
      <p:pic>
        <p:nvPicPr>
          <p:cNvPr id="248" name="Picture 8"/>
          <p:cNvPicPr/>
          <p:nvPr/>
        </p:nvPicPr>
        <p:blipFill>
          <a:blip r:embed="rId3"/>
          <a:stretch/>
        </p:blipFill>
        <p:spPr>
          <a:xfrm>
            <a:off x="8438760" y="2313000"/>
            <a:ext cx="2912760" cy="232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/>
          <p:nvPr/>
        </p:nvSpPr>
        <p:spPr>
          <a:xfrm>
            <a:off x="838080" y="365040"/>
            <a:ext cx="3618720" cy="91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EDEDED"/>
                </a:solidFill>
                <a:latin typeface="Corbel"/>
                <a:ea typeface="DejaVu Sans"/>
              </a:rPr>
              <a:t>Obr.č.1.prúdový diagram</a:t>
            </a:r>
            <a:endParaRPr lang="sk-SK" sz="2400" b="0" strike="noStrike" spc="-1">
              <a:latin typeface="Arial"/>
            </a:endParaRPr>
          </a:p>
        </p:txBody>
      </p:sp>
      <p:pic>
        <p:nvPicPr>
          <p:cNvPr id="250" name="Zástupný objekt pre obsah 4"/>
          <p:cNvPicPr/>
          <p:nvPr/>
        </p:nvPicPr>
        <p:blipFill>
          <a:blip r:embed="rId2"/>
          <a:stretch/>
        </p:blipFill>
        <p:spPr>
          <a:xfrm>
            <a:off x="4843080" y="149400"/>
            <a:ext cx="6161400" cy="655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TM02892315[[fn=Dym]]</Template>
  <TotalTime>1841</TotalTime>
  <Words>950</Words>
  <Application>Microsoft Office PowerPoint</Application>
  <PresentationFormat>Širokouhlá</PresentationFormat>
  <Paragraphs>98</Paragraphs>
  <Slides>31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6</vt:i4>
      </vt:variant>
      <vt:variant>
        <vt:lpstr>Nadpisy snímok</vt:lpstr>
      </vt:variant>
      <vt:variant>
        <vt:i4>31</vt:i4>
      </vt:variant>
    </vt:vector>
  </HeadingPairs>
  <TitlesOfParts>
    <vt:vector size="43" baseType="lpstr">
      <vt:lpstr>Arial</vt:lpstr>
      <vt:lpstr>Calibri</vt:lpstr>
      <vt:lpstr>Corbel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admin</dc:creator>
  <dc:description/>
  <cp:lastModifiedBy>admin</cp:lastModifiedBy>
  <cp:revision>155</cp:revision>
  <cp:lastPrinted>2024-11-11T13:21:53Z</cp:lastPrinted>
  <dcterms:created xsi:type="dcterms:W3CDTF">2019-05-06T09:17:36Z</dcterms:created>
  <dcterms:modified xsi:type="dcterms:W3CDTF">2024-11-12T06:47:35Z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6</vt:i4>
  </property>
  <property fmtid="{D5CDD505-2E9C-101B-9397-08002B2CF9AE}" pid="7" name="PresentationFormat">
    <vt:lpwstr>Širokouhlá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31</vt:i4>
  </property>
</Properties>
</file>