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72" r:id="rId4"/>
    <p:sldId id="262" r:id="rId5"/>
    <p:sldId id="273" r:id="rId6"/>
    <p:sldId id="277" r:id="rId7"/>
    <p:sldId id="278" r:id="rId8"/>
    <p:sldId id="275" r:id="rId9"/>
    <p:sldId id="274" r:id="rId10"/>
    <p:sldId id="279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tický 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ov a po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onuka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s názvom ponuk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alebo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sk-SK"/>
              <a:t>Upraviť štýly predlohy textu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k-SK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sk-SK"/>
              <a:t>Upraviť štýly predlohy textu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8/27/2024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valeria.domaracka@minv.sk" TargetMode="External"/><Relationship Id="rId2" Type="http://schemas.openxmlformats.org/officeDocument/2006/relationships/hyperlink" Target="mailto:domarackav@gmail.com" TargetMode="External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mbleho00a\Downloads\nutene%20sobase_sj%20(1).pdf" TargetMode="External"/><Relationship Id="rId2" Type="http://schemas.openxmlformats.org/officeDocument/2006/relationships/hyperlink" Target="file:///C:\Users\mbleho00a\Downloads\informacne%20kancelarie%20trojskladacka%20SK%20(1).pdf" TargetMode="External"/><Relationship Id="rId1" Type="http://schemas.openxmlformats.org/officeDocument/2006/relationships/slideLayout" Target="../slideLayouts/slideLayout11.xml"/><Relationship Id="rId6" Type="http://schemas.openxmlformats.org/officeDocument/2006/relationships/hyperlink" Target="file:///C:\Users\mbleho00a\Downloads\MINV%20A5%20Nenavistne%20prejavy%20ONLINE.pdf" TargetMode="External"/><Relationship Id="rId5" Type="http://schemas.openxmlformats.org/officeDocument/2006/relationships/hyperlink" Target="file:///C:\Users\mbleho00a\Downloads\kyber_sikanovanie%20(2).pdf" TargetMode="External"/><Relationship Id="rId4" Type="http://schemas.openxmlformats.org/officeDocument/2006/relationships/hyperlink" Target="file:///C:\Users\mbleho00a\Downloads\mne-sa-to-nemoze-stat-pdf.pd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2928401" y="1728132"/>
            <a:ext cx="8574622" cy="3523376"/>
          </a:xfrm>
        </p:spPr>
        <p:txBody>
          <a:bodyPr>
            <a:normAutofit fontScale="90000"/>
          </a:bodyPr>
          <a:lstStyle/>
          <a:p>
            <a:pPr algn="ctr"/>
            <a:r>
              <a:rPr lang="sk-SK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sk-SK" dirty="0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sk-SK" dirty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sk-SK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sk-SK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sk-SK" dirty="0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sk-SK" dirty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sk-SK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sk-SK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sk-SK" dirty="0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sk-SK" dirty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sk-SK" dirty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sk-SK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sk-SK" dirty="0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sk-SK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Informačná kancelária pre obete trestných činov Nitra</a:t>
            </a:r>
            <a:br>
              <a:rPr lang="sk-SK" dirty="0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sk-SK" sz="36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Štefánikova trieda 69, 949 01 Nitra</a:t>
            </a:r>
            <a:r>
              <a:rPr lang="sk-SK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  <a:endParaRPr lang="sk-SK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302593" y="4978044"/>
            <a:ext cx="6987645" cy="1388534"/>
          </a:xfrm>
        </p:spPr>
        <p:txBody>
          <a:bodyPr>
            <a:normAutofit fontScale="47500" lnSpcReduction="20000"/>
          </a:bodyPr>
          <a:lstStyle/>
          <a:p>
            <a:endParaRPr lang="sk-SK" dirty="0"/>
          </a:p>
          <a:p>
            <a:endParaRPr lang="sk-SK" dirty="0"/>
          </a:p>
          <a:p>
            <a:endParaRPr lang="sk-SK" dirty="0"/>
          </a:p>
          <a:p>
            <a:r>
              <a:rPr lang="sk-SK" sz="7300" b="1" dirty="0">
                <a:solidFill>
                  <a:srgbClr val="0070C0"/>
                </a:solidFill>
              </a:rPr>
              <a:t>Mgr. Valéria Domaracká</a:t>
            </a: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74641" y="-539942"/>
            <a:ext cx="4851402" cy="2858244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381" y="465403"/>
            <a:ext cx="4346240" cy="10865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88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AD0A-34BE-4C75-826E-E4B22BF3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2191" y="788565"/>
            <a:ext cx="10018711" cy="3573711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>Ďakujem za pozornosť</a:t>
            </a:r>
            <a:r>
              <a:rPr lang="sk-SK" sz="3600" dirty="0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sk-SK" sz="3600" dirty="0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sk-SK" sz="36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sk-SK" sz="36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sk-SK" sz="3600" dirty="0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sk-SK" sz="3600" dirty="0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sk-SK" sz="3600" dirty="0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/>
            </a:r>
            <a:br>
              <a:rPr lang="sk-SK" sz="3600" dirty="0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sk-SK" sz="4000" dirty="0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>Mgr. Valéria </a:t>
            </a:r>
            <a:r>
              <a:rPr lang="sk-SK" sz="4000" dirty="0" err="1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>Domaracká</a:t>
            </a:r>
            <a:endParaRPr lang="sk-SK" sz="4000" dirty="0">
              <a:solidFill>
                <a:srgbClr val="0070C0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80622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066161" y="1701234"/>
            <a:ext cx="11233973" cy="529375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sk-SK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V rámci Ministerstva vnútra a odboru prevencie kriminality,</a:t>
            </a:r>
          </a:p>
          <a:p>
            <a:pPr algn="ctr"/>
            <a:r>
              <a:rPr lang="sk-SK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b</a:t>
            </a:r>
            <a:r>
              <a:rPr lang="sk-SK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oli zriadené v každom kraji Informačné kancelárie</a:t>
            </a:r>
          </a:p>
          <a:p>
            <a:pPr algn="ctr"/>
            <a:r>
              <a:rPr lang="sk-SK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p</a:t>
            </a:r>
            <a:r>
              <a:rPr lang="sk-SK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re obete trestných činov.</a:t>
            </a:r>
          </a:p>
          <a:p>
            <a:pPr algn="ctr"/>
            <a:r>
              <a:rPr lang="sk-SK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Na Slovensku ide o prvé zavedenie systémovej služby </a:t>
            </a:r>
          </a:p>
          <a:p>
            <a:pPr algn="ctr"/>
            <a:r>
              <a:rPr lang="sk-SK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p</a:t>
            </a:r>
            <a:r>
              <a:rPr lang="sk-SK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re obete trestných činov, ktorá je v gescii</a:t>
            </a:r>
          </a:p>
          <a:p>
            <a:pPr algn="ctr"/>
            <a:r>
              <a:rPr lang="sk-SK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Ministerstva vnútra v spolupráci s jednotlivými </a:t>
            </a:r>
          </a:p>
          <a:p>
            <a:pPr algn="ctr"/>
            <a:r>
              <a:rPr lang="sk-SK" sz="3200" dirty="0">
                <a:solidFill>
                  <a:srgbClr val="0070C0"/>
                </a:solidFill>
                <a:latin typeface="Trebuchet MS" panose="020B0603020202020204" pitchFamily="34" charset="0"/>
              </a:rPr>
              <a:t>p</a:t>
            </a:r>
            <a:r>
              <a:rPr lang="sk-SK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artnermi.</a:t>
            </a:r>
          </a:p>
          <a:p>
            <a:pPr algn="ctr"/>
            <a:endParaRPr lang="sk-SK" sz="32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ctr"/>
            <a:r>
              <a:rPr lang="sk-SK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</a:t>
            </a:r>
          </a:p>
          <a:p>
            <a:pPr algn="ctr"/>
            <a:r>
              <a:rPr lang="sk-SK" sz="32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  </a:t>
            </a:r>
            <a:endParaRPr lang="sk-SK" sz="32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283917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ĺžnik 1"/>
          <p:cNvSpPr/>
          <p:nvPr/>
        </p:nvSpPr>
        <p:spPr>
          <a:xfrm>
            <a:off x="1562501" y="99307"/>
            <a:ext cx="10526829" cy="75097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36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Všeobecné ciele a činnosť IK:</a:t>
            </a:r>
            <a:endParaRPr lang="sk-SK" sz="26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endParaRPr lang="sk-SK" sz="26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3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pomoc </a:t>
            </a:r>
            <a:r>
              <a:rPr lang="sk-SK" sz="2300" dirty="0">
                <a:solidFill>
                  <a:srgbClr val="0070C0"/>
                </a:solidFill>
                <a:latin typeface="Trebuchet MS" panose="020B0603020202020204" pitchFamily="34" charset="0"/>
              </a:rPr>
              <a:t>obetiam trestných činov (</a:t>
            </a:r>
            <a:r>
              <a:rPr lang="sk-SK" sz="23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identifikácia </a:t>
            </a:r>
            <a:r>
              <a:rPr lang="sk-SK" sz="2300" dirty="0">
                <a:solidFill>
                  <a:srgbClr val="0070C0"/>
                </a:solidFill>
                <a:latin typeface="Trebuchet MS" panose="020B0603020202020204" pitchFamily="34" charset="0"/>
              </a:rPr>
              <a:t>potrieb obetí, rizikových javov z praxe a ich </a:t>
            </a:r>
            <a:r>
              <a:rPr lang="sk-SK" sz="23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monitorovanie)</a:t>
            </a:r>
            <a:endParaRPr lang="sk-SK" sz="23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300" dirty="0">
                <a:solidFill>
                  <a:srgbClr val="0070C0"/>
                </a:solidFill>
                <a:latin typeface="Trebuchet MS" panose="020B0603020202020204" pitchFamily="34" charset="0"/>
              </a:rPr>
              <a:t>nastavenie a posilnenie spolupráce medzi jednotlivými inštitúciami </a:t>
            </a:r>
            <a:r>
              <a:rPr lang="sk-SK" sz="23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sk-SK" sz="2300" dirty="0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sk-SK" sz="23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a </a:t>
            </a:r>
            <a:r>
              <a:rPr lang="sk-SK" sz="2300" dirty="0">
                <a:solidFill>
                  <a:srgbClr val="0070C0"/>
                </a:solidFill>
                <a:latin typeface="Trebuchet MS" panose="020B0603020202020204" pitchFamily="34" charset="0"/>
              </a:rPr>
              <a:t>poskytovateľmi služieb v danom </a:t>
            </a:r>
            <a:r>
              <a:rPr lang="sk-SK" sz="23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kraji</a:t>
            </a:r>
            <a:endParaRPr lang="sk-SK" sz="23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300" dirty="0">
                <a:solidFill>
                  <a:srgbClr val="0070C0"/>
                </a:solidFill>
                <a:latin typeface="Trebuchet MS" panose="020B0603020202020204" pitchFamily="34" charset="0"/>
              </a:rPr>
              <a:t>identifikácia nedostatkov v oblasti prístupu obetí trestných činov </a:t>
            </a:r>
            <a:r>
              <a:rPr lang="sk-SK" sz="23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sk-SK" sz="2300" dirty="0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sk-SK" sz="23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k </a:t>
            </a:r>
            <a:r>
              <a:rPr lang="sk-SK" sz="2300" dirty="0">
                <a:solidFill>
                  <a:srgbClr val="0070C0"/>
                </a:solidFill>
                <a:latin typeface="Trebuchet MS" panose="020B0603020202020204" pitchFamily="34" charset="0"/>
              </a:rPr>
              <a:t>potrebným službám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300" dirty="0">
                <a:solidFill>
                  <a:srgbClr val="0070C0"/>
                </a:solidFill>
                <a:latin typeface="Trebuchet MS" panose="020B0603020202020204" pitchFamily="34" charset="0"/>
              </a:rPr>
              <a:t>navrhovanie riešení legislatívnej aj nelegislatívnej povahy pre elimináciu identifikovaných nedostatkov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2300" dirty="0">
                <a:solidFill>
                  <a:srgbClr val="0070C0"/>
                </a:solidFill>
                <a:latin typeface="Trebuchet MS" panose="020B0603020202020204" pitchFamily="34" charset="0"/>
              </a:rPr>
              <a:t>posilnenie prevencie v jednotlivých regiónoch v závislosti od ich potrieb </a:t>
            </a:r>
            <a:r>
              <a:rPr lang="sk-SK" sz="23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sk-SK" sz="2300" dirty="0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sk-SK" sz="23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a koordinácia preventívnych </a:t>
            </a:r>
            <a:r>
              <a:rPr lang="sk-SK" sz="2300" dirty="0">
                <a:solidFill>
                  <a:srgbClr val="0070C0"/>
                </a:solidFill>
                <a:latin typeface="Trebuchet MS" panose="020B0603020202020204" pitchFamily="34" charset="0"/>
              </a:rPr>
              <a:t>aktivít v spolupráci so </a:t>
            </a:r>
            <a:r>
              <a:rPr lang="sk-SK" sz="23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subjektami.</a:t>
            </a:r>
            <a:r>
              <a:rPr lang="sk-SK" sz="2800" dirty="0">
                <a:solidFill>
                  <a:srgbClr val="0070C0"/>
                </a:solidFill>
              </a:rPr>
              <a:t/>
            </a:r>
            <a:br>
              <a:rPr lang="sk-SK" sz="2800" dirty="0">
                <a:solidFill>
                  <a:srgbClr val="0070C0"/>
                </a:solidFill>
              </a:rPr>
            </a:br>
            <a:endParaRPr lang="sk-SK" sz="2600" b="1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endParaRPr lang="sk-SK" sz="3600" dirty="0"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259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AD0A-34BE-4C75-826E-E4B22BF3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2432785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>Vzdelávacie preventívne </a:t>
            </a:r>
            <a:r>
              <a:rPr lang="sk-SK" sz="3600" dirty="0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>aktivity</a:t>
            </a:r>
            <a:br>
              <a:rPr lang="sk-SK" sz="3600" dirty="0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r>
              <a:rPr lang="sk-SK" sz="3600" dirty="0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>(základné školy, stredné školy, vysoké školy)</a:t>
            </a:r>
            <a:endParaRPr lang="sk-SK" sz="3600" dirty="0">
              <a:solidFill>
                <a:srgbClr val="0070C0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161E90-87B9-4459-B090-D8021E3E2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2" y="2223436"/>
            <a:ext cx="10018713" cy="3176337"/>
          </a:xfrm>
        </p:spPr>
        <p:txBody>
          <a:bodyPr/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deti </a:t>
            </a:r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a mládež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dospelí</a:t>
            </a:r>
            <a:endParaRPr lang="sk-SK" sz="28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pedagogickí </a:t>
            </a:r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a odborní zamestnanci škôl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seniori</a:t>
            </a:r>
            <a:endParaRPr lang="sk-SK" sz="28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8347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AD0A-34BE-4C75-826E-E4B22BF3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176170"/>
            <a:ext cx="10018711" cy="1954634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>Témy VPA2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161E90-87B9-4459-B090-D8021E3E2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99815" y="1426128"/>
            <a:ext cx="10018713" cy="5119050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Prevencia </a:t>
            </a:r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obchodovania s ľuďmi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Šikanovanie </a:t>
            </a:r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a </a:t>
            </a:r>
            <a:r>
              <a:rPr lang="sk-SK" sz="28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Kyberšikanovanie</a:t>
            </a: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, Trestnoprávna zodpovednosť</a:t>
            </a:r>
            <a:endParaRPr lang="sk-SK" sz="28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Nenávistné </a:t>
            </a:r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prejavy na internete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Internetová </a:t>
            </a:r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bezpečnosť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Mediálna </a:t>
            </a:r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gramotnosť – </a:t>
            </a:r>
            <a:r>
              <a:rPr lang="sk-SK" sz="28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hoaxy</a:t>
            </a:r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, dezinformácie a </a:t>
            </a:r>
            <a:r>
              <a:rPr lang="sk-SK" sz="2800" dirty="0" err="1">
                <a:solidFill>
                  <a:srgbClr val="0070C0"/>
                </a:solidFill>
                <a:latin typeface="Trebuchet MS" panose="020B0603020202020204" pitchFamily="34" charset="0"/>
              </a:rPr>
              <a:t>faľošné</a:t>
            </a:r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 správy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Ako </a:t>
            </a:r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sa nestať obeťami podvodníkov a zlodejov</a:t>
            </a:r>
          </a:p>
        </p:txBody>
      </p:sp>
    </p:spTree>
    <p:extLst>
      <p:ext uri="{BB962C8B-B14F-4D97-AF65-F5344CB8AC3E}">
        <p14:creationId xmlns:p14="http://schemas.microsoft.com/office/powerpoint/2010/main" val="190905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AD0A-34BE-4C75-826E-E4B22BF3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2432785"/>
          </a:xfrm>
        </p:spPr>
        <p:txBody>
          <a:bodyPr>
            <a:normAutofit/>
          </a:bodyPr>
          <a:lstStyle/>
          <a:p>
            <a:r>
              <a:rPr lang="sk-SK" sz="36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>Oznamovacia povinnosť voči zodpovedným orgánom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161E90-87B9-4459-B090-D8021E3E2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84312" y="2379215"/>
            <a:ext cx="10018713" cy="4242965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v </a:t>
            </a:r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rámci spolupráce OPK MV SR, Koordinačno-metodického centra pre prevenciu násilia na ženách a odboru kriminálnej polície Prezídia PZ.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brožúra </a:t>
            </a:r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v názvom „Zodpovednosť za neoznámenie </a:t>
            </a: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/>
            </a:r>
            <a:b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</a:b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a </a:t>
            </a:r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neprekazenie trestného činu“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dostupná </a:t>
            </a:r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</a:rPr>
              <a:t>na webe MV SR </a:t>
            </a:r>
          </a:p>
        </p:txBody>
      </p:sp>
    </p:spTree>
    <p:extLst>
      <p:ext uri="{BB962C8B-B14F-4D97-AF65-F5344CB8AC3E}">
        <p14:creationId xmlns:p14="http://schemas.microsoft.com/office/powerpoint/2010/main" val="1843401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122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AD0A-34BE-4C75-826E-E4B22BF3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2432785"/>
          </a:xfrm>
        </p:spPr>
        <p:txBody>
          <a:bodyPr>
            <a:normAutofit/>
          </a:bodyPr>
          <a:lstStyle/>
          <a:p>
            <a:r>
              <a:rPr lang="sk-SK" sz="4000" dirty="0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>INFORMÁCIE A KONTAKTY:</a:t>
            </a:r>
            <a:endParaRPr lang="sk-SK" sz="4000" dirty="0">
              <a:solidFill>
                <a:srgbClr val="0070C0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161E90-87B9-4459-B090-D8021E3E2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08684" y="2114026"/>
            <a:ext cx="10883316" cy="4655889"/>
          </a:xfrm>
        </p:spPr>
        <p:txBody>
          <a:bodyPr>
            <a:norm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4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Mgr. Valéria </a:t>
            </a:r>
            <a:r>
              <a:rPr lang="sk-SK" sz="4000" dirty="0" err="1" smtClean="0">
                <a:solidFill>
                  <a:srgbClr val="0070C0"/>
                </a:solidFill>
                <a:latin typeface="Trebuchet MS" panose="020B0603020202020204" pitchFamily="34" charset="0"/>
              </a:rPr>
              <a:t>Domaracká</a:t>
            </a:r>
            <a:endParaRPr lang="sk-SK" sz="40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4000" dirty="0">
                <a:solidFill>
                  <a:srgbClr val="0070C0"/>
                </a:solidFill>
                <a:latin typeface="Trebuchet MS" panose="020B0603020202020204" pitchFamily="34" charset="0"/>
              </a:rPr>
              <a:t>t</a:t>
            </a:r>
            <a:r>
              <a:rPr lang="sk-SK" sz="4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el.: 0904 650 830</a:t>
            </a:r>
            <a:endParaRPr lang="sk-SK" sz="40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4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email.: </a:t>
            </a:r>
            <a:r>
              <a:rPr lang="sk-SK" sz="4000" dirty="0">
                <a:solidFill>
                  <a:srgbClr val="0070C0"/>
                </a:solidFill>
                <a:latin typeface="Trebuchet MS" panose="020B0603020202020204" pitchFamily="34" charset="0"/>
                <a:hlinkClick r:id="rId2"/>
              </a:rPr>
              <a:t>domarackav@gmail.com</a:t>
            </a:r>
            <a:endParaRPr lang="sk-SK" sz="4000" dirty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sk-SK" sz="4000" dirty="0" smtClean="0">
                <a:solidFill>
                  <a:srgbClr val="0070C0"/>
                </a:solidFill>
                <a:latin typeface="Trebuchet MS" panose="020B0603020202020204" pitchFamily="34" charset="0"/>
              </a:rPr>
              <a:t>email.: </a:t>
            </a:r>
            <a:r>
              <a:rPr lang="sk-SK" sz="4000" dirty="0" smtClean="0">
                <a:solidFill>
                  <a:srgbClr val="0070C0"/>
                </a:solidFill>
                <a:latin typeface="Trebuchet MS" panose="020B0603020202020204" pitchFamily="34" charset="0"/>
                <a:hlinkClick r:id="rId3"/>
              </a:rPr>
              <a:t>valeria.domaracka@minv.sk</a:t>
            </a:r>
            <a:endParaRPr lang="sk-SK" sz="40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l"/>
            <a:endParaRPr lang="sk-SK" sz="28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6746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28CAD0A-34BE-4C75-826E-E4B22BF3E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84312" y="-302004"/>
            <a:ext cx="10018714" cy="2105637"/>
          </a:xfrm>
        </p:spPr>
        <p:txBody>
          <a:bodyPr>
            <a:normAutofit/>
          </a:bodyPr>
          <a:lstStyle/>
          <a:p>
            <a:r>
              <a:rPr lang="sk-SK" sz="3600" dirty="0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>Linky na brožúry</a:t>
            </a:r>
            <a:r>
              <a:rPr lang="sk-SK" sz="3600" dirty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> </a:t>
            </a:r>
            <a:r>
              <a:rPr lang="sk-SK" sz="3600" dirty="0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  <a:t>a letáky:</a:t>
            </a:r>
            <a:br>
              <a:rPr lang="sk-SK" sz="3600" dirty="0" smtClean="0">
                <a:solidFill>
                  <a:srgbClr val="0070C0"/>
                </a:solidFill>
                <a:latin typeface="Trebuchet MS" panose="020B0603020202020204" pitchFamily="34" charset="0"/>
                <a:ea typeface="+mn-ea"/>
                <a:cs typeface="+mn-cs"/>
              </a:rPr>
            </a:br>
            <a:endParaRPr lang="sk-SK" sz="3600" dirty="0">
              <a:solidFill>
                <a:srgbClr val="0070C0"/>
              </a:solidFill>
              <a:latin typeface="Trebuchet MS" panose="020B0603020202020204" pitchFamily="34" charset="0"/>
              <a:ea typeface="+mn-ea"/>
              <a:cs typeface="+mn-cs"/>
            </a:endParaRP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9161E90-87B9-4459-B090-D8021E3E2C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84184" y="1803632"/>
            <a:ext cx="10118842" cy="4597167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  <a:hlinkClick r:id="rId2" action="ppaction://hlinkfile"/>
              </a:rPr>
              <a:t>file</a:t>
            </a:r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  <a:hlinkClick r:id="rId2" action="ppaction://hlinkfile"/>
              </a:rPr>
              <a:t>:///C:/Users/mbleho00a/Downloads/informacne%20kancelarie%20trojskladacka%20SK%20(1).</a:t>
            </a: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  <a:hlinkClick r:id="rId2" action="ppaction://hlinkfile"/>
              </a:rPr>
              <a:t>pdf</a:t>
            </a:r>
            <a:endParaRPr lang="sk-SK" sz="28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l"/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  <a:hlinkClick r:id="rId3" action="ppaction://hlinkfile"/>
              </a:rPr>
              <a:t>file:///C:/Users/mbleho00a/Downloads/nutene%20sobase_sj%20(1).</a:t>
            </a: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  <a:hlinkClick r:id="rId3" action="ppaction://hlinkfile"/>
              </a:rPr>
              <a:t>pdf</a:t>
            </a:r>
            <a:endParaRPr lang="sk-SK" sz="28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l"/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  <a:hlinkClick r:id="rId4" action="ppaction://hlinkfile"/>
              </a:rPr>
              <a:t>file:///C:/</a:t>
            </a: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  <a:hlinkClick r:id="rId4" action="ppaction://hlinkfile"/>
              </a:rPr>
              <a:t>Users/mbleho00a/Downloads/mne-sa-to-nemoze-stat-pdf.pdf</a:t>
            </a:r>
            <a:endParaRPr lang="sk-SK" sz="28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l"/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  <a:hlinkClick r:id="rId5" action="ppaction://hlinkfile"/>
              </a:rPr>
              <a:t>file:///C:/Users/mbleho00a/Downloads/kyber_sikanovanie%20(2).</a:t>
            </a:r>
            <a:r>
              <a:rPr lang="sk-SK" sz="2800" dirty="0" smtClean="0">
                <a:solidFill>
                  <a:srgbClr val="0070C0"/>
                </a:solidFill>
                <a:latin typeface="Trebuchet MS" panose="020B0603020202020204" pitchFamily="34" charset="0"/>
                <a:hlinkClick r:id="rId5" action="ppaction://hlinkfile"/>
              </a:rPr>
              <a:t>pdf</a:t>
            </a:r>
            <a:endParaRPr lang="sk-SK" sz="28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l"/>
            <a:r>
              <a:rPr lang="sk-SK" sz="2800" dirty="0">
                <a:solidFill>
                  <a:srgbClr val="0070C0"/>
                </a:solidFill>
                <a:latin typeface="Trebuchet MS" panose="020B0603020202020204" pitchFamily="34" charset="0"/>
                <a:hlinkClick r:id="rId6" action="ppaction://hlinkfile"/>
              </a:rPr>
              <a:t>file:///C</a:t>
            </a:r>
            <a:r>
              <a:rPr lang="sk-SK" sz="2800">
                <a:solidFill>
                  <a:srgbClr val="0070C0"/>
                </a:solidFill>
                <a:latin typeface="Trebuchet MS" panose="020B0603020202020204" pitchFamily="34" charset="0"/>
                <a:hlinkClick r:id="rId6" action="ppaction://hlinkfile"/>
              </a:rPr>
              <a:t>:/</a:t>
            </a:r>
            <a:r>
              <a:rPr lang="sk-SK" sz="2800" smtClean="0">
                <a:solidFill>
                  <a:srgbClr val="0070C0"/>
                </a:solidFill>
                <a:latin typeface="Trebuchet MS" panose="020B0603020202020204" pitchFamily="34" charset="0"/>
                <a:hlinkClick r:id="rId6" action="ppaction://hlinkfile"/>
              </a:rPr>
              <a:t>Users/mbleho00a/Downloads/MINV%20A5%20Nenavistne%20prejavy%20ONLINE.pdf</a:t>
            </a:r>
            <a:endParaRPr lang="sk-SK" sz="280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l"/>
            <a:endParaRPr lang="sk-SK" sz="28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l"/>
            <a:endParaRPr lang="sk-SK" sz="2800" dirty="0" smtClean="0">
              <a:solidFill>
                <a:srgbClr val="0070C0"/>
              </a:solidFill>
              <a:latin typeface="Trebuchet MS" panose="020B0603020202020204" pitchFamily="34" charset="0"/>
            </a:endParaRPr>
          </a:p>
          <a:p>
            <a:pPr algn="l"/>
            <a:endParaRPr lang="sk-SK" sz="2800" dirty="0">
              <a:solidFill>
                <a:srgbClr val="0070C0"/>
              </a:solidFill>
              <a:latin typeface="Trebuchet MS" panose="020B0603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480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axa">
  <a:themeElements>
    <a:clrScheme name="Parallax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TM03457496[[fn=Paralaxa]]</Template>
  <TotalTime>282</TotalTime>
  <Words>324</Words>
  <Application>Microsoft Office PowerPoint</Application>
  <PresentationFormat>Širokouhlá</PresentationFormat>
  <Paragraphs>51</Paragraphs>
  <Slides>10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10</vt:i4>
      </vt:variant>
    </vt:vector>
  </HeadingPairs>
  <TitlesOfParts>
    <vt:vector size="14" baseType="lpstr">
      <vt:lpstr>Arial</vt:lpstr>
      <vt:lpstr>Corbel</vt:lpstr>
      <vt:lpstr>Trebuchet MS</vt:lpstr>
      <vt:lpstr>Paralaxa</vt:lpstr>
      <vt:lpstr>       Informačná kancelária pre obete trestných činov Nitra Štefánikova trieda 69, 949 01 Nitra </vt:lpstr>
      <vt:lpstr>Prezentácia programu PowerPoint</vt:lpstr>
      <vt:lpstr>Prezentácia programu PowerPoint</vt:lpstr>
      <vt:lpstr>Vzdelávacie preventívne aktivity (základné školy, stredné školy, vysoké školy)</vt:lpstr>
      <vt:lpstr>Témy VPA2</vt:lpstr>
      <vt:lpstr>Oznamovacia povinnosť voči zodpovedným orgánom</vt:lpstr>
      <vt:lpstr>Prezentácia programu PowerPoint</vt:lpstr>
      <vt:lpstr>INFORMÁCIE A KONTAKTY:</vt:lpstr>
      <vt:lpstr>Linky na brožúry a letáky: </vt:lpstr>
      <vt:lpstr>Ďakujem za pozornosť    Mgr. Valéria Domaracká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Regionálna platforma IK Nitra</dc:title>
  <dc:creator>Valéria Domaracká</dc:creator>
  <cp:lastModifiedBy>Domaracka</cp:lastModifiedBy>
  <cp:revision>50</cp:revision>
  <dcterms:created xsi:type="dcterms:W3CDTF">2024-06-14T11:08:20Z</dcterms:created>
  <dcterms:modified xsi:type="dcterms:W3CDTF">2024-08-27T19:17:55Z</dcterms:modified>
</cp:coreProperties>
</file>