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16"/>
  </p:notesMasterIdLst>
  <p:sldIdLst>
    <p:sldId id="279" r:id="rId2"/>
    <p:sldId id="290" r:id="rId3"/>
    <p:sldId id="280" r:id="rId4"/>
    <p:sldId id="291" r:id="rId5"/>
    <p:sldId id="256" r:id="rId6"/>
    <p:sldId id="286" r:id="rId7"/>
    <p:sldId id="285" r:id="rId8"/>
    <p:sldId id="282" r:id="rId9"/>
    <p:sldId id="257" r:id="rId10"/>
    <p:sldId id="258" r:id="rId11"/>
    <p:sldId id="259" r:id="rId12"/>
    <p:sldId id="281" r:id="rId13"/>
    <p:sldId id="284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4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80" autoAdjust="0"/>
  </p:normalViewPr>
  <p:slideViewPr>
    <p:cSldViewPr snapToGrid="0">
      <p:cViewPr varScale="1">
        <p:scale>
          <a:sx n="113" d="100"/>
          <a:sy n="113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2-12T10:24:43.735" idx="3">
    <p:pos x="450" y="3294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CB0F7-F163-4B29-BC51-191547B82501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30C76-B2C7-4AD7-8D34-FEB4522533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8950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004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361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1902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187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1382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2774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78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477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526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062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122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660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53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262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823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115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7907-8494-49C9-9D75-72D1C9EF0E5F}" type="datetimeFigureOut">
              <a:rPr lang="sk-SK" smtClean="0"/>
              <a:t>28. 8. 2024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123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F9C87-0C96-46B9-B7CD-FFCEF60A763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596313" cy="4876800"/>
          </a:xfrm>
        </p:spPr>
        <p:txBody>
          <a:bodyPr>
            <a:normAutofit/>
          </a:bodyPr>
          <a:lstStyle/>
          <a:p>
            <a:pPr algn="ctr"/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Pracovná porada riaditeľov škôl a   školských zariadení v zriaďovateľskej pôsobnosti RÚŠS v Nitre </a:t>
            </a: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28. august 2024 </a:t>
            </a:r>
          </a:p>
        </p:txBody>
      </p:sp>
    </p:spTree>
    <p:extLst>
      <p:ext uri="{BB962C8B-B14F-4D97-AF65-F5344CB8AC3E}">
        <p14:creationId xmlns:p14="http://schemas.microsoft.com/office/powerpoint/2010/main" val="1947053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A1E249-8B0B-4095-A349-8BCDE57BB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037" y="0"/>
            <a:ext cx="9755011" cy="8666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   </a:t>
            </a:r>
          </a:p>
          <a:p>
            <a:pPr marL="0" indent="0" algn="just">
              <a:buNone/>
            </a:pPr>
            <a:endParaRPr lang="sk-SK" b="1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sk-SK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Rady škôl a školských zariadení:</a:t>
            </a:r>
          </a:p>
          <a:p>
            <a:pPr marL="0" indent="0" algn="just">
              <a:buNone/>
            </a:pPr>
            <a:endParaRPr lang="sk-SK" b="0" i="0" dirty="0">
              <a:solidFill>
                <a:srgbClr val="494949"/>
              </a:solidFill>
              <a:effectLst/>
              <a:latin typeface="Open Sans" panose="020B0606030504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Zaslané výzvy na voľby členov Rady školy: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Špeciálna základná škola- </a:t>
            </a:r>
            <a:r>
              <a:rPr lang="sk-SK" sz="1700" dirty="0" err="1"/>
              <a:t>Speciális</a:t>
            </a:r>
            <a:r>
              <a:rPr lang="sk-SK" sz="1700" dirty="0"/>
              <a:t> </a:t>
            </a:r>
            <a:r>
              <a:rPr lang="sk-SK" sz="1700" dirty="0" err="1"/>
              <a:t>Alapiskola</a:t>
            </a:r>
            <a:r>
              <a:rPr lang="sk-SK" sz="1700" dirty="0"/>
              <a:t>, Úzka 4, Želiezovce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Špeciálna základná škola s VJM- </a:t>
            </a:r>
            <a:r>
              <a:rPr lang="sk-SK" sz="1700" dirty="0" err="1"/>
              <a:t>Speciális</a:t>
            </a:r>
            <a:r>
              <a:rPr lang="sk-SK" sz="1700" dirty="0"/>
              <a:t> </a:t>
            </a:r>
            <a:r>
              <a:rPr lang="sk-SK" sz="1700" dirty="0" err="1"/>
              <a:t>Alapiskola</a:t>
            </a:r>
            <a:r>
              <a:rPr lang="sk-SK" sz="1700" dirty="0"/>
              <a:t>, Košická 8, Komárno,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Odborné učilište internátne, Hviezdoslavova 68, Nová Ves nad Žitavou,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Špeciálna základná škola- </a:t>
            </a:r>
            <a:r>
              <a:rPr lang="sk-SK" sz="1700" dirty="0" err="1"/>
              <a:t>Speciális</a:t>
            </a:r>
            <a:r>
              <a:rPr lang="sk-SK" sz="1700" dirty="0"/>
              <a:t> </a:t>
            </a:r>
            <a:r>
              <a:rPr lang="sk-SK" sz="1700" dirty="0" err="1"/>
              <a:t>Alapiskola</a:t>
            </a:r>
            <a:r>
              <a:rPr lang="sk-SK" sz="1700" dirty="0"/>
              <a:t>. Lesná 9, Kolárovo.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Po oznámení dátumu ustanovujúceho zasadnutia budú delegovaní členovia za zriaďovateľa.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Vo viacerých RŠ budú zmeny nakoľko sa menilo personálne obsadenie úradu.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V prípade, že realizujete doplňujúce voľby do RŠ a ŠZ (Rodičia, pedagógovia príp. </a:t>
            </a:r>
            <a:r>
              <a:rPr lang="sk-SK" sz="1700" dirty="0" err="1"/>
              <a:t>neped</a:t>
            </a:r>
            <a:r>
              <a:rPr lang="sk-SK" sz="1700" dirty="0"/>
              <a:t>. </a:t>
            </a:r>
            <a:r>
              <a:rPr lang="sk-SK" sz="1700" dirty="0" err="1"/>
              <a:t>zam</a:t>
            </a:r>
            <a:r>
              <a:rPr lang="sk-SK" sz="1700" dirty="0"/>
              <a:t>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Zápisnicu z doplňujúcich volieb je potrebné zaslať na úrad.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Skontrolujte si Štatúty RŠ. (hlasovanie </a:t>
            </a:r>
            <a:r>
              <a:rPr lang="sk-SK" sz="1700" dirty="0" err="1"/>
              <a:t>pe-rolam</a:t>
            </a:r>
            <a:r>
              <a:rPr lang="sk-SK" sz="1700" dirty="0"/>
              <a:t>) doplniť,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1700" dirty="0"/>
          </a:p>
          <a:p>
            <a:pPr marL="0" indent="0" algn="just">
              <a:buNone/>
            </a:pPr>
            <a:r>
              <a:rPr lang="sk-SK" sz="1700" dirty="0"/>
              <a:t>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983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5AD2D5C-0FF6-4A5F-8850-EDC59BA1F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2314575"/>
            <a:ext cx="8866188" cy="627653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platná do 31.8.2024,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Školy a školské zariadenia, kde pôsobí odborová organizácia a majú podpísanú podnikovú kolektívnu zmluvu, skontrolovať či majú v nej pracovný čas a dovolenku,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Pokiaľ nemajú môžu ešte vyhotoviť dodatok, ktorý je potrebné zverejniť v CRZ, aby bola zmluva účinná,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dirty="0"/>
              <a:t>Školy a školské zariadenia, v ktorých nepôsobí odborová organizácia postupujú podľa Zákonníka práce,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700" b="1" dirty="0"/>
              <a:t>Upozornenie:  podnikové kolektívne zmluvy riaditelia uzatvárajú tak, aby rozpočet bol dostačujúci. 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6AA374A-C6B1-491C-B58D-B7B81E38B966}"/>
              </a:ext>
            </a:extLst>
          </p:cNvPr>
          <p:cNvSpPr txBox="1"/>
          <p:nvPr/>
        </p:nvSpPr>
        <p:spPr>
          <a:xfrm>
            <a:off x="781050" y="809626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Vyššia kolektívna zmluva</a:t>
            </a:r>
            <a:endParaRPr lang="sk-SK" sz="2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0878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31CBA-E9DD-475D-8826-533E90C1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914400"/>
            <a:ext cx="8596668" cy="619125"/>
          </a:xfrm>
        </p:spPr>
        <p:txBody>
          <a:bodyPr>
            <a:normAutofit/>
          </a:bodyPr>
          <a:lstStyle/>
          <a:p>
            <a:r>
              <a:rPr lang="sk-SK" sz="2400" dirty="0">
                <a:solidFill>
                  <a:schemeClr val="accent1">
                    <a:lumMod val="50000"/>
                  </a:schemeClr>
                </a:solidFill>
              </a:rPr>
              <a:t>Povinné zverejňovanie KZ- zmena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914BE4-0286-41B9-837E-E7C721F76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019300"/>
            <a:ext cx="8596668" cy="402206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>
                <a:solidFill>
                  <a:schemeClr val="tx1"/>
                </a:solidFill>
              </a:rPr>
              <a:t>Povinne zverejňovaná zmluva, ktorej účastníkom je povinná osoba, sa zverejňuje v registri (centrálny register zmlúv)!!!- doposiaľ platilo, že sa zverejňuje na internetovej stránke školy a ak stránku nemá, tak na stránke zriaďovateľa od 1.4.2022 to neplatí(dodatky a prílohy sú tiež súčasťou KZ-platí povinnosť zverejnenia)- §5a ods. 5 písm. b) a ods. 6 zák. č. 211/2000 </a:t>
            </a:r>
            <a:r>
              <a:rPr lang="sk-SK" dirty="0" err="1">
                <a:solidFill>
                  <a:schemeClr val="tx1"/>
                </a:solidFill>
              </a:rPr>
              <a:t>Z.z</a:t>
            </a:r>
            <a:r>
              <a:rPr lang="sk-SK" dirty="0">
                <a:solidFill>
                  <a:schemeClr val="tx1"/>
                </a:solidFill>
              </a:rPr>
              <a:t>. o slobodnom prístupe k informáciám.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>
                <a:solidFill>
                  <a:schemeClr val="tx1"/>
                </a:solidFill>
              </a:rPr>
              <a:t> Ak zákon ustanovuje povinné zverejnenie zmluvy, zmluva je účinná dňom nasledujúcom po dni jej zverejnenia. Účastníci si môžu dohodnúť, že zmluva nadobúda účinnosť neskôr po jej zverejnení. </a:t>
            </a:r>
            <a:r>
              <a:rPr lang="sk-SK" b="1" dirty="0">
                <a:solidFill>
                  <a:schemeClr val="tx1"/>
                </a:solidFill>
              </a:rPr>
              <a:t>Ak sa do troch mesiacov od uzavretia zmluvy alebo od udelenia súhlasu (</a:t>
            </a:r>
            <a:r>
              <a:rPr lang="sk-SK" dirty="0">
                <a:solidFill>
                  <a:schemeClr val="tx1"/>
                </a:solidFill>
              </a:rPr>
              <a:t> ak sa na jej platnosť vyžaduje súhlas príslušného orgánu ) </a:t>
            </a:r>
            <a:r>
              <a:rPr lang="sk-SK" b="1" dirty="0">
                <a:solidFill>
                  <a:schemeClr val="tx1"/>
                </a:solidFill>
              </a:rPr>
              <a:t>zmluva nezverejnila, platí, že k uzavretiu zmluvy nedošlo.</a:t>
            </a:r>
            <a:r>
              <a:rPr lang="sk-SK" dirty="0">
                <a:solidFill>
                  <a:schemeClr val="tx1"/>
                </a:solidFill>
              </a:rPr>
              <a:t> (§47a Občianskeho zákonníka)</a:t>
            </a:r>
          </a:p>
        </p:txBody>
      </p:sp>
    </p:spTree>
    <p:extLst>
      <p:ext uri="{BB962C8B-B14F-4D97-AF65-F5344CB8AC3E}">
        <p14:creationId xmlns:p14="http://schemas.microsoft.com/office/powerpoint/2010/main" val="418863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7824D-2D2A-4C71-8777-05F9D6796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1445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A63B66-F40F-49EC-AF16-63A5E1292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371725"/>
            <a:ext cx="8485715" cy="3669637"/>
          </a:xfrm>
        </p:spPr>
        <p:txBody>
          <a:bodyPr>
            <a:normAutofit fontScale="25000" lnSpcReduction="20000"/>
          </a:bodyPr>
          <a:lstStyle/>
          <a:p>
            <a:pPr marL="857250" indent="-857250" algn="just">
              <a:buFont typeface="Wingdings" panose="05000000000000000000" pitchFamily="2" charset="2"/>
              <a:buChar char="Ø"/>
            </a:pPr>
            <a:r>
              <a:rPr lang="sk-SK" sz="6800" dirty="0">
                <a:effectLst/>
                <a:ea typeface="Times New Roman" panose="02020603050405020304" pitchFamily="18" charset="0"/>
              </a:rPr>
              <a:t>Ak školy alebo školské zariadenia budú chcieť vstupovať do zmluvného vzťahu týkajúceho sa nadobudnutia, prevodu majetku môžu tak urobiť len po predchádzajúcom súhlasnom stanovisku riaditeľa RÚŠS v Nitre</a:t>
            </a:r>
          </a:p>
          <a:p>
            <a:pPr algn="just"/>
            <a:r>
              <a:rPr lang="sk-SK" sz="68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857250" indent="-857250" algn="just">
              <a:buFont typeface="Wingdings" panose="05000000000000000000" pitchFamily="2" charset="2"/>
              <a:buChar char="Ø"/>
            </a:pPr>
            <a:r>
              <a:rPr lang="sk-SK" sz="6800" dirty="0">
                <a:effectLst/>
                <a:ea typeface="Times New Roman" panose="02020603050405020304" pitchFamily="18" charset="0"/>
              </a:rPr>
              <a:t>Na základe vyššie uvedeného Vás žiadame, že v prípade ak sa bude jednať o právny úkon, na ktorý je podľa už uvedeného potrebný </a:t>
            </a:r>
            <a:r>
              <a:rPr lang="sk-SK" sz="6800" b="1" dirty="0">
                <a:effectLst/>
                <a:ea typeface="Times New Roman" panose="02020603050405020304" pitchFamily="18" charset="0"/>
              </a:rPr>
              <a:t>predchádzajúci písomný súhlas riaditeľa RÚŠS, aby ste tak urobili </a:t>
            </a:r>
            <a:r>
              <a:rPr lang="sk-SK" sz="6800" dirty="0">
                <a:effectLst/>
                <a:ea typeface="Times New Roman" panose="02020603050405020304" pitchFamily="18" charset="0"/>
              </a:rPr>
              <a:t>minimálne </a:t>
            </a:r>
            <a:r>
              <a:rPr lang="sk-SK" sz="6800" b="1" u="sng" dirty="0">
                <a:effectLst/>
                <a:ea typeface="Times New Roman" panose="02020603050405020304" pitchFamily="18" charset="0"/>
              </a:rPr>
              <a:t>30 pracovných dní pred</a:t>
            </a:r>
            <a:r>
              <a:rPr lang="sk-SK" sz="6800" u="sng" dirty="0">
                <a:effectLst/>
                <a:ea typeface="Times New Roman" panose="02020603050405020304" pitchFamily="18" charset="0"/>
              </a:rPr>
              <a:t> </a:t>
            </a:r>
            <a:r>
              <a:rPr lang="sk-SK" sz="6800" dirty="0">
                <a:effectLst/>
                <a:ea typeface="Times New Roman" panose="02020603050405020304" pitchFamily="18" charset="0"/>
              </a:rPr>
              <a:t>realizovaním samotného právneho úkonu</a:t>
            </a:r>
          </a:p>
          <a:p>
            <a:pPr algn="just"/>
            <a:r>
              <a:rPr lang="sk-SK" sz="6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2697480" indent="449580"/>
            <a:r>
              <a:rPr lang="sk-SK" sz="6800" dirty="0">
                <a:effectLst/>
                <a:ea typeface="Times New Roman" panose="02020603050405020304" pitchFamily="18" charset="0"/>
              </a:rPr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645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41BF0-ABDB-446E-8EE5-8A82ADA61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83" y="2911288"/>
            <a:ext cx="6248399" cy="247650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05499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lokTextu 8">
            <a:extLst>
              <a:ext uri="{FF2B5EF4-FFF2-40B4-BE49-F238E27FC236}">
                <a16:creationId xmlns:a16="http://schemas.microsoft.com/office/drawing/2014/main" id="{3F4ACF3C-8F1A-4CDE-A571-14A823144FBF}"/>
              </a:ext>
            </a:extLst>
          </p:cNvPr>
          <p:cNvSpPr txBox="1"/>
          <p:nvPr/>
        </p:nvSpPr>
        <p:spPr>
          <a:xfrm>
            <a:off x="441511" y="1071806"/>
            <a:ext cx="610048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VK ŠZŠ, A. </a:t>
            </a:r>
            <a:r>
              <a:rPr lang="sk-SK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Cabana</a:t>
            </a:r>
            <a:r>
              <a:rPr lang="sk-S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1, Komjatice </a:t>
            </a: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úspešné Mgr. Milan </a:t>
            </a:r>
            <a:r>
              <a:rPr lang="sk-SK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Šimunek</a:t>
            </a: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VK Gymnázium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</a:rPr>
              <a:t>Párovská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 1, Nitra 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úspešné PhDr. Martin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Chudík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VK RC Vráble kpt. Nálepku 613 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úspešné Mgr. Jozef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Veselovský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VK LVS Poľný Kesov 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neúspešné poverená riadením Mgr. Jana Zámečníková,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VK ŠZŠ –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</a:rPr>
              <a:t>Speciális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</a:rPr>
              <a:t>Alapiskola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, Lipová 6, Štúrovo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, zrušené poverená riadením Mgr. Jolana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Botlíková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od 26.08.2024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VK ŠZŠ s VJM-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</a:rPr>
              <a:t>Speciális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</a:rPr>
              <a:t>Alapiskola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, Košická 8 Komárno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, úspešné Mgr.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Gyöngyi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Gaálová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VK, ktoré budú ešte v roku 2024: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LVS,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Mojmírovska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70, Poľný Kesov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ŠZŠ –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Speciális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Alapiskola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, Lipová 6, Štúrovo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SŠI,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Zd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. Nejedlého 41, Levice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SŠ, Pod kalváriou 941, Topoľčany,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ŠZŠ, Jesenského 13, Šurany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Spojená škola internátna, F.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Rákocziho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II. 1, Šahy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Spojená škola internátna,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Červeňová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42, Nitra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8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>
            <a:extLst>
              <a:ext uri="{FF2B5EF4-FFF2-40B4-BE49-F238E27FC236}">
                <a16:creationId xmlns:a16="http://schemas.microsoft.com/office/drawing/2014/main" id="{D30B111C-26A0-416F-976F-26346DB418A0}"/>
              </a:ext>
            </a:extLst>
          </p:cNvPr>
          <p:cNvSpPr txBox="1"/>
          <p:nvPr/>
        </p:nvSpPr>
        <p:spPr>
          <a:xfrm>
            <a:off x="347132" y="1032933"/>
            <a:ext cx="89403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Riaditelia, ktorí odstúpili na vlastnú žiadosť: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PhDr. Soňa Šestáková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Mgr. Ján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Regász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Mgr. Andrea Ševčíková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endParaRPr lang="sk-SK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Neplatené voľno čerpá v zmysle zákona č. 138/2019 </a:t>
            </a:r>
            <a:r>
              <a:rPr lang="sk-SK" b="1" dirty="0" err="1">
                <a:latin typeface="Calibri" panose="020F0502020204030204" pitchFamily="34" charset="0"/>
                <a:ea typeface="Calibri" panose="020F0502020204030204" pitchFamily="34" charset="0"/>
              </a:rPr>
              <a:t>Z.z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PhDr., PaedDr. Klaudia Sedláková, MBA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endParaRPr lang="sk-SK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Poverení riaditelia: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CPP, Komárňanská 177 , Hurbanovo poverená riadením Mgr. Helena Vicianová od 01.06.2024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SŠI,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Zd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. Nejedlého 41, Levice, poverená riadením Mgr. Silvia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</a:rPr>
              <a:t>Chrienová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od 01.07.2024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SŠ, Pod Kalváriou 941, Topoľčany,  bude poverená riadením Mgr. Jana Mesárošová od 01.09.2024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291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>
            <a:extLst>
              <a:ext uri="{FF2B5EF4-FFF2-40B4-BE49-F238E27FC236}">
                <a16:creationId xmlns:a16="http://schemas.microsoft.com/office/drawing/2014/main" id="{D30B111C-26A0-416F-976F-26346DB418A0}"/>
              </a:ext>
            </a:extLst>
          </p:cNvPr>
          <p:cNvSpPr txBox="1"/>
          <p:nvPr/>
        </p:nvSpPr>
        <p:spPr>
          <a:xfrm>
            <a:off x="567267" y="262467"/>
            <a:ext cx="8881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					</a:t>
            </a:r>
            <a:endParaRPr lang="sk-SK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4757C5-F2B0-454A-B49E-7B57195D5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		Plány profesijného rozvoja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E78EA81-1AA4-48A1-88D8-46EE7B9B0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potrebná aktualizácia</a:t>
            </a:r>
          </a:p>
          <a:p>
            <a:r>
              <a:rPr lang="sk-SK" dirty="0"/>
              <a:t>väčšine končí (ktorí majú ročný treba vytvoriť na ďalší školský rok)</a:t>
            </a:r>
          </a:p>
          <a:p>
            <a:r>
              <a:rPr lang="sk-SK" dirty="0"/>
              <a:t>zaslať na schválenie na RÚŠS</a:t>
            </a:r>
          </a:p>
          <a:p>
            <a:r>
              <a:rPr lang="sk-SK" dirty="0"/>
              <a:t> vo výbere vzdelávania prihliadať na potreby školy alebo školského zariadenia</a:t>
            </a:r>
          </a:p>
        </p:txBody>
      </p:sp>
    </p:spTree>
    <p:extLst>
      <p:ext uri="{BB962C8B-B14F-4D97-AF65-F5344CB8AC3E}">
        <p14:creationId xmlns:p14="http://schemas.microsoft.com/office/powerpoint/2010/main" val="276057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2C9B9-6694-44D8-AD5C-AB6B29E91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255" y="418062"/>
            <a:ext cx="7048323" cy="635835"/>
          </a:xfrm>
        </p:spPr>
        <p:txBody>
          <a:bodyPr>
            <a:noAutofit/>
          </a:bodyPr>
          <a:lstStyle/>
          <a:p>
            <a:pPr algn="ctr"/>
            <a:r>
              <a:rPr lang="sk-SK" sz="2400" dirty="0">
                <a:solidFill>
                  <a:schemeClr val="accent1">
                    <a:lumMod val="50000"/>
                  </a:schemeClr>
                </a:solidFill>
              </a:rPr>
              <a:t>Najčastejšie kontrolné zistenia: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B44151-0FEF-4EA9-ACBE-D7759434D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2244" y="1633928"/>
            <a:ext cx="7766936" cy="4559550"/>
          </a:xfrm>
        </p:spPr>
        <p:txBody>
          <a:bodyPr>
            <a:normAutofit/>
          </a:bodyPr>
          <a:lstStyle/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Nesprávne zaradenie PZ alebo OZ do platovej triedy vzhľadom na dosiahnuté  vzdelanie,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Nedodržanie § 82 ods. 4), ktorý ustanovuje, že pracovný pomer na dobu určitú s pedagogickým zamestnancom alebo s odborným zamestnancom možno dohodnúť najkratšie na jeden </a:t>
            </a:r>
            <a:r>
              <a:rPr lang="sk-S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celý</a:t>
            </a: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školský rok,( </a:t>
            </a:r>
            <a:r>
              <a:rPr lang="sk-SK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t.j</a:t>
            </a: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do 31.08.)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Neposkytovanie zákonom stanovených príplatkov,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Nezaraďovanie alebo zbytočné viacnásobné zaraďovanie PZ na adaptačné vzdelávanie,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Poskytovanie iných ako zmluvne dohodnutých odmien zamestnancom na dohodu.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Neustanovenie zástupcov riaditeľa v jednotlivých organizačných zložkách školy.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Príplatok u vedúcich zamestnancoch vyšší, ako </a:t>
            </a:r>
            <a:r>
              <a:rPr lang="sk-SK">
                <a:latin typeface="Calibri" panose="020F0502020204030204" pitchFamily="34" charset="0"/>
                <a:ea typeface="Calibri" panose="020F0502020204030204" pitchFamily="34" charset="0"/>
              </a:rPr>
              <a:t>u riaditeľoch 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 latinLnBrk="0">
              <a:buFont typeface="Arial" panose="020B0604020202020204" pitchFamily="34" charset="0"/>
              <a:buChar char="•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845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F92CF4-245C-4C2A-ADAA-F76BFBFA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761940" cy="1000125"/>
          </a:xfrm>
        </p:spPr>
        <p:txBody>
          <a:bodyPr>
            <a:normAutofit/>
          </a:bodyPr>
          <a:lstStyle/>
          <a:p>
            <a:r>
              <a:rPr lang="sk-SK" sz="2400" dirty="0"/>
              <a:t>Kontroly na školách a školských zariadeniach: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31C393-865B-482E-9989-E0422CA8E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087" y="1490133"/>
            <a:ext cx="9051037" cy="4339167"/>
          </a:xfrm>
        </p:spPr>
        <p:txBody>
          <a:bodyPr>
            <a:normAutofit lnSpcReduction="1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b="1" dirty="0"/>
              <a:t>Vykonané personálne audity:</a:t>
            </a:r>
          </a:p>
          <a:p>
            <a:pPr algn="just"/>
            <a:r>
              <a:rPr lang="sk-SK" dirty="0"/>
              <a:t>     RC Vráble a Zlaté Moravce,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dirty="0"/>
              <a:t>ŠZŠ s VJM – </a:t>
            </a:r>
            <a:r>
              <a:rPr lang="sk-SK" dirty="0" err="1"/>
              <a:t>Speciális</a:t>
            </a:r>
            <a:r>
              <a:rPr lang="sk-SK" dirty="0"/>
              <a:t> </a:t>
            </a:r>
            <a:r>
              <a:rPr lang="sk-SK" dirty="0" err="1"/>
              <a:t>Alpiskola</a:t>
            </a:r>
            <a:r>
              <a:rPr lang="sk-SK" dirty="0"/>
              <a:t>, Košická 8, Komárno,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dirty="0"/>
              <a:t>ŠZŠ – </a:t>
            </a:r>
            <a:r>
              <a:rPr lang="sk-SK" dirty="0" err="1"/>
              <a:t>Speciális</a:t>
            </a:r>
            <a:r>
              <a:rPr lang="sk-SK" dirty="0"/>
              <a:t> </a:t>
            </a:r>
            <a:r>
              <a:rPr lang="sk-SK" dirty="0" err="1"/>
              <a:t>Alpiskola</a:t>
            </a:r>
            <a:r>
              <a:rPr lang="sk-SK" dirty="0"/>
              <a:t>, Lipová 6, Štúrovo,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b="1" dirty="0"/>
              <a:t>Prebiehajúci audit: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dirty="0"/>
              <a:t>LVS, </a:t>
            </a:r>
            <a:r>
              <a:rPr lang="sk-SK" dirty="0" err="1"/>
              <a:t>Mojmírovská</a:t>
            </a:r>
            <a:r>
              <a:rPr lang="sk-SK" dirty="0"/>
              <a:t> 70, Poľný Kesov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b="1" dirty="0"/>
              <a:t>Plánované audity: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dirty="0"/>
              <a:t>SŠI, </a:t>
            </a:r>
            <a:r>
              <a:rPr lang="sk-SK" dirty="0" err="1"/>
              <a:t>Zd</a:t>
            </a:r>
            <a:r>
              <a:rPr lang="sk-SK" dirty="0"/>
              <a:t>. Nejedlého 39, Levice,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dirty="0"/>
              <a:t>ŠZŠ, Šurany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dirty="0"/>
              <a:t>CPP, </a:t>
            </a:r>
            <a:r>
              <a:rPr lang="sk-SK" dirty="0" err="1"/>
              <a:t>Komárňanska</a:t>
            </a:r>
            <a:r>
              <a:rPr lang="sk-SK" dirty="0"/>
              <a:t> Hurbanovo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k-SK" dirty="0"/>
              <a:t>SŠ, Pod Kalváriou 941, Topoľčany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726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566317-ED6C-42F7-A26B-086162A01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effectLst/>
              </a:rPr>
              <a:t>Bezúhonnosť - odpis registra trestov § 15 138/2019 </a:t>
            </a:r>
            <a:r>
              <a:rPr lang="sk-SK" sz="2400" i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Z.z</a:t>
            </a:r>
            <a:r>
              <a:rPr lang="sk-SK" sz="2400" i="0" dirty="0">
                <a:solidFill>
                  <a:schemeClr val="accent1">
                    <a:lumMod val="50000"/>
                  </a:schemeClr>
                </a:solidFill>
                <a:effectLst/>
              </a:rPr>
              <a:t>.</a:t>
            </a:r>
            <a:br>
              <a:rPr lang="sk-SK" b="1" i="0" dirty="0">
                <a:solidFill>
                  <a:srgbClr val="0B0C0C"/>
                </a:solidFill>
                <a:effectLst/>
                <a:latin typeface="Source Sans Pro" panose="020B0604020202020204" pitchFamily="34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1B92FE-945D-4B13-8E90-5608D5CE5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162051"/>
            <a:ext cx="9315450" cy="4879312"/>
          </a:xfrm>
        </p:spPr>
        <p:txBody>
          <a:bodyPr>
            <a:normAutofit fontScale="47500" lnSpcReduction="20000"/>
          </a:bodyPr>
          <a:lstStyle/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k-SK" sz="3400" b="0" dirty="0">
                <a:solidFill>
                  <a:schemeClr val="tx1"/>
                </a:solidFill>
                <a:effectLst/>
              </a:rPr>
              <a:t>zamestnávateľ overuje spĺňanie predpokladu bezúhonnosti v centrálnom registri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k-SK" sz="3400" b="0" dirty="0">
                <a:solidFill>
                  <a:schemeClr val="tx1"/>
                </a:solidFill>
                <a:effectLst/>
              </a:rPr>
              <a:t>zamestnávateľ </a:t>
            </a:r>
            <a:r>
              <a:rPr lang="sk-SK" sz="3400" b="0" dirty="0" err="1">
                <a:solidFill>
                  <a:schemeClr val="tx1"/>
                </a:solidFill>
                <a:effectLst/>
              </a:rPr>
              <a:t>pedag</a:t>
            </a:r>
            <a:r>
              <a:rPr lang="sk-SK" sz="3400" b="0" dirty="0">
                <a:solidFill>
                  <a:schemeClr val="tx1"/>
                </a:solidFill>
                <a:effectLst/>
              </a:rPr>
              <a:t>. alebo odborného zamestnanca školy alebo školského zariadenia skutočnosť, či </a:t>
            </a:r>
            <a:r>
              <a:rPr lang="sk-SK" sz="3400" b="0" dirty="0" err="1">
                <a:solidFill>
                  <a:schemeClr val="tx1"/>
                </a:solidFill>
                <a:effectLst/>
              </a:rPr>
              <a:t>pedag</a:t>
            </a:r>
            <a:r>
              <a:rPr lang="sk-SK" sz="3400" b="0" dirty="0">
                <a:solidFill>
                  <a:schemeClr val="tx1"/>
                </a:solidFill>
                <a:effectLst/>
              </a:rPr>
              <a:t>. alebo odborný zamestnanec spĺňa predpoklad bezúhonnosti alebo nespĺňa predpoklad bezúhonnosti zapíše do centrálneho registra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sk-SK" sz="3400" b="0" dirty="0">
              <a:solidFill>
                <a:schemeClr val="tx1"/>
              </a:solidFill>
              <a:effectLst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sk-SK" sz="3400" b="1" dirty="0">
                <a:solidFill>
                  <a:schemeClr val="tx1"/>
                </a:solidFill>
                <a:effectLst/>
              </a:rPr>
              <a:t>Praktická realizácia vyššie uvedeného je realizovaná školami alebo školskými zariadeniami na tejto stránke nasledovným postupom:</a:t>
            </a:r>
          </a:p>
          <a:p>
            <a:pPr marL="0" indent="0">
              <a:spcAft>
                <a:spcPts val="750"/>
              </a:spcAft>
              <a:buNone/>
            </a:pP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Škola, ktorá je zamestnávateľom zamestnanca a musí zadať do systému výsledok vyhodnotenia: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a. Na záložke „Bezúhonnosť“ zvolí „Prihlásenie zamestnávateľa“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b. Zobrazí sa obrazovka „Vyhodnotenie bezúhonnosti“ a tam zvolí „Zápis vyhodnotenia  bezúhonnosti“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c. Zobrazí sa obrazovka, na ktorej zadá údaje osoby a výsledok vyhodnotenia bezúhonnosti.</a:t>
            </a:r>
          </a:p>
          <a:p>
            <a:pPr marL="0" indent="0">
              <a:spcAft>
                <a:spcPts val="750"/>
              </a:spcAft>
              <a:buNone/>
            </a:pPr>
            <a:r>
              <a:rPr lang="sk-SK" sz="3400" b="0" dirty="0">
                <a:solidFill>
                  <a:schemeClr val="tx1"/>
                </a:solidFill>
                <a:effectLst/>
              </a:rPr>
              <a:t>Škola, ktorá</a:t>
            </a:r>
            <a:r>
              <a:rPr lang="sk-SK" sz="3400" dirty="0">
                <a:solidFill>
                  <a:schemeClr val="tx1"/>
                </a:solidFill>
              </a:rPr>
              <a:t> </a:t>
            </a:r>
            <a:r>
              <a:rPr lang="sk-SK" sz="3400" b="0" dirty="0">
                <a:solidFill>
                  <a:schemeClr val="tx1"/>
                </a:solidFill>
                <a:effectLst/>
              </a:rPr>
              <a:t>chce vyhľadať výsledok vyhodnotenia bezúhonnosti zamestnanca: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a. Na záložke „Bezúhonnosť“ zvolí „Prihlásenie zamestnávateľa“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b. Zobrazí sa obrazovka „Vyhodnotenie bezúhonnosti“, tam zvolí „Zobrazenie vyhodnotenia bezúhonnosti“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c. Zobrazí sa obrazovka „Zobrazenie vyhodnotenia bezúhonnosti“, tam zadá údaje osoby a dá „Zobraziť výsledok vyhodnotenia bezúhonnosti“.</a:t>
            </a:r>
          </a:p>
          <a:p>
            <a:endParaRPr lang="sk-SK" sz="3400" dirty="0"/>
          </a:p>
        </p:txBody>
      </p:sp>
    </p:spTree>
    <p:extLst>
      <p:ext uri="{BB962C8B-B14F-4D97-AF65-F5344CB8AC3E}">
        <p14:creationId xmlns:p14="http://schemas.microsoft.com/office/powerpoint/2010/main" val="3711557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1A526-C98A-4AF9-927F-33B346C5F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476375"/>
          </a:xfrm>
        </p:spPr>
        <p:txBody>
          <a:bodyPr>
            <a:normAutofit/>
          </a:bodyPr>
          <a:lstStyle/>
          <a:p>
            <a:pPr algn="just"/>
            <a:r>
              <a:rPr lang="sk-SK" sz="2400" dirty="0">
                <a:solidFill>
                  <a:schemeClr val="accent1">
                    <a:lumMod val="50000"/>
                  </a:schemeClr>
                </a:solidFill>
              </a:rPr>
              <a:t>Zosúladenie predpisov a smerníc v školách a v školských zariadeniach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EA5E6A-8A5B-42CA-83B2-E2A578B28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25" y="2609850"/>
            <a:ext cx="8731078" cy="207645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700" dirty="0"/>
              <a:t>Organizačný poriadok školy , školského zariadenia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700" dirty="0"/>
              <a:t>Pracovný poriadok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700" dirty="0"/>
              <a:t>Kolektívna zmluva ( ak pôsobí v škole odborová organizácia</a:t>
            </a:r>
            <a:r>
              <a:rPr lang="sk-SK" sz="1700" dirty="0">
                <a:solidFill>
                  <a:schemeClr val="tx1"/>
                </a:solidFill>
              </a:rPr>
              <a:t> ) </a:t>
            </a:r>
            <a:endParaRPr lang="sk-SK" sz="1700" dirty="0"/>
          </a:p>
        </p:txBody>
      </p:sp>
    </p:spTree>
    <p:extLst>
      <p:ext uri="{BB962C8B-B14F-4D97-AF65-F5344CB8AC3E}">
        <p14:creationId xmlns:p14="http://schemas.microsoft.com/office/powerpoint/2010/main" val="347562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4F97676-3F10-4D50-8637-FF5133E50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411" y="676275"/>
            <a:ext cx="8907463" cy="4695825"/>
          </a:xfrm>
        </p:spPr>
        <p:txBody>
          <a:bodyPr>
            <a:normAutofit fontScale="40000" lnSpcReduction="20000"/>
          </a:bodyPr>
          <a:lstStyle/>
          <a:p>
            <a:endParaRPr lang="sk-SK" dirty="0"/>
          </a:p>
          <a:p>
            <a:pPr marL="0" indent="0">
              <a:buNone/>
            </a:pPr>
            <a:r>
              <a:rPr lang="sk-SK" sz="4400" dirty="0">
                <a:solidFill>
                  <a:schemeClr val="accent1">
                    <a:lumMod val="50000"/>
                  </a:schemeClr>
                </a:solidFill>
              </a:rPr>
              <a:t>Zmeny v sieti škôl a školských zariadení v zriaďovateľskej pôsobnosti RÚŠS:</a:t>
            </a:r>
          </a:p>
          <a:p>
            <a:pPr marL="0" indent="0">
              <a:buNone/>
            </a:pPr>
            <a:endParaRPr lang="sk-SK" sz="2600" dirty="0"/>
          </a:p>
          <a:p>
            <a:pPr marL="0" indent="0">
              <a:buNone/>
            </a:pPr>
            <a:endParaRPr lang="sk-SK" sz="29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Zaradenie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elokovaného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pracoviska CPP Hurbanovo v Štúrove, Družstevný rad 22 od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01.01.2024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Zmena adresy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elokovaného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pracoviska CPP Levice v  Šahách,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Hontianská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cesta 2256/105 od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01.01.2024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Vyradenie Špeciálnej základnej školy , Zelený Háj 157, Hurbanovo k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31.8.2024.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Rozšírenie vyučovacieho jazyka slovenského do Špeciálnej základnej školy –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Speciális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Alapiskola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Komárňanská 42, Hurbanovo. ( od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01.09.2023)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Zaradenie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elokovaného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pracoviska Zelený Háj 157 Hurbanovo, ako súčasť ŠZŠ –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Speciális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Alapiskola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Komárňnanská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42, Hurbanovo od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01.09.2024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Majetok ŠZŠ Zelený Háj prechádza delimitáciou na ŠZŠ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Speciális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Alapiskola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Komárňanská 42, Hurbanovo.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Vyradenie organizačnej zložky ZŠ s MŠ pri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z.z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., Pavlova17 Topoľčany pri  Spojenej školy. Pod kalváriou 941, Topoľčany k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31.08.2024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Zaradenie organizačnej zložky ZŠ pre žiakov s autizmom pri Spojenej škole , Pod kalváriou 941, Topoľčany k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1.9.2024,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Vyradenie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elokovaného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pracoviska    Nám. M.R. Štefánika 8, Maňa pri Spojenej škole internátnej,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Červeňova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42, Nitra, ktoré sa vzťahuje na organizačnú zložku Praktickej školy k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31.08.2024.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Zaradenie 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elokovaného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pracoviska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Jánošikova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 v Nových Zámkoch, ako súčasť  Spojenej škole internátnej,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Červeňova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42, Nitra k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1.9.2024.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Predmetné </a:t>
            </a:r>
            <a:r>
              <a:rPr lang="sk-SK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elokované</a:t>
            </a: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pracovisko sa vzťahuje na Praktickú školu.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Zaradenie organizačnej zložky ZŠ pre žiakov s autizmom pri Spojenej škole, Mudroňova 1, Nitra k </a:t>
            </a:r>
            <a:r>
              <a:rPr lang="sk-SK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1.9.2025.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3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k-SK" sz="3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k-SK" sz="3100" dirty="0"/>
          </a:p>
          <a:p>
            <a:pPr algn="just">
              <a:buFont typeface="Wingdings" panose="05000000000000000000" pitchFamily="2" charset="2"/>
              <a:buChar char="Ø"/>
            </a:pPr>
            <a:endParaRPr lang="sk-SK" sz="31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432027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786</TotalTime>
  <Words>1389</Words>
  <Application>Microsoft Office PowerPoint</Application>
  <PresentationFormat>Širokouhlá</PresentationFormat>
  <Paragraphs>113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2" baseType="lpstr">
      <vt:lpstr>Arial</vt:lpstr>
      <vt:lpstr>Calibri</vt:lpstr>
      <vt:lpstr>Open Sans</vt:lpstr>
      <vt:lpstr>Source Sans Pro</vt:lpstr>
      <vt:lpstr>Trebuchet MS</vt:lpstr>
      <vt:lpstr>Wingdings</vt:lpstr>
      <vt:lpstr>Wingdings 3</vt:lpstr>
      <vt:lpstr>Fazeta</vt:lpstr>
      <vt:lpstr>Pracovná porada riaditeľov škôl a   školských zariadení v zriaďovateľskej pôsobnosti RÚŠS v Nitre      28. august 2024 </vt:lpstr>
      <vt:lpstr>Prezentácia programu PowerPoint</vt:lpstr>
      <vt:lpstr>Prezentácia programu PowerPoint</vt:lpstr>
      <vt:lpstr>  Plány profesijného rozvoja </vt:lpstr>
      <vt:lpstr>Najčastejšie kontrolné zistenia:</vt:lpstr>
      <vt:lpstr>Kontroly na školách a školských zariadeniach:</vt:lpstr>
      <vt:lpstr>Bezúhonnosť - odpis registra trestov § 15 138/2019 Z.z. </vt:lpstr>
      <vt:lpstr>Zosúladenie predpisov a smerníc v školách a v školských zariadeniach</vt:lpstr>
      <vt:lpstr>Prezentácia programu PowerPoint</vt:lpstr>
      <vt:lpstr>Prezentácia programu PowerPoint</vt:lpstr>
      <vt:lpstr>Prezentácia programu PowerPoint</vt:lpstr>
      <vt:lpstr>Povinné zverejňovanie KZ- zmena</vt:lpstr>
      <vt:lpstr>Prezentácia programu PowerPoint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435 VYHLÁŠKA Ministerstva školstva, vedy, výskumu a športu Slovenskej republiky z 18. decembra 2020 o štruktúre a obsahu správ o výchovno-vzdelávacej činnosti, jej výsledkoch a podmienkach škôl a školských zariadení</dc:title>
  <dc:creator>Bohuslava Morová</dc:creator>
  <cp:lastModifiedBy>Jana Bartová</cp:lastModifiedBy>
  <cp:revision>95</cp:revision>
  <dcterms:created xsi:type="dcterms:W3CDTF">2023-11-25T20:17:15Z</dcterms:created>
  <dcterms:modified xsi:type="dcterms:W3CDTF">2024-08-28T06:36:58Z</dcterms:modified>
</cp:coreProperties>
</file>