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6" r:id="rId1"/>
  </p:sldMasterIdLst>
  <p:notesMasterIdLst>
    <p:notesMasterId r:id="rId29"/>
  </p:notesMasterIdLst>
  <p:sldIdLst>
    <p:sldId id="273" r:id="rId2"/>
    <p:sldId id="270" r:id="rId3"/>
    <p:sldId id="307" r:id="rId4"/>
    <p:sldId id="303" r:id="rId5"/>
    <p:sldId id="304" r:id="rId6"/>
    <p:sldId id="305" r:id="rId7"/>
    <p:sldId id="306" r:id="rId8"/>
    <p:sldId id="275" r:id="rId9"/>
    <p:sldId id="288" r:id="rId10"/>
    <p:sldId id="290" r:id="rId11"/>
    <p:sldId id="289" r:id="rId12"/>
    <p:sldId id="293" r:id="rId13"/>
    <p:sldId id="291" r:id="rId14"/>
    <p:sldId id="274" r:id="rId15"/>
    <p:sldId id="259" r:id="rId16"/>
    <p:sldId id="261" r:id="rId17"/>
    <p:sldId id="276" r:id="rId18"/>
    <p:sldId id="295" r:id="rId19"/>
    <p:sldId id="278" r:id="rId20"/>
    <p:sldId id="285" r:id="rId21"/>
    <p:sldId id="280" r:id="rId22"/>
    <p:sldId id="281" r:id="rId23"/>
    <p:sldId id="294" r:id="rId24"/>
    <p:sldId id="277" r:id="rId25"/>
    <p:sldId id="279" r:id="rId26"/>
    <p:sldId id="300" r:id="rId27"/>
    <p:sldId id="30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8D77E-CE3C-48D4-8588-2C6B3012AFAA}" type="datetimeFigureOut">
              <a:rPr lang="sk-SK" smtClean="0"/>
              <a:t>17. 11. 2024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43BA7A-B636-4D89-9C4A-651EDBF44A7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59112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75B36-2A49-471E-B3B1-AAD946234A23}" type="datetime1">
              <a:rPr lang="sk-SK" smtClean="0"/>
              <a:t>17. 11. 2024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68216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CE025-6C3C-48DD-967F-46B016958103}" type="datetime1">
              <a:rPr lang="sk-SK" smtClean="0"/>
              <a:t>17. 11. 2024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0974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2B374-4C3A-4524-882E-A9ADE107E9FC}" type="datetime1">
              <a:rPr lang="sk-SK" smtClean="0"/>
              <a:t>17. 11. 2024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‹#›</a:t>
            </a:fld>
            <a:endParaRPr lang="sk-SK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67233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CA91E-1422-497B-8C99-740643E2A5F8}" type="datetime1">
              <a:rPr lang="sk-SK" smtClean="0"/>
              <a:t>17. 11. 2024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11009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9600B-E31A-4435-A159-1297854E9A21}" type="datetime1">
              <a:rPr lang="sk-SK" smtClean="0"/>
              <a:t>17. 11. 2024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‹#›</a:t>
            </a:fld>
            <a:endParaRPr lang="sk-SK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863339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2F3F1-3D39-497D-B2E2-4BA08283851C}" type="datetime1">
              <a:rPr lang="sk-SK" smtClean="0"/>
              <a:t>17. 11. 2024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9142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F09B8-91D4-423F-A873-5B4A161026F5}" type="datetime1">
              <a:rPr lang="sk-SK" smtClean="0"/>
              <a:t>17. 11. 2024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330567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FFCDF-D4D6-4531-BB9F-EABC146150E1}" type="datetime1">
              <a:rPr lang="sk-SK" smtClean="0"/>
              <a:t>17. 11. 2024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39310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1AC1D-8E4A-4456-8D30-AC89FD09CEBB}" type="datetime1">
              <a:rPr lang="sk-SK" smtClean="0"/>
              <a:t>17. 11. 2024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13142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CA83D-92C0-4260-9146-23AC8675718C}" type="datetime1">
              <a:rPr lang="sk-SK" smtClean="0"/>
              <a:t>17. 11. 2024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82971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1B481-9CB9-450B-82DD-869BD0D92A0E}" type="datetime1">
              <a:rPr lang="sk-SK" smtClean="0"/>
              <a:t>17. 11. 2024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799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4B235-E684-4D07-8903-FC76594C4341}" type="datetime1">
              <a:rPr lang="sk-SK" smtClean="0"/>
              <a:t>17. 11. 2024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57507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0B271-D517-4440-9DB0-A0E8C2433A51}" type="datetime1">
              <a:rPr lang="sk-SK" smtClean="0"/>
              <a:t>17. 11. 2024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9999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E35BF-A0BD-4B64-9631-056E7706AB9D}" type="datetime1">
              <a:rPr lang="sk-SK" smtClean="0"/>
              <a:t>17. 11. 2024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1080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C8BF5-FB0A-4F27-AEC3-4CB3719B9339}" type="datetime1">
              <a:rPr lang="sk-SK" smtClean="0"/>
              <a:t>17. 11. 2024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007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9F9C-B355-4ABB-90EA-498597802278}" type="datetime1">
              <a:rPr lang="sk-SK" smtClean="0"/>
              <a:t>17. 11. 2024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4808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AF213-CE85-443C-B202-1EA48EC404B9}" type="datetime1">
              <a:rPr lang="sk-SK" smtClean="0"/>
              <a:t>17. 11. 2024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B8B7C10-12D3-4853-B31E-80DEF1C812A4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8152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1.%20&#269;as&#357;%2019.%20porada%20koordin&#225;torov%20%20MS%202025%20%20Hrn&#269;&#225;rov&#225;.pptx" TargetMode="External"/><Relationship Id="rId2" Type="http://schemas.openxmlformats.org/officeDocument/2006/relationships/hyperlink" Target="https://www.minedu.sk/ukoncovanie-vychovy-a-vzdelavania-v-strednych-skolach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aturita.svsbb.sk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1.%20&#269;as&#357;%2019.11.2024%20porada%20koordin&#225;torov%20%20MS%202025%20%20Hrn&#269;&#225;rov&#225;.ppt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bohuslava.morova@russ-nr.sk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edicnyportal.iedu.sk/Forms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maturitadata@nivam.sk" TargetMode="External"/><Relationship Id="rId2" Type="http://schemas.openxmlformats.org/officeDocument/2006/relationships/hyperlink" Target="mailto:maturita@nivam.s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maturitasvvp@nivam.sk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1.%20&#269;as&#357;%2019.%20porada%20koordin&#225;torov%20%20MS%202025%20%20Hrn&#269;&#225;rov&#225;.pptx" TargetMode="External"/><Relationship Id="rId2" Type="http://schemas.openxmlformats.org/officeDocument/2006/relationships/hyperlink" Target="https://www.minedu.sk/12269-sk/regionalne-skolstvo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7067" y="852854"/>
            <a:ext cx="7766936" cy="2602523"/>
          </a:xfrm>
        </p:spPr>
        <p:txBody>
          <a:bodyPr>
            <a:normAutofit/>
          </a:bodyPr>
          <a:lstStyle/>
          <a:p>
            <a:pPr algn="ctr"/>
            <a:r>
              <a:rPr lang="sk-SK" sz="3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Regionálny úrad školskej správy v Nitre</a:t>
            </a:r>
            <a:b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k-SK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Pracovná porada </a:t>
            </a:r>
            <a:br>
              <a:rPr lang="sk-SK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k-SK" sz="4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 školských koordinátorov stredných škôl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7067" y="3596054"/>
            <a:ext cx="7766936" cy="1967838"/>
          </a:xfrm>
        </p:spPr>
        <p:txBody>
          <a:bodyPr>
            <a:normAutofit fontScale="40000" lnSpcReduction="20000"/>
          </a:bodyPr>
          <a:lstStyle/>
          <a:p>
            <a:pPr algn="ctr"/>
            <a:endParaRPr lang="sk-SK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sk-SK" sz="8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Maturity 2025</a:t>
            </a:r>
            <a:r>
              <a:rPr lang="sk-SK" sz="8400" b="1" dirty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</a:p>
          <a:p>
            <a:pPr algn="ctr"/>
            <a:r>
              <a:rPr lang="sk-SK" sz="3300" dirty="0">
                <a:solidFill>
                  <a:prstClr val="black">
                    <a:lumMod val="50000"/>
                    <a:lumOff val="50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časť</a:t>
            </a:r>
            <a:r>
              <a:rPr lang="sk-SK" sz="33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</a:t>
            </a:r>
          </a:p>
          <a:p>
            <a:pPr algn="ctr"/>
            <a:r>
              <a:rPr lang="sk-SK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19.11.2024</a:t>
            </a:r>
          </a:p>
          <a:p>
            <a:pPr algn="ctr"/>
            <a:r>
              <a:rPr lang="sk-SK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Spracovala: PaedDr. Ingrid Hrnčárová</a:t>
            </a:r>
          </a:p>
          <a:p>
            <a:pPr algn="ctr"/>
            <a:endParaRPr lang="sk-SK" sz="4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87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2800" dirty="0"/>
              <a:t>ÚLOHY ŠKOLSKÉHO KOORDINÁTORA  </a:t>
            </a:r>
            <a:br>
              <a:rPr lang="sk-SK" sz="2800" dirty="0"/>
            </a:br>
            <a:r>
              <a:rPr lang="sk-SK" sz="2800" dirty="0"/>
              <a:t>V MESIACOCH SEPTEMBER A OKTÓBER 2024 </a:t>
            </a:r>
            <a:br>
              <a:rPr lang="sk-SK" sz="2800" dirty="0"/>
            </a:b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266588"/>
          </a:xfrm>
        </p:spPr>
        <p:txBody>
          <a:bodyPr>
            <a:normAutofit/>
          </a:bodyPr>
          <a:lstStyle/>
          <a:p>
            <a:r>
              <a:rPr lang="sk-SK" dirty="0"/>
              <a:t>Upozorniť </a:t>
            </a:r>
            <a:r>
              <a:rPr lang="sk-SK" b="1" dirty="0"/>
              <a:t>žiakov posledného ročníka </a:t>
            </a:r>
            <a:r>
              <a:rPr lang="sk-SK" dirty="0"/>
              <a:t>na povinnosť prihlásiť sa na MS do </a:t>
            </a:r>
            <a:r>
              <a:rPr lang="sk-SK" b="1" dirty="0"/>
              <a:t>30. septembra 2024. </a:t>
            </a:r>
            <a:r>
              <a:rPr lang="sk-SK" dirty="0"/>
              <a:t>Vysvetliť im, z ktorých predmetov môžu maturovať, a z ktorých predmetov budú vykonávať EČ MS, prípadne aj PFIČ MS.</a:t>
            </a:r>
          </a:p>
          <a:p>
            <a:endParaRPr lang="sk-SK" dirty="0"/>
          </a:p>
          <a:p>
            <a:r>
              <a:rPr lang="sk-SK" dirty="0"/>
              <a:t>Upozorniť </a:t>
            </a:r>
            <a:r>
              <a:rPr lang="sk-SK" b="1" dirty="0"/>
              <a:t>žiakov posledného ročníka </a:t>
            </a:r>
            <a:r>
              <a:rPr lang="sk-SK" dirty="0"/>
              <a:t>na možnosť zmien v prihlásení sa na MS do 15. októbra 2024 (zmenu žiak oznámi triednemu učiteľovi), prípadne do </a:t>
            </a:r>
            <a:r>
              <a:rPr lang="sk-SK" b="1" dirty="0">
                <a:solidFill>
                  <a:srgbClr val="FF0000"/>
                </a:solidFill>
              </a:rPr>
              <a:t>31. januára 2025 vo výnimočných prípadoch </a:t>
            </a:r>
            <a:r>
              <a:rPr lang="sk-SK" dirty="0"/>
              <a:t>(definovaných v školskom zákone, </a:t>
            </a:r>
            <a:r>
              <a:rPr lang="sk-SK" b="1" dirty="0"/>
              <a:t>§ 75, odsek 3</a:t>
            </a:r>
            <a:r>
              <a:rPr lang="sk-SK" dirty="0"/>
              <a:t>) žiak o zmenu žiada riaditeľa školy.</a:t>
            </a:r>
          </a:p>
          <a:p>
            <a:endParaRPr lang="sk-SK" dirty="0"/>
          </a:p>
          <a:p>
            <a:r>
              <a:rPr lang="sk-SK" b="1" dirty="0"/>
              <a:t>Zistiť</a:t>
            </a:r>
            <a:r>
              <a:rPr lang="sk-SK" dirty="0"/>
              <a:t> prostredníctvom triednych učiteľov, </a:t>
            </a:r>
            <a:r>
              <a:rPr lang="sk-SK" b="1" dirty="0">
                <a:solidFill>
                  <a:srgbClr val="FF0000"/>
                </a:solidFill>
              </a:rPr>
              <a:t>z ktorých predmetov </a:t>
            </a:r>
            <a:r>
              <a:rPr lang="sk-SK" dirty="0"/>
              <a:t>(pri cudzom jazyku aj </a:t>
            </a:r>
            <a:r>
              <a:rPr lang="sk-SK" b="1" dirty="0">
                <a:solidFill>
                  <a:srgbClr val="FF0000"/>
                </a:solidFill>
              </a:rPr>
              <a:t>na akej úrovni </a:t>
            </a:r>
            <a:r>
              <a:rPr lang="sk-SK" dirty="0"/>
              <a:t>u žiakov negymnaziálnych študijných odborov) budú maturovať žiaci posledného ročníka.</a:t>
            </a:r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85980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>
                <a:solidFill>
                  <a:srgbClr val="90C226"/>
                </a:solidFill>
              </a:rPr>
              <a:t>ÚLOHY ŠKOLSKÉHO KOORDINÁTORA </a:t>
            </a:r>
            <a:br>
              <a:rPr lang="sk-SK" sz="3200" dirty="0">
                <a:solidFill>
                  <a:srgbClr val="90C226"/>
                </a:solidFill>
              </a:rPr>
            </a:br>
            <a:r>
              <a:rPr lang="sk-SK" sz="3200" dirty="0">
                <a:solidFill>
                  <a:srgbClr val="90C226"/>
                </a:solidFill>
              </a:rPr>
              <a:t>V MESIACOCH SEPTEMBER A OKTÓBER 2024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Pri prvom prihlásení </a:t>
            </a:r>
            <a:r>
              <a:rPr lang="sk-SK" b="1" dirty="0">
                <a:solidFill>
                  <a:srgbClr val="FF0000"/>
                </a:solidFill>
              </a:rPr>
              <a:t>do IS aktualizovať údaje o škole</a:t>
            </a:r>
            <a:r>
              <a:rPr lang="sk-SK" dirty="0"/>
              <a:t>: e-mailové adresy, mobilné telefónne číslo, meno riaditeľa a školského koordinátora školy, skontrolovať okres a zriaďovateľa školy. </a:t>
            </a:r>
          </a:p>
          <a:p>
            <a:endParaRPr lang="sk-SK" dirty="0"/>
          </a:p>
          <a:p>
            <a:r>
              <a:rPr lang="sk-SK" b="1" dirty="0">
                <a:solidFill>
                  <a:srgbClr val="FF0000"/>
                </a:solidFill>
              </a:rPr>
              <a:t>Oboznámiť žiakov so ZZ a ich rodičov </a:t>
            </a:r>
            <a:r>
              <a:rPr lang="sk-SK" dirty="0"/>
              <a:t>o možnosti úprav podmienok MS (vyhláška o strednej škole, § 16 a V. časť Prílohy č. 2).</a:t>
            </a:r>
          </a:p>
          <a:p>
            <a:pPr marL="0" indent="0">
              <a:buNone/>
            </a:pPr>
            <a:r>
              <a:rPr lang="sk-SK" dirty="0"/>
              <a:t> </a:t>
            </a:r>
          </a:p>
          <a:p>
            <a:r>
              <a:rPr lang="sk-SK" dirty="0"/>
              <a:t>Oboznámiť </a:t>
            </a:r>
            <a:r>
              <a:rPr lang="sk-SK" b="1" dirty="0">
                <a:solidFill>
                  <a:srgbClr val="FF0000"/>
                </a:solidFill>
              </a:rPr>
              <a:t>žiakov – cudzincov a ich rodičov o možnosti úprav podmienok MS </a:t>
            </a:r>
            <a:r>
              <a:rPr lang="sk-SK" dirty="0"/>
              <a:t>(vyhláška o strednej škole, § 15, odsek 15, § 16, odsek 6 a VI. časť Prílohy č. 2). </a:t>
            </a:r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6077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>
                <a:solidFill>
                  <a:srgbClr val="90C226"/>
                </a:solidFill>
              </a:rPr>
              <a:t>ÚLOHY ŠKOLSKÉHO KOORDINÁTORA </a:t>
            </a:r>
            <a:br>
              <a:rPr lang="sk-SK" sz="3200" dirty="0">
                <a:solidFill>
                  <a:srgbClr val="90C226"/>
                </a:solidFill>
              </a:rPr>
            </a:br>
            <a:r>
              <a:rPr lang="sk-SK" sz="3200" dirty="0">
                <a:solidFill>
                  <a:srgbClr val="90C226"/>
                </a:solidFill>
              </a:rPr>
              <a:t>V MESIACOCH SEPTEMBER A OKTÓBER 2024</a:t>
            </a:r>
            <a:endParaRPr lang="sk-SK" dirty="0"/>
          </a:p>
        </p:txBody>
      </p:sp>
      <p:sp>
        <p:nvSpPr>
          <p:cNvPr id="5" name="Zástupný objekt pre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>
                <a:solidFill>
                  <a:srgbClr val="FF0000"/>
                </a:solidFill>
              </a:rPr>
              <a:t>Prihlásiť žiakov so ZZ v IS rovnako ako intaktných žiakov. </a:t>
            </a:r>
            <a:r>
              <a:rPr lang="sk-SK" dirty="0"/>
              <a:t>V elektronickom formulári pre prihlásenie žiaka na MS je potrebné vyznačiť </a:t>
            </a:r>
            <a:r>
              <a:rPr lang="sk-SK" b="1" dirty="0"/>
              <a:t>druh postihnutia, skupinu podľa stupňa obmedzenia a požadované úpravy testu EČ MS.</a:t>
            </a:r>
          </a:p>
          <a:p>
            <a:endParaRPr lang="sk-SK" dirty="0"/>
          </a:p>
          <a:p>
            <a:r>
              <a:rPr lang="sk-SK" dirty="0"/>
              <a:t> Oboznámiť žiakov </a:t>
            </a:r>
            <a:r>
              <a:rPr lang="sk-SK" b="1" dirty="0">
                <a:solidFill>
                  <a:srgbClr val="FF0000"/>
                </a:solidFill>
              </a:rPr>
              <a:t>1. ročníka a ich rodičov </a:t>
            </a:r>
            <a:r>
              <a:rPr lang="sk-SK" dirty="0"/>
              <a:t>(zákonných zástupcov) s obsahom maturitnej legislatívy, informovať ich najmä o maturitných predmetoch, ich počte a úrovniach, o spôsoboch konania a termínoch MS. Zároveň ich upozorniť </a:t>
            </a:r>
            <a:r>
              <a:rPr lang="sk-SK" b="1" dirty="0">
                <a:solidFill>
                  <a:srgbClr val="FF0000"/>
                </a:solidFill>
              </a:rPr>
              <a:t>na existenciu cieľových požiadaviek na vedomosti a zručnosti maturantov z jednotlivých predmetov</a:t>
            </a:r>
            <a:r>
              <a:rPr lang="sk-SK" dirty="0"/>
              <a:t>, ktoré sú zverejnené na webovej stránke NIVaM.</a:t>
            </a:r>
          </a:p>
        </p:txBody>
      </p:sp>
      <p:sp>
        <p:nvSpPr>
          <p:cNvPr id="2" name="Zástupný objekt pre pät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číslo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71003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3200" dirty="0">
                <a:solidFill>
                  <a:srgbClr val="90C226"/>
                </a:solidFill>
              </a:rPr>
              <a:t>ÚLOHY ŠKOLSKÉHO KOORDINÁTORA </a:t>
            </a:r>
            <a:br>
              <a:rPr lang="sk-SK" sz="3200" dirty="0">
                <a:solidFill>
                  <a:srgbClr val="90C226"/>
                </a:solidFill>
              </a:rPr>
            </a:br>
            <a:r>
              <a:rPr lang="sk-SK" sz="3200" dirty="0">
                <a:solidFill>
                  <a:srgbClr val="90C226"/>
                </a:solidFill>
              </a:rPr>
              <a:t>V  ĎALŠÍCH MESIACOCH ROKA</a:t>
            </a:r>
            <a:endParaRPr lang="sk-SK" dirty="0"/>
          </a:p>
        </p:txBody>
      </p:sp>
      <p:sp>
        <p:nvSpPr>
          <p:cNvPr id="5" name="Zástupný objekt pre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  <a:p>
            <a:endParaRPr lang="sk-SK" dirty="0"/>
          </a:p>
          <a:p>
            <a:pPr marL="0" indent="0" algn="ctr">
              <a:buNone/>
            </a:pPr>
            <a:r>
              <a:rPr lang="sk-SK" sz="3200" dirty="0"/>
              <a:t>Úlohy školského koordinátora v ďalších mesiacoch budú uvedené v Pokynoch </a:t>
            </a:r>
          </a:p>
          <a:p>
            <a:pPr marL="0" indent="0" algn="ctr">
              <a:buNone/>
            </a:pPr>
            <a:r>
              <a:rPr lang="sk-SK" sz="3200" dirty="0"/>
              <a:t>pre školských koordinátorov, ktoré budú zverejnené na webových stránkach NIVaM a CVTI SR-ŠVS </a:t>
            </a:r>
            <a:r>
              <a:rPr lang="sk-SK" sz="3200" b="1" dirty="0">
                <a:solidFill>
                  <a:srgbClr val="FF0000"/>
                </a:solidFill>
              </a:rPr>
              <a:t>najneskôr 7. februára 2025</a:t>
            </a:r>
            <a:r>
              <a:rPr lang="sk-SK" sz="3200" dirty="0"/>
              <a:t>. </a:t>
            </a:r>
          </a:p>
        </p:txBody>
      </p:sp>
      <p:sp>
        <p:nvSpPr>
          <p:cNvPr id="2" name="Zástupný objekt pre pät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číslo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89821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204E7-E4FD-4C4D-8C9A-6187B075A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Dôležité pokyny pre Maturity 2025 sú a postupne budú zverejňované na webových sídlach: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7CA0814-E309-4E45-A06F-051BE74EBB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277208"/>
            <a:ext cx="8596668" cy="3764154"/>
          </a:xfrm>
        </p:spPr>
        <p:txBody>
          <a:bodyPr/>
          <a:lstStyle/>
          <a:p>
            <a:r>
              <a:rPr lang="sk-SK" dirty="0"/>
              <a:t>Ministerstva školstva, vedy, výskumu a športu SR </a:t>
            </a:r>
            <a:r>
              <a:rPr lang="sk-SK" sz="1600" dirty="0">
                <a:hlinkClick r:id="rId2"/>
              </a:rPr>
              <a:t>https://www.minedu.sk/ukoncovanie-vychovy-a-vzdelavania-v-strednych-skolach/</a:t>
            </a:r>
            <a:endParaRPr lang="sk-SK" sz="1600" dirty="0"/>
          </a:p>
          <a:p>
            <a:endParaRPr lang="sk-SK" sz="1600" dirty="0"/>
          </a:p>
          <a:p>
            <a:r>
              <a:rPr lang="sk-SK" b="1" dirty="0">
                <a:solidFill>
                  <a:srgbClr val="FF0000"/>
                </a:solidFill>
              </a:rPr>
              <a:t>NIVAM Národný inštitút vzdelávania a mládeže </a:t>
            </a:r>
            <a:r>
              <a:rPr lang="sk-SK" dirty="0">
                <a:hlinkClick r:id="rId3" action="ppaction://hlinkpres?slideindex=1&amp;slidetitle="/>
              </a:rPr>
              <a:t>https://www2.nucem.sk/sk/merania/narodne-merania/maturita</a:t>
            </a:r>
            <a:endParaRPr lang="sk-SK" dirty="0"/>
          </a:p>
          <a:p>
            <a:pPr marL="0" indent="0">
              <a:buNone/>
            </a:pPr>
            <a:r>
              <a:rPr lang="sk-SK" dirty="0"/>
              <a:t>Realizáciu EČ MS a PFIČ MS zabezpečuje oddelenie testovaní na stredných školách a logistiky národných meraní, odbor hodnotenia a monitorovania vzdelávania NIVAM.</a:t>
            </a:r>
          </a:p>
          <a:p>
            <a:pPr marL="0" indent="0">
              <a:buNone/>
            </a:pPr>
            <a:endParaRPr lang="sk-SK" dirty="0"/>
          </a:p>
          <a:p>
            <a:r>
              <a:rPr lang="sk-SK" dirty="0"/>
              <a:t>Školské výpočtové stredisko Banská Bystrica </a:t>
            </a:r>
            <a:r>
              <a:rPr lang="sk-SK" dirty="0">
                <a:hlinkClick r:id="rId4"/>
              </a:rPr>
              <a:t>https://maturita.svsbb.sk/</a:t>
            </a: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353467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556846"/>
            <a:ext cx="8596668" cy="1021773"/>
          </a:xfrm>
        </p:spPr>
        <p:txBody>
          <a:bodyPr>
            <a:normAutofit fontScale="90000"/>
          </a:bodyPr>
          <a:lstStyle/>
          <a:p>
            <a:pPr algn="ctr"/>
            <a:br>
              <a:rPr lang="sk-SK" b="1" dirty="0"/>
            </a:br>
            <a:r>
              <a:rPr lang="sk-SK" b="1" dirty="0"/>
              <a:t>Maturitná skúška 2025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1880755"/>
            <a:ext cx="8596668" cy="44577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1200" dirty="0">
                <a:solidFill>
                  <a:schemeClr val="tx1"/>
                </a:solidFill>
              </a:rPr>
              <a:t>Na základe § 77 ods. 2 zákona č. 245/2008 Z. z. určuje ministerstvo školstva riadne, náhradné a opravné termíny externej časti maturitnej skúšky (ďalej len „EČ MS“) a písomnej formy internej časti maturitnej skúšky (ďalej len „PFIČ MS“) takto:</a:t>
            </a:r>
          </a:p>
          <a:p>
            <a:pPr marL="0" indent="0">
              <a:buNone/>
            </a:pPr>
            <a:r>
              <a:rPr lang="sk-SK" sz="1400" b="1" dirty="0">
                <a:solidFill>
                  <a:schemeClr val="tx1"/>
                </a:solidFill>
              </a:rPr>
              <a:t>Prehľad termínov EČ a PFIČ MS </a:t>
            </a:r>
            <a:r>
              <a:rPr lang="sk-SK" sz="1400" dirty="0">
                <a:solidFill>
                  <a:schemeClr val="tx1"/>
                </a:solidFill>
                <a:latin typeface="Calibri" panose="020F0502020204030204" pitchFamily="34" charset="0"/>
              </a:rPr>
              <a:t>pre školský rok 2024/2025 </a:t>
            </a:r>
          </a:p>
          <a:p>
            <a:r>
              <a:rPr lang="sk-SK" sz="140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Riadny </a:t>
            </a:r>
            <a:r>
              <a:rPr lang="sk-SK" sz="14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termín:</a:t>
            </a:r>
          </a:p>
          <a:p>
            <a:pPr marL="0" indent="0">
              <a:buNone/>
            </a:pPr>
            <a:r>
              <a:rPr lang="sk-SK" sz="14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sk-SK" sz="14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11. marca 2025 </a:t>
            </a:r>
            <a:r>
              <a:rPr lang="sk-SK" sz="1400" dirty="0">
                <a:solidFill>
                  <a:schemeClr val="accent5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sk-SK" sz="1400" dirty="0">
                <a:solidFill>
                  <a:schemeClr val="tx1"/>
                </a:solidFill>
                <a:latin typeface="+mj-lt"/>
              </a:rPr>
              <a:t>slovenský jazyk a literatúra, maďarský jazyk a literatúra </a:t>
            </a:r>
            <a:r>
              <a:rPr lang="sk-SK" sz="14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buNone/>
            </a:pPr>
            <a:r>
              <a:rPr lang="pl-PL" sz="14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pl-PL" sz="14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12. </a:t>
            </a:r>
            <a:r>
              <a:rPr lang="sk-SK" sz="1400" dirty="0">
                <a:solidFill>
                  <a:srgbClr val="FF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marca</a:t>
            </a:r>
            <a:r>
              <a:rPr lang="pl-PL" sz="14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2025 </a:t>
            </a:r>
            <a:r>
              <a:rPr lang="pl-PL" sz="14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sk-SK" sz="1400" dirty="0">
                <a:latin typeface="+mj-lt"/>
              </a:rPr>
              <a:t>anglický jazyk, francúzsky jazyk, nemecký jazyk, ruský jazyk, španielsky jazyk, 					taliansky jazyk</a:t>
            </a:r>
            <a:r>
              <a:rPr lang="pl-PL" sz="14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14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sk-SK" sz="14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13. </a:t>
            </a:r>
            <a:r>
              <a:rPr lang="sk-SK" sz="1400" dirty="0">
                <a:solidFill>
                  <a:srgbClr val="FF000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marca </a:t>
            </a:r>
            <a:r>
              <a:rPr lang="sk-SK" sz="14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2025 </a:t>
            </a:r>
            <a:r>
              <a:rPr lang="sk-SK" sz="14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	matematika 	</a:t>
            </a:r>
          </a:p>
          <a:p>
            <a:pPr marL="0" indent="0">
              <a:buNone/>
            </a:pPr>
            <a:r>
              <a:rPr lang="sk-SK" sz="14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sk-SK" sz="1400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14. marca 2025 </a:t>
            </a:r>
            <a:r>
              <a:rPr lang="sk-SK" sz="14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	slovenský jazyk a slovenská literatúra, ukrajinský jazyk a literatúra </a:t>
            </a:r>
          </a:p>
          <a:p>
            <a:pPr marL="0" indent="0">
              <a:buNone/>
            </a:pPr>
            <a:endParaRPr lang="sk-SK" sz="1400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k-SK" sz="1400" b="1" dirty="0">
                <a:solidFill>
                  <a:srgbClr val="2B2B2B"/>
                </a:solidFill>
                <a:latin typeface="+mj-lt"/>
              </a:rPr>
              <a:t>Aprílový </a:t>
            </a:r>
            <a:r>
              <a:rPr lang="sk-SK" sz="1400" dirty="0">
                <a:solidFill>
                  <a:srgbClr val="2B2B2B"/>
                </a:solidFill>
                <a:latin typeface="+mj-lt"/>
              </a:rPr>
              <a:t>(náhradný) termín EČ a PFIČ MS sa uskutoční: </a:t>
            </a:r>
            <a:r>
              <a:rPr lang="sk-SK" sz="1400" b="1" dirty="0">
                <a:solidFill>
                  <a:srgbClr val="FF0000"/>
                </a:solidFill>
                <a:latin typeface="+mj-lt"/>
              </a:rPr>
              <a:t>8.</a:t>
            </a:r>
            <a:r>
              <a:rPr lang="sk-SK" sz="1400" dirty="0">
                <a:solidFill>
                  <a:srgbClr val="FF0000"/>
                </a:solidFill>
                <a:latin typeface="+mj-lt"/>
              </a:rPr>
              <a:t> až </a:t>
            </a:r>
            <a:r>
              <a:rPr lang="sk-SK" sz="1400" b="1" dirty="0">
                <a:solidFill>
                  <a:srgbClr val="FF0000"/>
                </a:solidFill>
                <a:latin typeface="+mj-lt"/>
              </a:rPr>
              <a:t>11. apríla 2025</a:t>
            </a:r>
            <a:r>
              <a:rPr lang="sk-SK" sz="1400" dirty="0">
                <a:solidFill>
                  <a:srgbClr val="FF0000"/>
                </a:solidFill>
                <a:latin typeface="+mj-lt"/>
              </a:rPr>
              <a:t>.</a:t>
            </a:r>
            <a:r>
              <a:rPr lang="sk-SK" sz="1400" dirty="0">
                <a:solidFill>
                  <a:srgbClr val="FF0000"/>
                </a:solidFill>
                <a:latin typeface="Open Sans"/>
              </a:rPr>
              <a:t> </a:t>
            </a:r>
            <a:endParaRPr lang="sk-SK" sz="14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k-SK" sz="1400" b="1" dirty="0">
                <a:solidFill>
                  <a:srgbClr val="2B2B2B"/>
                </a:solidFill>
                <a:latin typeface="+mj-lt"/>
              </a:rPr>
              <a:t>Septembrový </a:t>
            </a:r>
            <a:r>
              <a:rPr lang="sk-SK" sz="1400" dirty="0">
                <a:solidFill>
                  <a:srgbClr val="2B2B2B"/>
                </a:solidFill>
                <a:latin typeface="+mj-lt"/>
              </a:rPr>
              <a:t>(opravný a náhradný) termín EČ a PFIČ MS sa uskutoční:</a:t>
            </a:r>
            <a:r>
              <a:rPr lang="sk-SK" sz="1400" b="1" dirty="0">
                <a:solidFill>
                  <a:srgbClr val="2B2B2B"/>
                </a:solidFill>
                <a:latin typeface="+mj-lt"/>
              </a:rPr>
              <a:t> </a:t>
            </a:r>
            <a:r>
              <a:rPr lang="sk-SK" sz="1400" b="1" dirty="0">
                <a:solidFill>
                  <a:srgbClr val="FF0000"/>
                </a:solidFill>
                <a:latin typeface="+mj-lt"/>
              </a:rPr>
              <a:t>2. až 5. septembra 2025.</a:t>
            </a:r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15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64370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sk-SK" sz="2000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Termíny ústnej formy </a:t>
            </a:r>
            <a:r>
              <a:rPr lang="sk-SK" sz="2000" b="1" dirty="0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internej časti MS 2025 (ÚFIČ) </a:t>
            </a:r>
            <a:r>
              <a:rPr lang="sk-SK" sz="2000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boli určené </a:t>
            </a:r>
            <a:r>
              <a:rPr lang="sk-SK" sz="2000" b="1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Regionálnym úradom školskej správy v Nitre  15. 10. 2025 a boli zverejnené na webovom sídle:  </a:t>
            </a:r>
            <a:r>
              <a:rPr lang="sk-SK" sz="2000" u="sng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  <a:hlinkClick r:id="rId2" action="ppaction://hlinkpres?slideindex=1&amp;slidetitle="/>
              </a:rPr>
              <a:t>https://www.russ-nr.sk/124-sk/maturity/</a:t>
            </a:r>
            <a:br>
              <a:rPr lang="sk-SK" sz="2000" b="1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k-SK" sz="2000" b="1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UFIČ sa budú konať v dňoch od: </a:t>
            </a:r>
            <a:r>
              <a:rPr lang="sk-SK" sz="2000" b="1" dirty="0">
                <a:solidFill>
                  <a:srgbClr val="FF0000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26. mája 2025 do 13. júna 2025 </a:t>
            </a:r>
            <a:r>
              <a:rPr lang="sk-SK" sz="2000" b="1" dirty="0">
                <a:solidFill>
                  <a:prstClr val="black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nasledovne: </a:t>
            </a:r>
            <a:br>
              <a:rPr lang="sk-SK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sk-SK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sk-SK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sk-SK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1930401"/>
            <a:ext cx="9734357" cy="461587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sk-SK" sz="2000" dirty="0"/>
              <a:t>1. týždeň </a:t>
            </a:r>
            <a:r>
              <a:rPr lang="sk-SK" sz="2000" dirty="0">
                <a:solidFill>
                  <a:srgbClr val="FF0000"/>
                </a:solidFill>
              </a:rPr>
              <a:t>od 26.mája </a:t>
            </a:r>
            <a:r>
              <a:rPr lang="sk-SK" sz="2000" b="1" dirty="0">
                <a:solidFill>
                  <a:srgbClr val="FF0000"/>
                </a:solidFill>
              </a:rPr>
              <a:t>2025  – do  30. mája 2025  </a:t>
            </a:r>
            <a:r>
              <a:rPr lang="sk-SK" sz="2000" dirty="0"/>
              <a:t>(G 17 a S 25 spolu: </a:t>
            </a:r>
            <a:r>
              <a:rPr lang="sk-SK" sz="2000" dirty="0">
                <a:solidFill>
                  <a:srgbClr val="FF0000"/>
                </a:solidFill>
              </a:rPr>
              <a:t>42 škôl</a:t>
            </a:r>
            <a:r>
              <a:rPr lang="sk-SK" sz="2000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lang="sk-SK" sz="2000" dirty="0"/>
          </a:p>
          <a:p>
            <a:pPr>
              <a:buFont typeface="Wingdings" panose="05000000000000000000" pitchFamily="2" charset="2"/>
              <a:buChar char="Ø"/>
            </a:pPr>
            <a:endParaRPr lang="sk-SK" sz="2000" dirty="0"/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r>
              <a:rPr lang="sk-SK" sz="2000" dirty="0"/>
              <a:t>2. týždeň </a:t>
            </a:r>
            <a:r>
              <a:rPr lang="sk-SK" sz="2000" b="1" dirty="0">
                <a:solidFill>
                  <a:srgbClr val="FF0000"/>
                </a:solidFill>
              </a:rPr>
              <a:t>od 02. júna 2025 - do 06. júna 2025  </a:t>
            </a:r>
            <a:r>
              <a:rPr lang="sk-SK" sz="2000" dirty="0"/>
              <a:t>(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G 5 a S 31 spolu: 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36 škôl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endParaRPr lang="sk-SK" sz="2000" dirty="0"/>
          </a:p>
          <a:p>
            <a:pPr>
              <a:buFont typeface="Wingdings" panose="05000000000000000000" pitchFamily="2" charset="2"/>
              <a:buChar char="Ø"/>
            </a:pPr>
            <a:endParaRPr lang="sk-SK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r>
              <a:rPr lang="sk-SK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3. týždeň </a:t>
            </a:r>
            <a:r>
              <a:rPr lang="sk-SK" sz="2000" b="1" dirty="0">
                <a:solidFill>
                  <a:srgbClr val="FF0000"/>
                </a:solidFill>
              </a:rPr>
              <a:t>od 09. júna 2025 - do 13. júna 2025     </a:t>
            </a:r>
            <a:r>
              <a:rPr lang="sk-SK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(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 9 spolu: 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9 škôl</a:t>
            </a:r>
            <a:r>
              <a:rPr kumimoji="0" lang="sk-SK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AutoNum type="arabicPeriod"/>
              <a:tabLst/>
              <a:defRPr/>
            </a:pPr>
            <a:endParaRPr kumimoji="0" lang="sk-SK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indent="0">
              <a:buNone/>
            </a:pPr>
            <a:r>
              <a:rPr lang="sk-SK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 Spolu: </a:t>
            </a:r>
            <a:r>
              <a:rPr lang="sk-SK" sz="2000" dirty="0">
                <a:solidFill>
                  <a:srgbClr val="00B050"/>
                </a:solidFill>
              </a:rPr>
              <a:t>87 škôl</a:t>
            </a:r>
          </a:p>
          <a:p>
            <a:pPr marL="0" lvl="0" indent="0">
              <a:buClr>
                <a:srgbClr val="90C226"/>
              </a:buClr>
              <a:buNone/>
            </a:pPr>
            <a:endParaRPr lang="sk-SK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>
              <a:buClr>
                <a:srgbClr val="90C226"/>
              </a:buClr>
              <a:buFont typeface="Wingdings 3" charset="2"/>
              <a:buAutoNum type="arabicPeriod" startAt="2"/>
            </a:pPr>
            <a:endParaRPr lang="sk-SK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>
              <a:buAutoNum type="arabicPeriod" startAt="2"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16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18961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E25FF23-0AEB-492B-A17F-E1AB696DC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2030277"/>
            <a:ext cx="8596668" cy="1821051"/>
          </a:xfrm>
        </p:spPr>
        <p:txBody>
          <a:bodyPr>
            <a:normAutofit fontScale="90000"/>
          </a:bodyPr>
          <a:lstStyle/>
          <a:p>
            <a:pPr algn="ctr"/>
            <a:br>
              <a:rPr lang="sk-SK" dirty="0"/>
            </a:br>
            <a:br>
              <a:rPr lang="sk-SK" dirty="0"/>
            </a:br>
            <a:br>
              <a:rPr lang="sk-SK" dirty="0"/>
            </a:br>
            <a:br>
              <a:rPr lang="sk-SK" dirty="0"/>
            </a:br>
            <a:br>
              <a:rPr lang="sk-SK" dirty="0"/>
            </a:br>
            <a:br>
              <a:rPr lang="sk-SK" dirty="0"/>
            </a:br>
            <a:r>
              <a:rPr lang="sk-SK" sz="3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Tabuľky </a:t>
            </a:r>
            <a:r>
              <a:rPr lang="sk-SK" sz="31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podklad pre Maturity 2025</a:t>
            </a:r>
            <a:br>
              <a:rPr lang="sk-SK" sz="3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k-SK" sz="3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RÚŠS v Nitre  zaslať do </a:t>
            </a:r>
            <a:r>
              <a:rPr lang="sk-SK" sz="31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29. 11. 2024</a:t>
            </a:r>
            <a:br>
              <a:rPr lang="sk-SK" sz="3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k-SK" sz="3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e-mail:</a:t>
            </a:r>
            <a:br>
              <a:rPr lang="sk-SK" sz="3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k-SK" sz="31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bohuslava.morova@russ-nr.sk</a:t>
            </a:r>
            <a:r>
              <a:rPr lang="sk-SK" sz="31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sk-SK" sz="31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k-SK" sz="31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br>
              <a:rPr lang="sk-SK" sz="31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k-SK" sz="31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daniela.hudecova</a:t>
            </a:r>
            <a:r>
              <a:rPr lang="sk-SK" sz="31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@russ-nr.sk</a:t>
            </a:r>
            <a:r>
              <a:rPr lang="sk-SK" sz="31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sk-SK" sz="3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sk-SK" sz="31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75E5D37-0C74-440F-9A0C-B94E6D4AF1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3944319"/>
            <a:ext cx="8596668" cy="1976034"/>
          </a:xfrm>
        </p:spPr>
        <p:txBody>
          <a:bodyPr>
            <a:normAutofit lnSpcReduction="10000"/>
          </a:bodyPr>
          <a:lstStyle/>
          <a:p>
            <a:pPr marL="731520" indent="-685800">
              <a:buFont typeface="Wingdings" panose="05000000000000000000" pitchFamily="2" charset="2"/>
              <a:buChar char="§"/>
            </a:pPr>
            <a:r>
              <a:rPr lang="sk-SK" sz="4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sk-SK" sz="3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3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záložiek farebne odlíšených tabuľka č. 4 je 2x t. j. pre SZŠ a pre iné SOŠ</a:t>
            </a:r>
          </a:p>
          <a:p>
            <a:pPr marL="45720" indent="0">
              <a:buNone/>
            </a:pPr>
            <a:r>
              <a:rPr lang="sk-SK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Aplikačná pomôcka </a:t>
            </a:r>
            <a:r>
              <a:rPr lang="sk-SK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pokyny pre vypĺňanie tabuliek bude zaslaná spolu s vzorovými tabuľkami mailom do škôl.</a:t>
            </a:r>
          </a:p>
          <a:p>
            <a:endParaRPr lang="sk-SK" dirty="0"/>
          </a:p>
        </p:txBody>
      </p:sp>
      <p:sp>
        <p:nvSpPr>
          <p:cNvPr id="2" name="Zástupný objekt pre pät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číslo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17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3351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0AA974-880E-4225-809E-DC85FE924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k-SK" sz="36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Aplikačná pomôcka - Pokyny k vyplňovaniu tabuliek Maturity 2025 </a:t>
            </a:r>
            <a:r>
              <a:rPr lang="sk-SK" sz="2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(príloha č. 3)</a:t>
            </a:r>
            <a:br>
              <a:rPr lang="sk-SK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k-SK" sz="20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334A441-4EAA-4B00-B99B-A4FA1E8E0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sk-SK" sz="1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Tabuľka č. 1 : </a:t>
            </a:r>
            <a:r>
              <a:rPr lang="sk-SK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Návrh organizácie maturitných skúšok v riadnom skúšobnom období v školskom roku 2024/2025 – 				   všeobecnovzdelávacie predmety</a:t>
            </a:r>
            <a:endParaRPr lang="sk-SK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sk-SK" sz="1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Tabuľka č. 2 :</a:t>
            </a:r>
            <a:r>
              <a:rPr lang="sk-SK" b="1" dirty="0"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Návrh organizácie maturitných skúšok v riadnom skúšobnom období v školskom roku 2024/2025 – odborná 			   zložka maturitnej skúšky</a:t>
            </a:r>
            <a:endParaRPr lang="sk-SK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sk-SK" sz="1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Tabuľka č. 3 : </a:t>
            </a:r>
            <a:r>
              <a:rPr lang="sk-SK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Návrh predsedov predmetových maturitných komisií v riadnom skúšobnom období v školskom roku 				   2024/2025 pre iné školy</a:t>
            </a:r>
            <a:endParaRPr lang="sk-SK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sk-SK" sz="1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Tabuľka č. 4 : </a:t>
            </a:r>
            <a:r>
              <a:rPr lang="sk-SK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Návrh organizácie absolventských skúšok v riadnom skúšobnom období v školskom roku 2024/2025</a:t>
            </a:r>
            <a:endParaRPr lang="sk-SK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sk-SK" sz="1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Tabuľka č. 5 : </a:t>
            </a:r>
            <a:r>
              <a:rPr lang="sk-SK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Návrh predsedov skúšobných komisií pre absolventské skúšky v školskom roku 2024/2025 pre iné 	         	               stredné školy</a:t>
            </a:r>
            <a:endParaRPr lang="sk-SK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sk-SK" sz="1800" b="1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Tabuľka č. 6 : Harmonogram MS 2025 - sumár podľa dní a študijných odborov - pre stavovské organizácie</a:t>
            </a:r>
            <a:endParaRPr lang="sk-SK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sk-SK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sk-SK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18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7260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26C5ED-3F56-4BE7-8DCD-F18CFD434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Školenie predsedov PMK a ŠMK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E4B2771-DF8D-4D55-8E92-469A5581F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421" y="1837591"/>
            <a:ext cx="9042494" cy="374657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sk-SK" sz="3800" b="1" dirty="0"/>
              <a:t>Školenia bude organizovať</a:t>
            </a:r>
            <a:r>
              <a:rPr lang="sk-SK" sz="3800" dirty="0"/>
              <a:t>:</a:t>
            </a:r>
          </a:p>
          <a:p>
            <a:pPr marL="0" indent="0">
              <a:buNone/>
            </a:pPr>
            <a:r>
              <a:rPr lang="sk-SK" sz="3800" dirty="0">
                <a:solidFill>
                  <a:srgbClr val="FF0000"/>
                </a:solidFill>
              </a:rPr>
              <a:t>NIVAM - </a:t>
            </a:r>
            <a:r>
              <a:rPr lang="sk-SK" sz="3800" b="1" dirty="0">
                <a:solidFill>
                  <a:srgbClr val="FF0000"/>
                </a:solidFill>
              </a:rPr>
              <a:t>Krajské pracovisko Nitra </a:t>
            </a:r>
            <a:r>
              <a:rPr lang="sk-SK" sz="3800" dirty="0">
                <a:solidFill>
                  <a:srgbClr val="FF0000"/>
                </a:solidFill>
              </a:rPr>
              <a:t>a NIVAM </a:t>
            </a:r>
            <a:r>
              <a:rPr lang="sk-SK" sz="3800" b="1" dirty="0">
                <a:solidFill>
                  <a:srgbClr val="FF0000"/>
                </a:solidFill>
              </a:rPr>
              <a:t>pracovisko Komárno  </a:t>
            </a:r>
          </a:p>
          <a:p>
            <a:pPr marL="0" indent="0">
              <a:buNone/>
            </a:pPr>
            <a:r>
              <a:rPr lang="sk-SK" sz="3800" dirty="0"/>
              <a:t>v spolupráci s </a:t>
            </a:r>
            <a:r>
              <a:rPr lang="sk-SK" sz="3800" b="1" dirty="0">
                <a:solidFill>
                  <a:srgbClr val="FF0000"/>
                </a:solidFill>
              </a:rPr>
              <a:t>oddelením  hodnotenia a monitorovania  NIVAM Bratislava (OHMV))</a:t>
            </a:r>
          </a:p>
          <a:p>
            <a:pPr marL="0" indent="0">
              <a:buNone/>
            </a:pPr>
            <a:r>
              <a:rPr lang="sk-SK" dirty="0"/>
              <a:t> </a:t>
            </a:r>
          </a:p>
          <a:p>
            <a:pPr marL="0" indent="0">
              <a:buNone/>
            </a:pPr>
            <a:r>
              <a:rPr lang="sk-SK" dirty="0"/>
              <a:t> </a:t>
            </a:r>
            <a:r>
              <a:rPr lang="sk-SK" sz="4500" dirty="0"/>
              <a:t>Školenie  v školskom roku </a:t>
            </a:r>
            <a:r>
              <a:rPr lang="sk-SK" sz="4500" b="1" dirty="0"/>
              <a:t>2024/2025</a:t>
            </a:r>
            <a:r>
              <a:rPr lang="sk-SK" sz="4500" dirty="0"/>
              <a:t> sa bude organizovať prezenčne</a:t>
            </a:r>
          </a:p>
          <a:p>
            <a:pPr marL="0" indent="0">
              <a:buNone/>
            </a:pPr>
            <a:r>
              <a:rPr lang="sk-SK" dirty="0"/>
              <a:t> 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sz="4500" dirty="0"/>
              <a:t>Nitrianskom kraji: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sk-SK" sz="4500" dirty="0"/>
              <a:t>Nitra         </a:t>
            </a:r>
            <a:r>
              <a:rPr lang="sk-SK" sz="4500" b="1" dirty="0">
                <a:solidFill>
                  <a:srgbClr val="FF0000"/>
                </a:solidFill>
              </a:rPr>
              <a:t>30. 01. 2025       </a:t>
            </a:r>
            <a:r>
              <a:rPr lang="sk-SK" sz="4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Zamestnanec OHMV  </a:t>
            </a:r>
            <a:endParaRPr lang="sk-SK" sz="4500" dirty="0"/>
          </a:p>
          <a:p>
            <a:pPr marL="0" lvl="0" indent="0">
              <a:buClr>
                <a:srgbClr val="90C226"/>
              </a:buClr>
              <a:buNone/>
            </a:pPr>
            <a:r>
              <a:rPr lang="sk-SK" sz="4500" dirty="0"/>
              <a:t>Komárno   </a:t>
            </a:r>
            <a:r>
              <a:rPr lang="sk-SK" sz="4500" b="1" dirty="0">
                <a:solidFill>
                  <a:srgbClr val="FF0000"/>
                </a:solidFill>
              </a:rPr>
              <a:t>04. 02. 2025       </a:t>
            </a:r>
            <a:r>
              <a:rPr lang="sk-SK" sz="4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Zamestnanec KP Komárno</a:t>
            </a:r>
          </a:p>
          <a:p>
            <a:pPr marL="0" lvl="0" indent="0">
              <a:buClr>
                <a:srgbClr val="90C226"/>
              </a:buClr>
              <a:buNone/>
            </a:pPr>
            <a:endParaRPr lang="sk-SK" sz="16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19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47016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757E37-768C-43FA-A491-41645778F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Program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3D84FB5-6411-4FF9-8D5B-01E497E729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+mj-lt"/>
              <a:buAutoNum type="arabicPeriod"/>
            </a:pPr>
            <a:r>
              <a:rPr lang="sk-SK" dirty="0"/>
              <a:t>Otvorenie, príhovor riaditeľa RÚŠS v Nitre, Ing. Jozefa Porubského</a:t>
            </a:r>
          </a:p>
          <a:p>
            <a:pPr>
              <a:buFont typeface="+mj-lt"/>
              <a:buAutoNum type="arabicPeriod"/>
            </a:pPr>
            <a:r>
              <a:rPr lang="sk-SK" dirty="0"/>
              <a:t>Inšpekčné zistenia Maturity 2024 (Školské inšpekčné centrum Nitra)</a:t>
            </a:r>
          </a:p>
          <a:p>
            <a:pPr>
              <a:buFont typeface="+mj-lt"/>
              <a:buAutoNum type="arabicPeriod"/>
            </a:pPr>
            <a:r>
              <a:rPr lang="sk-SK" dirty="0"/>
              <a:t>Základné informácie - Maturity 2025 (NIVAM a ŠVS Banská Bystrica)</a:t>
            </a:r>
          </a:p>
          <a:p>
            <a:pPr>
              <a:buFont typeface="+mj-lt"/>
              <a:buAutoNum type="arabicPeriod"/>
            </a:pPr>
            <a:r>
              <a:rPr lang="sk-SK" dirty="0"/>
              <a:t>Zmeny v legislatíve Maturity 2025</a:t>
            </a:r>
          </a:p>
          <a:p>
            <a:pPr>
              <a:buFont typeface="+mj-lt"/>
              <a:buAutoNum type="arabicPeriod"/>
            </a:pPr>
            <a:r>
              <a:rPr lang="sk-SK" dirty="0"/>
              <a:t>Vzdelávanie Maturity 2025 (Krajské pracovisko NIVAM Nitra)</a:t>
            </a:r>
          </a:p>
          <a:p>
            <a:pPr>
              <a:buFont typeface="+mj-lt"/>
              <a:buAutoNum type="arabicPeriod"/>
            </a:pPr>
            <a:r>
              <a:rPr lang="sk-SK" dirty="0"/>
              <a:t>Informácie k EČ a PFIČ Maturity 2025 v školskom roku 2024/2025</a:t>
            </a:r>
          </a:p>
          <a:p>
            <a:pPr>
              <a:buFont typeface="+mj-lt"/>
              <a:buAutoNum type="arabicPeriod"/>
            </a:pPr>
            <a:r>
              <a:rPr lang="sk-SK" dirty="0"/>
              <a:t>Návrh termínov ústnej formy internej časti maturitnej skúšky a praktickej časti odbornej zložky maturitnej skúšky</a:t>
            </a:r>
          </a:p>
          <a:p>
            <a:pPr>
              <a:buFont typeface="+mj-lt"/>
              <a:buAutoNum type="arabicPeriod"/>
            </a:pPr>
            <a:r>
              <a:rPr lang="sk-SK" dirty="0"/>
              <a:t>Metodické usmernenie k vypracovaniu podkladov k organizácii Maturity 2025 pre RÚŠS v Nitre</a:t>
            </a:r>
          </a:p>
          <a:p>
            <a:pPr>
              <a:buFont typeface="+mj-lt"/>
              <a:buAutoNum type="arabicPeriod"/>
            </a:pPr>
            <a:r>
              <a:rPr lang="sk-SK" dirty="0"/>
              <a:t>Rôzne, diskusia</a:t>
            </a:r>
          </a:p>
          <a:p>
            <a:pPr>
              <a:buFont typeface="+mj-lt"/>
              <a:buAutoNum type="arabicPeriod"/>
            </a:pPr>
            <a:r>
              <a:rPr lang="sk-SK" dirty="0"/>
              <a:t>Záver</a:t>
            </a:r>
          </a:p>
          <a:p>
            <a:pPr marL="514350" indent="-514350">
              <a:buFont typeface="+mj-lt"/>
              <a:buAutoNum type="arabicPeriod"/>
            </a:pPr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81056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>
                <a:solidFill>
                  <a:srgbClr val="90C226"/>
                </a:solidFill>
              </a:rPr>
              <a:t>Školenie predsedov PMK a ŠMK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sz="1050" dirty="0">
              <a:solidFill>
                <a:srgbClr val="000000"/>
              </a:solidFill>
              <a:latin typeface="Montserrat"/>
            </a:endParaRPr>
          </a:p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latin typeface="+mj-lt"/>
              </a:rPr>
              <a:t>Dva moduly:</a:t>
            </a:r>
            <a:endParaRPr lang="sk-SK" dirty="0">
              <a:solidFill>
                <a:srgbClr val="000000"/>
              </a:solidFill>
              <a:latin typeface="+mj-lt"/>
            </a:endParaRPr>
          </a:p>
          <a:p>
            <a:pPr marL="0" indent="0">
              <a:buNone/>
            </a:pPr>
            <a:r>
              <a:rPr lang="sk-SK" dirty="0">
                <a:solidFill>
                  <a:srgbClr val="000000"/>
                </a:solidFill>
                <a:latin typeface="+mj-lt"/>
              </a:rPr>
              <a:t>1. </a:t>
            </a:r>
            <a:r>
              <a:rPr lang="sk-SK" b="1" dirty="0">
                <a:solidFill>
                  <a:srgbClr val="000000"/>
                </a:solidFill>
                <a:latin typeface="+mj-lt"/>
              </a:rPr>
              <a:t>Legislatíva</a:t>
            </a:r>
            <a:r>
              <a:rPr lang="sk-SK" dirty="0">
                <a:solidFill>
                  <a:srgbClr val="000000"/>
                </a:solidFill>
                <a:latin typeface="+mj-lt"/>
              </a:rPr>
              <a:t> – zabezpečuje OHMV alebo KP NIVAM </a:t>
            </a:r>
            <a:r>
              <a:rPr lang="sk-SK" dirty="0">
                <a:solidFill>
                  <a:srgbClr val="FF0000"/>
                </a:solidFill>
                <a:latin typeface="+mj-lt"/>
              </a:rPr>
              <a:t>podľa dohody</a:t>
            </a:r>
            <a:r>
              <a:rPr lang="sk-SK" dirty="0">
                <a:solidFill>
                  <a:srgbClr val="000000"/>
                </a:solidFill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sk-SK" dirty="0">
                <a:solidFill>
                  <a:srgbClr val="000000"/>
                </a:solidFill>
                <a:latin typeface="+mj-lt"/>
              </a:rPr>
              <a:t>2. </a:t>
            </a:r>
            <a:r>
              <a:rPr lang="sk-SK" b="1" dirty="0">
                <a:solidFill>
                  <a:srgbClr val="000000"/>
                </a:solidFill>
                <a:latin typeface="+mj-lt"/>
              </a:rPr>
              <a:t>Odborná</a:t>
            </a:r>
            <a:r>
              <a:rPr lang="sk-SK" dirty="0">
                <a:solidFill>
                  <a:srgbClr val="000000"/>
                </a:solidFill>
                <a:latin typeface="+mj-lt"/>
              </a:rPr>
              <a:t> </a:t>
            </a:r>
            <a:r>
              <a:rPr lang="sk-SK" b="1" dirty="0">
                <a:solidFill>
                  <a:srgbClr val="000000"/>
                </a:solidFill>
                <a:latin typeface="+mj-lt"/>
              </a:rPr>
              <a:t>časť</a:t>
            </a:r>
            <a:r>
              <a:rPr lang="sk-SK" dirty="0">
                <a:solidFill>
                  <a:srgbClr val="000000"/>
                </a:solidFill>
                <a:latin typeface="+mj-lt"/>
              </a:rPr>
              <a:t> (hodnotenie PFIČ a ÚKO EČMS) – zabezpečuje OHMV alebo KP NIVAM.</a:t>
            </a:r>
          </a:p>
          <a:p>
            <a:pPr marL="0" indent="0">
              <a:buNone/>
            </a:pPr>
            <a:r>
              <a:rPr lang="sk-SK" dirty="0">
                <a:solidFill>
                  <a:srgbClr val="000000"/>
                </a:solidFill>
                <a:latin typeface="+mj-lt"/>
              </a:rPr>
              <a:t>Školenia by   mali  absolvovať prioritne </a:t>
            </a:r>
            <a:r>
              <a:rPr lang="sk-SK" b="1" dirty="0">
                <a:solidFill>
                  <a:srgbClr val="000000"/>
                </a:solidFill>
                <a:latin typeface="+mj-lt"/>
              </a:rPr>
              <a:t>noví predsedovia PMK a ŠMK</a:t>
            </a:r>
            <a:r>
              <a:rPr lang="sk-SK" dirty="0">
                <a:solidFill>
                  <a:srgbClr val="000000"/>
                </a:solidFill>
                <a:latin typeface="+mj-lt"/>
              </a:rPr>
              <a:t>, ale ideálne všetci menovaní predsedovia. </a:t>
            </a:r>
          </a:p>
          <a:p>
            <a:pPr marL="0" indent="0">
              <a:buNone/>
            </a:pPr>
            <a:r>
              <a:rPr lang="sk-SK" b="1" dirty="0">
                <a:solidFill>
                  <a:srgbClr val="FF0000"/>
                </a:solidFill>
                <a:latin typeface="+mj-lt"/>
              </a:rPr>
              <a:t>Odporúčame ho aj novým školským koordinátorom a riaditeľom škôl.</a:t>
            </a:r>
          </a:p>
          <a:p>
            <a:pPr marL="0" indent="0">
              <a:buNone/>
            </a:pPr>
            <a:r>
              <a:rPr lang="sk-SK" dirty="0">
                <a:solidFill>
                  <a:srgbClr val="000000"/>
                </a:solidFill>
                <a:latin typeface="+mj-lt"/>
              </a:rPr>
              <a:t>Absolventi školenia dostanú </a:t>
            </a:r>
            <a:r>
              <a:rPr lang="sk-SK" b="1" dirty="0">
                <a:solidFill>
                  <a:srgbClr val="000000"/>
                </a:solidFill>
                <a:latin typeface="+mj-lt"/>
              </a:rPr>
              <a:t>Potvrdenie o účasti na školení </a:t>
            </a:r>
            <a:r>
              <a:rPr lang="sk-SK" dirty="0">
                <a:solidFill>
                  <a:srgbClr val="000000"/>
                </a:solidFill>
                <a:latin typeface="+mj-lt"/>
              </a:rPr>
              <a:t>(KP NIVAM).</a:t>
            </a:r>
          </a:p>
          <a:p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94139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EA3AB-D6A0-41DC-BF68-F8DB310E4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Dôležité  požiadavky NIVAM-u smerom ku školám: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44FDBEE-6EF8-4B9C-B73B-939E88973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Dodržiavať pokyny NIVAM napr. počet žiakov v skupine, čas otvárania zásielky a pod. </a:t>
            </a:r>
          </a:p>
          <a:p>
            <a:pPr marL="0" indent="0">
              <a:buNone/>
            </a:pPr>
            <a:endParaRPr lang="sk-SK" dirty="0"/>
          </a:p>
          <a:p>
            <a:r>
              <a:rPr lang="sk-SK" dirty="0"/>
              <a:t>Používať nový spôsob nahlasovania zmien prostredníctvom IS v Banskej Bystrici. Zabezpečí sa tým aj dodržiavanie GDPR.</a:t>
            </a:r>
          </a:p>
          <a:p>
            <a:pPr marL="0" indent="0">
              <a:buNone/>
            </a:pPr>
            <a:endParaRPr lang="sk-SK" dirty="0"/>
          </a:p>
          <a:p>
            <a:r>
              <a:rPr lang="sk-SK" dirty="0"/>
              <a:t>Používať pri komunikácii v NIVAM dva dohodnuté a overené spôsoby , a to</a:t>
            </a:r>
          </a:p>
          <a:p>
            <a:pPr lvl="1"/>
            <a:r>
              <a:rPr lang="sk-SK" dirty="0"/>
              <a:t>Cez </a:t>
            </a:r>
            <a:r>
              <a:rPr lang="sk-SK" b="1" dirty="0">
                <a:solidFill>
                  <a:srgbClr val="FF0000"/>
                </a:solidFill>
              </a:rPr>
              <a:t>bezpečný školský e – mail,</a:t>
            </a:r>
          </a:p>
          <a:p>
            <a:pPr lvl="1"/>
            <a:r>
              <a:rPr lang="sk-SK" dirty="0"/>
              <a:t>alebo </a:t>
            </a:r>
            <a:r>
              <a:rPr lang="sk-SK" b="1" dirty="0">
                <a:solidFill>
                  <a:srgbClr val="FF0000"/>
                </a:solidFill>
              </a:rPr>
              <a:t>bezpečné mobilné tel. číslo</a:t>
            </a:r>
          </a:p>
          <a:p>
            <a:pPr lvl="1"/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21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909636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EA3AB-D6A0-41DC-BF68-F8DB310E4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Dôležité  požiadavky NIVAM-u smerom ku školám: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44FDBEE-6EF8-4B9C-B73B-939E88973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k-SK" dirty="0"/>
              <a:t>Používať </a:t>
            </a:r>
            <a:r>
              <a:rPr lang="sk-SK" dirty="0">
                <a:solidFill>
                  <a:srgbClr val="FF0000"/>
                </a:solidFill>
              </a:rPr>
              <a:t>aktualizované maturitné dokumenty zverejnené na webovej stránke:</a:t>
            </a:r>
          </a:p>
          <a:p>
            <a:pPr marL="457200" lvl="1" indent="0">
              <a:buNone/>
            </a:pPr>
            <a:r>
              <a:rPr lang="sk-SK" dirty="0">
                <a:solidFill>
                  <a:srgbClr val="FF0000"/>
                </a:solidFill>
                <a:hlinkClick r:id="rId2"/>
              </a:rPr>
              <a:t>https://edicnyportal.iedu.sk/Forms</a:t>
            </a:r>
            <a:r>
              <a:rPr lang="sk-SK" dirty="0">
                <a:solidFill>
                  <a:srgbClr val="FF0000"/>
                </a:solidFill>
              </a:rPr>
              <a:t> </a:t>
            </a:r>
            <a:r>
              <a:rPr lang="sk-SK" dirty="0">
                <a:solidFill>
                  <a:schemeClr val="tx1"/>
                </a:solidFill>
              </a:rPr>
              <a:t>.</a:t>
            </a:r>
            <a:endParaRPr lang="sk-SK" dirty="0">
              <a:solidFill>
                <a:srgbClr val="FF0000"/>
              </a:solidFill>
            </a:endParaRPr>
          </a:p>
          <a:p>
            <a:pPr lvl="1"/>
            <a:r>
              <a:rPr lang="sk-SK" dirty="0">
                <a:solidFill>
                  <a:srgbClr val="FF0000"/>
                </a:solidFill>
              </a:rPr>
              <a:t>Bezpečnostné obálky + USB </a:t>
            </a:r>
            <a:r>
              <a:rPr lang="sk-SK" dirty="0">
                <a:solidFill>
                  <a:schemeClr val="tx1"/>
                </a:solidFill>
              </a:rPr>
              <a:t>pri odosielaní OH na vyhodnotenie je nutné posielať všetky späť na NIVAM</a:t>
            </a:r>
          </a:p>
          <a:p>
            <a:pPr lvl="1"/>
            <a:r>
              <a:rPr lang="sk-SK" dirty="0">
                <a:solidFill>
                  <a:srgbClr val="FF0000"/>
                </a:solidFill>
              </a:rPr>
              <a:t>Zabezpečiť objektivitu </a:t>
            </a:r>
            <a:r>
              <a:rPr lang="sk-SK" dirty="0">
                <a:solidFill>
                  <a:schemeClr val="tx1"/>
                </a:solidFill>
              </a:rPr>
              <a:t>priebehu administrácie EČ a PFIČ MS</a:t>
            </a:r>
          </a:p>
          <a:p>
            <a:pPr lvl="1"/>
            <a:r>
              <a:rPr lang="sk-SK" dirty="0">
                <a:solidFill>
                  <a:schemeClr val="tx1"/>
                </a:solidFill>
              </a:rPr>
              <a:t>Hodnotiť v </a:t>
            </a:r>
            <a:r>
              <a:rPr lang="sk-SK" b="1" dirty="0">
                <a:solidFill>
                  <a:schemeClr val="tx1"/>
                </a:solidFill>
              </a:rPr>
              <a:t>súlade s kľúčom správnych odpovedí, </a:t>
            </a:r>
            <a:r>
              <a:rPr lang="sk-SK" dirty="0">
                <a:solidFill>
                  <a:schemeClr val="tx1"/>
                </a:solidFill>
              </a:rPr>
              <a:t>možnosť nahlásiť pripomienku ku kľúču ( odborná komisia vyhodnotí pripomienky, ak bude nutné NIVAM zabezpečí centrálne prehodnotenie všetkých OH).</a:t>
            </a:r>
          </a:p>
          <a:p>
            <a:pPr lvl="1"/>
            <a:r>
              <a:rPr lang="sk-SK" dirty="0">
                <a:solidFill>
                  <a:schemeClr val="tx1"/>
                </a:solidFill>
              </a:rPr>
              <a:t>Zabezpečiť </a:t>
            </a:r>
            <a:r>
              <a:rPr lang="sk-SK" b="1" dirty="0">
                <a:solidFill>
                  <a:schemeClr val="tx1"/>
                </a:solidFill>
              </a:rPr>
              <a:t>kontrolu</a:t>
            </a:r>
            <a:r>
              <a:rPr lang="sk-SK" dirty="0">
                <a:solidFill>
                  <a:schemeClr val="tx1"/>
                </a:solidFill>
              </a:rPr>
              <a:t> hodnotenie </a:t>
            </a:r>
            <a:r>
              <a:rPr lang="sk-SK" b="1" dirty="0">
                <a:solidFill>
                  <a:srgbClr val="FF0000"/>
                </a:solidFill>
              </a:rPr>
              <a:t>PFIČ MS   </a:t>
            </a:r>
            <a:r>
              <a:rPr lang="sk-SK" b="1" dirty="0">
                <a:solidFill>
                  <a:schemeClr val="tx1"/>
                </a:solidFill>
              </a:rPr>
              <a:t>predsedom PMK.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22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7915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Akékoľvek ďalšie otázky spojené s prípravou a realizáciou MATURITY 2025</a:t>
            </a:r>
            <a:endParaRPr lang="sk-SK" sz="28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9600874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môžete konzultovať s pracovníkmi Národného inštitútu vzdelávania a mládeže v Bratislave </a:t>
            </a:r>
            <a:r>
              <a:rPr lang="sk-SK" b="1" dirty="0">
                <a:solidFill>
                  <a:srgbClr val="FF0000"/>
                </a:solidFill>
              </a:rPr>
              <a:t>telefonicky:</a:t>
            </a:r>
          </a:p>
          <a:p>
            <a:r>
              <a:rPr lang="sk-SK" dirty="0"/>
              <a:t> - 02/ 68 26 03 06 (</a:t>
            </a:r>
            <a:r>
              <a:rPr lang="sk-SK" b="1" dirty="0"/>
              <a:t>legislatíva súvisiaca s MS</a:t>
            </a:r>
            <a:r>
              <a:rPr lang="sk-SK" dirty="0"/>
              <a:t>), </a:t>
            </a:r>
          </a:p>
          <a:p>
            <a:pPr marL="0" indent="0">
              <a:buNone/>
            </a:pPr>
            <a:endParaRPr lang="sk-SK" dirty="0"/>
          </a:p>
          <a:p>
            <a:r>
              <a:rPr lang="sk-SK" dirty="0"/>
              <a:t>- 02/ 68 26 01 06, 02/ 68 26 01 36, 02/ 68 26 03 05 (</a:t>
            </a:r>
            <a:r>
              <a:rPr lang="sk-SK" b="1" dirty="0"/>
              <a:t>organizácia MS</a:t>
            </a:r>
            <a:r>
              <a:rPr lang="sk-SK" dirty="0"/>
              <a:t>),</a:t>
            </a:r>
          </a:p>
          <a:p>
            <a:pPr marL="0" indent="0">
              <a:buNone/>
            </a:pPr>
            <a:endParaRPr lang="sk-SK" dirty="0"/>
          </a:p>
          <a:p>
            <a:r>
              <a:rPr lang="sk-SK" dirty="0"/>
              <a:t> - 02/ 68 26 01 06, 02/ 68 26 03 05 (</a:t>
            </a:r>
            <a:r>
              <a:rPr lang="sk-SK" b="1" dirty="0"/>
              <a:t>databáza škôl a prihlasovanie žiakov na MS),</a:t>
            </a:r>
          </a:p>
          <a:p>
            <a:pPr marL="0" indent="0">
              <a:buNone/>
            </a:pPr>
            <a:endParaRPr lang="sk-SK" b="1" dirty="0"/>
          </a:p>
          <a:p>
            <a:r>
              <a:rPr lang="sk-SK" dirty="0"/>
              <a:t> - 02/ 68 26 01 07, 02/ 68 26 01 37 (</a:t>
            </a:r>
            <a:r>
              <a:rPr lang="sk-SK" b="1" dirty="0"/>
              <a:t>žiaci so ZZ</a:t>
            </a:r>
            <a:r>
              <a:rPr lang="sk-SK" dirty="0"/>
              <a:t>).</a:t>
            </a:r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23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37211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A469C57-8698-4777-9F1F-C38735B4E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Akékoľvek ďalšie otázky spojené s prípravou a realizáciou MATURITY 2025</a:t>
            </a:r>
            <a:endParaRPr lang="sk-SK" dirty="0"/>
          </a:p>
        </p:txBody>
      </p:sp>
      <p:sp>
        <p:nvSpPr>
          <p:cNvPr id="5" name="Zástupný objekt pre obsah 4">
            <a:extLst>
              <a:ext uri="{FF2B5EF4-FFF2-40B4-BE49-F238E27FC236}">
                <a16:creationId xmlns:a16="http://schemas.microsoft.com/office/drawing/2014/main" id="{98432B79-5FE2-4B86-BFB0-3CBBB2FA7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11763781" cy="3880773"/>
          </a:xfrm>
        </p:spPr>
        <p:txBody>
          <a:bodyPr/>
          <a:lstStyle/>
          <a:p>
            <a:pPr>
              <a:buFontTx/>
              <a:buChar char="-"/>
            </a:pPr>
            <a:endParaRPr lang="sk-SK" dirty="0">
              <a:hlinkClick r:id="rId2"/>
            </a:endParaRPr>
          </a:p>
          <a:p>
            <a:pPr marL="0" indent="0">
              <a:buNone/>
            </a:pPr>
            <a:r>
              <a:rPr lang="sk-SK" b="1" dirty="0">
                <a:solidFill>
                  <a:srgbClr val="FF0000"/>
                </a:solidFill>
              </a:rPr>
              <a:t>E mailom:</a:t>
            </a:r>
            <a:endParaRPr lang="sk-SK" b="1" dirty="0">
              <a:solidFill>
                <a:srgbClr val="FF0000"/>
              </a:solidFill>
              <a:hlinkClick r:id="rId2"/>
            </a:endParaRPr>
          </a:p>
          <a:p>
            <a:r>
              <a:rPr lang="sk-SK" dirty="0">
                <a:hlinkClick r:id="rId2"/>
              </a:rPr>
              <a:t>maturita@nivam.sk</a:t>
            </a:r>
            <a:r>
              <a:rPr lang="sk-SK" dirty="0"/>
              <a:t>   		- </a:t>
            </a:r>
            <a:r>
              <a:rPr lang="sk-SK" b="1" dirty="0"/>
              <a:t>legislatíva súvisiaca s MS</a:t>
            </a:r>
          </a:p>
          <a:p>
            <a:pPr marL="0" indent="0">
              <a:buNone/>
            </a:pPr>
            <a:endParaRPr lang="sk-SK" dirty="0"/>
          </a:p>
          <a:p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  <a:hlinkClick r:id="rId3"/>
              </a:rPr>
              <a:t>maturitadata@nivam.sk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	– </a:t>
            </a: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organizácia MS, databáza škôl a prihlasovanie žiakov na MS</a:t>
            </a:r>
          </a:p>
          <a:p>
            <a:endParaRPr kumimoji="0" lang="sk-SK" sz="1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  <a:hlinkClick r:id="rId4"/>
              </a:rPr>
              <a:t>maturitasvvp@nivam.sk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	– </a:t>
            </a: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žiaci so ZZ</a:t>
            </a:r>
          </a:p>
        </p:txBody>
      </p:sp>
      <p:sp>
        <p:nvSpPr>
          <p:cNvPr id="2" name="Zástupný objekt pre pät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číslo snímky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24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11690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00A255-3C76-416E-9CCE-90B838C9B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Centrálne hodnotenie ÚKO zo SJL a SJSL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6925112-F972-460A-A192-3A2EE62AD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/>
              <a:t>Kontrolou hodnotenia budú v centrále NIVAM poverení hodnotením ÚKO:</a:t>
            </a:r>
          </a:p>
          <a:p>
            <a:pPr marL="0" indent="0">
              <a:buNone/>
            </a:pPr>
            <a:r>
              <a:rPr lang="sk-SK" dirty="0"/>
              <a:t>zo </a:t>
            </a:r>
            <a:r>
              <a:rPr lang="sk-SK" b="1" u="sng" dirty="0"/>
              <a:t>SJL na základe validovaného kľúča </a:t>
            </a:r>
            <a:r>
              <a:rPr lang="sk-SK" dirty="0"/>
              <a:t>správnych odpovedí  </a:t>
            </a:r>
            <a:r>
              <a:rPr lang="sk-SK" b="1" dirty="0">
                <a:solidFill>
                  <a:srgbClr val="FF0000"/>
                </a:solidFill>
              </a:rPr>
              <a:t>poverení 8 </a:t>
            </a:r>
            <a:r>
              <a:rPr lang="sk-SK" b="1" dirty="0"/>
              <a:t>predsedovia PMK</a:t>
            </a:r>
            <a:r>
              <a:rPr lang="sk-SK" dirty="0"/>
              <a:t>, ktorí budú vybraní zo 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skúsených</a:t>
            </a:r>
            <a:r>
              <a:rPr lang="sk-SK" dirty="0"/>
              <a:t> delegovaných PMK z krajov:</a:t>
            </a:r>
          </a:p>
          <a:p>
            <a:pPr marL="0" indent="0">
              <a:buNone/>
            </a:pPr>
            <a:r>
              <a:rPr lang="sk-SK" dirty="0"/>
              <a:t>Bratislavský, Trnavský, Nitriansky a Trenčiansky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zo </a:t>
            </a:r>
            <a:r>
              <a:rPr kumimoji="0" lang="sk-SK" sz="1800" b="1" i="0" u="sng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SJSL na základe validovaného kľúča 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správnych odpovedí  </a:t>
            </a: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poverení 3 </a:t>
            </a:r>
            <a:r>
              <a:rPr kumimoji="0" lang="sk-SK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predsedovia PMK 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, ktorí budú vybraní zo skúsených delegovaných PMK z krajov: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Bratislavský, Trnavský, Nitriansky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endParaRPr lang="sk-SK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RÚŠS v Nitre </a:t>
            </a:r>
            <a:r>
              <a:rPr kumimoji="0" lang="sk-SK" sz="18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prosí </a:t>
            </a:r>
            <a:r>
              <a:rPr kumimoji="0" lang="sk-SK" sz="1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z uvedeného dôvodu</a:t>
            </a:r>
            <a:r>
              <a:rPr kumimoji="0" lang="sk-SK" sz="18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o spoluprácu a o návrh takýchto PMK </a:t>
            </a:r>
            <a:r>
              <a:rPr kumimoji="0" lang="sk-S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</a:rPr>
              <a:t>.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25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22410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sk-SK" dirty="0"/>
            </a:br>
            <a:r>
              <a:rPr lang="sk-SK" sz="4400" dirty="0"/>
              <a:t>Diskusia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26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188519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1540974"/>
          </a:xfrm>
        </p:spPr>
        <p:txBody>
          <a:bodyPr/>
          <a:lstStyle/>
          <a:p>
            <a:pPr algn="ctr"/>
            <a:r>
              <a:rPr lang="sk-SK" sz="3200" dirty="0">
                <a:solidFill>
                  <a:prstClr val="black"/>
                </a:solidFill>
              </a:rPr>
              <a:t>Ďakujeme za pozornosť a spoluprácu</a:t>
            </a:r>
            <a:endParaRPr lang="sk-SK" dirty="0"/>
          </a:p>
        </p:txBody>
      </p:sp>
      <p:sp>
        <p:nvSpPr>
          <p:cNvPr id="6" name="Zástupný objekt pre text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sk-SK" sz="2400" dirty="0"/>
              <a:t>Prajeme úspešné Maturity 2025</a:t>
            </a:r>
          </a:p>
        </p:txBody>
      </p:sp>
      <p:sp>
        <p:nvSpPr>
          <p:cNvPr id="7" name="Zástupný objekt pre pätu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8" name="Zástupný objekt pre číslo snímky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27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30508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sz="3200" dirty="0">
                <a:solidFill>
                  <a:prstClr val="black">
                    <a:lumMod val="75000"/>
                    <a:lumOff val="25000"/>
                  </a:prstClr>
                </a:solidFill>
              </a:rPr>
              <a:t>Inšpekčné zistenia Maturity 2024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Clr>
                <a:srgbClr val="90C226"/>
              </a:buClr>
              <a:buNone/>
            </a:pPr>
            <a:endParaRPr lang="sk-SK" dirty="0"/>
          </a:p>
          <a:p>
            <a:pPr marL="0" lvl="0" indent="0">
              <a:buClr>
                <a:srgbClr val="90C226"/>
              </a:buClr>
              <a:buNone/>
            </a:pPr>
            <a:endParaRPr lang="sk-SK" dirty="0"/>
          </a:p>
          <a:p>
            <a:pPr marL="0" lvl="0" indent="0" algn="ctr">
              <a:buClr>
                <a:srgbClr val="90C226"/>
              </a:buClr>
              <a:buNone/>
            </a:pPr>
            <a:r>
              <a:rPr lang="sk-SK" dirty="0"/>
              <a:t>Spracovala: </a:t>
            </a:r>
            <a:r>
              <a:rPr lang="sk-SK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PaedDr. Iveta Schoberová, </a:t>
            </a:r>
          </a:p>
          <a:p>
            <a:pPr marL="0" lvl="0" indent="0">
              <a:buClr>
                <a:srgbClr val="90C226"/>
              </a:buClr>
              <a:buNone/>
            </a:pPr>
            <a:endParaRPr lang="sk-SK" sz="17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 algn="ctr">
              <a:buClr>
                <a:srgbClr val="90C226"/>
              </a:buClr>
              <a:buNone/>
            </a:pPr>
            <a:r>
              <a:rPr lang="sk-SK" sz="17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riaditeľka Školského  inšpekčného  centra v Nitre (príloha č. 1)</a:t>
            </a:r>
          </a:p>
          <a:p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10679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7EFBC0-10A2-4A71-831C-8BFA59783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Správa o priebehu a celkovej úrovni MS 2024 (súhrn NIVAM)</a:t>
            </a:r>
            <a:br>
              <a:rPr lang="sk-SK" dirty="0">
                <a:solidFill>
                  <a:prstClr val="white"/>
                </a:solidFill>
                <a:latin typeface="Trebuchet MS" panose="020B0603020202020204"/>
              </a:rPr>
            </a:br>
            <a:r>
              <a:rPr kumimoji="0" lang="sk-SK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MS 2024 o priebehu a celkovej úrovni MS 2024 (súhrn NIVAM)n NIVAM)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9E8AD9B-66B8-4A16-806C-D5C5F9526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uLnTx/>
                <a:uFillTx/>
                <a:latin typeface="Trebuchet MS" panose="020B0603020202020204"/>
                <a:ea typeface="+mn-ea"/>
                <a:cs typeface="+mn-cs"/>
              </a:rPr>
              <a:t>počet vyplnených dotazníkov za NR kraj – </a:t>
            </a:r>
            <a:r>
              <a:rPr kumimoji="0" lang="sk-SK" sz="2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uLnTx/>
                <a:uFillTx/>
                <a:latin typeface="Trebuchet MS" panose="020B0603020202020204"/>
                <a:ea typeface="+mn-ea"/>
                <a:cs typeface="+mn-cs"/>
              </a:rPr>
              <a:t>87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k-SK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uLnTx/>
                <a:uFillTx/>
                <a:latin typeface="Trebuchet MS" panose="020B0603020202020204"/>
                <a:ea typeface="+mn-ea"/>
                <a:cs typeface="+mn-cs"/>
              </a:rPr>
              <a:t>počet zapojených predsedov ŠMK- </a:t>
            </a:r>
            <a:r>
              <a:rPr kumimoji="0" lang="sk-SK" sz="22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uLnTx/>
                <a:uFillTx/>
                <a:latin typeface="Trebuchet MS" panose="020B0603020202020204"/>
                <a:ea typeface="+mn-ea"/>
                <a:cs typeface="+mn-cs"/>
              </a:rPr>
              <a:t>83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k-SK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uLnTx/>
                <a:uFillTx/>
                <a:latin typeface="Trebuchet MS" panose="020B0603020202020204"/>
                <a:ea typeface="+mn-ea"/>
                <a:cs typeface="+mn-cs"/>
              </a:rPr>
              <a:t>Organizačné zabezpečenie a pokyny realizátora k EČMS A PFIČ boli dodržané.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k-SK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uLnTx/>
                <a:uFillTx/>
                <a:latin typeface="Trebuchet MS" panose="020B0603020202020204"/>
                <a:ea typeface="+mn-ea"/>
                <a:cs typeface="+mn-cs"/>
              </a:rPr>
              <a:t>V rámci pripomienok a návrhov na zlepšenie organizačného zabezpečenia MS boli uvedené návrhy 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k-SK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uLnTx/>
                <a:uFillTx/>
                <a:latin typeface="Trebuchet MS" panose="020B0603020202020204"/>
                <a:ea typeface="+mn-ea"/>
                <a:cs typeface="+mn-cs"/>
              </a:rPr>
              <a:t>poskytovanie nahrávok už len na USB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k-SK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uLnTx/>
                <a:uFillTx/>
                <a:latin typeface="Trebuchet MS" panose="020B0603020202020204"/>
                <a:ea typeface="+mn-ea"/>
                <a:cs typeface="+mn-cs"/>
              </a:rPr>
              <a:t>pripraviť USB kľúč s nahrávkami pre EČMS z každého jazyka samostatne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sk-SK" sz="22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  <a:uLnTx/>
                <a:uFillTx/>
                <a:latin typeface="Trebuchet MS" panose="020B0603020202020204"/>
                <a:ea typeface="+mn-ea"/>
                <a:cs typeface="+mn-cs"/>
              </a:rPr>
              <a:t>znížiť počet skúšaných žiakov v jednom dni v jednej komisií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sk-SK" sz="22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228600" algn="ctr" rotWithShape="0">
                  <a:prstClr val="black">
                    <a:alpha val="53000"/>
                  </a:prstClr>
                </a:outerShdw>
              </a:effectLst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15428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Pripravenosť MS dokumentácia, testovacie nástroje a učebne</a:t>
            </a:r>
            <a:r>
              <a:rPr lang="sk-SK" sz="2800" dirty="0">
                <a:solidFill>
                  <a:prstClr val="white"/>
                </a:solidFill>
              </a:rPr>
              <a:t>, testovacie nástroje a učebne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0" indent="-228600" defTabSz="914400">
              <a:lnSpc>
                <a:spcPct val="9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sk-SK" sz="2400" i="1" dirty="0">
                <a:solidFill>
                  <a:prstClr val="black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</a:rPr>
              <a:t>celá maturitná dokumentácia bola na všetkých školách starostlivo pripravená.</a:t>
            </a:r>
          </a:p>
          <a:p>
            <a:pPr marL="228600" lvl="0" indent="-228600" defTabSz="914400">
              <a:lnSpc>
                <a:spcPct val="9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sk-SK" sz="2400" i="1" dirty="0">
                <a:solidFill>
                  <a:prstClr val="black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</a:rPr>
              <a:t>pripravenosť maturitných testovacích nástrojov hodnotilo pozitívne 94% PŠMK</a:t>
            </a:r>
          </a:p>
          <a:p>
            <a:pPr marL="0" lvl="0" indent="0" defTabSz="914400">
              <a:lnSpc>
                <a:spcPct val="90000"/>
              </a:lnSpc>
              <a:buClrTx/>
              <a:buSzTx/>
              <a:buNone/>
            </a:pPr>
            <a:r>
              <a:rPr lang="sk-SK" sz="2400" i="1" dirty="0">
                <a:solidFill>
                  <a:prstClr val="black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</a:rPr>
              <a:t>  </a:t>
            </a:r>
            <a:r>
              <a:rPr lang="sk-SK" sz="2400" i="1" dirty="0">
                <a:solidFill>
                  <a:srgbClr val="FF0000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</a:rPr>
              <a:t>Pripomienky a návrhy </a:t>
            </a:r>
            <a:r>
              <a:rPr lang="sk-SK" sz="2400" i="1" dirty="0">
                <a:solidFill>
                  <a:prstClr val="black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</a:rPr>
              <a:t>:</a:t>
            </a:r>
          </a:p>
          <a:p>
            <a:pPr marL="228600" lvl="0" indent="-228600" defTabSz="914400">
              <a:lnSpc>
                <a:spcPct val="9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sk-SK" sz="2400" i="1" dirty="0">
                <a:solidFill>
                  <a:prstClr val="black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</a:rPr>
              <a:t>ako nedostatky školy uviedli problém s nahrávkami na CD (poškodenia CD, nedostatočného počtu CD, technické problémy s prehrávačom)</a:t>
            </a:r>
          </a:p>
          <a:p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56583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PFIČ -  </a:t>
            </a:r>
            <a:r>
              <a:rPr lang="sk-SK" i="1" dirty="0"/>
              <a:t>súlad s obsahom cieľových požiadaviek na vedomosti a zručnosti maturantov bol zo všetkých škôl bez pripomienok.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0" indent="-228600" defTabSz="914400">
              <a:lnSpc>
                <a:spcPct val="9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sk-SK" sz="2400" dirty="0">
                <a:solidFill>
                  <a:srgbClr val="FF0000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</a:rPr>
              <a:t>Pripomienky a návrhy </a:t>
            </a:r>
            <a:r>
              <a:rPr lang="sk-SK" sz="2400" dirty="0">
                <a:solidFill>
                  <a:prstClr val="black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</a:rPr>
              <a:t>:</a:t>
            </a:r>
          </a:p>
          <a:p>
            <a:pPr marL="0" lvl="0" indent="0" defTabSz="914400">
              <a:lnSpc>
                <a:spcPct val="90000"/>
              </a:lnSpc>
              <a:buClrTx/>
              <a:buSzTx/>
              <a:buNone/>
            </a:pPr>
            <a:r>
              <a:rPr lang="sk-SK" sz="2400" i="1" dirty="0">
                <a:solidFill>
                  <a:prstClr val="black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</a:rPr>
              <a:t>- k téme PFIČ MS z NJ – zadanie sa javí byť neporovnateľne ťažšie ako ekvivalentný preklad v AJ</a:t>
            </a:r>
          </a:p>
          <a:p>
            <a:pPr marL="228600" lvl="0" indent="-228600" defTabSz="914400">
              <a:lnSpc>
                <a:spcPct val="90000"/>
              </a:lnSpc>
              <a:buClrTx/>
              <a:buSzTx/>
              <a:buFontTx/>
              <a:buChar char="-"/>
            </a:pPr>
            <a:r>
              <a:rPr lang="sk-SK" sz="2400" i="1" dirty="0">
                <a:solidFill>
                  <a:prstClr val="black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</a:rPr>
              <a:t>návrh kratšieho času na výber slohovej témy a žánru</a:t>
            </a:r>
          </a:p>
          <a:p>
            <a:pPr marL="228600" lvl="0" indent="-228600" defTabSz="914400">
              <a:lnSpc>
                <a:spcPct val="90000"/>
              </a:lnSpc>
              <a:buClrTx/>
              <a:buSzTx/>
              <a:buFontTx/>
              <a:buChar char="-"/>
            </a:pPr>
            <a:r>
              <a:rPr lang="sk-SK" sz="2400" i="1" dirty="0">
                <a:solidFill>
                  <a:prstClr val="black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</a:rPr>
              <a:t>upresniť bodovanie jazykových chýb</a:t>
            </a:r>
          </a:p>
          <a:p>
            <a:pPr marL="228600" lvl="0" indent="-228600" defTabSz="914400">
              <a:lnSpc>
                <a:spcPct val="90000"/>
              </a:lnSpc>
              <a:buClrTx/>
              <a:buSzTx/>
              <a:buFontTx/>
              <a:buChar char="-"/>
            </a:pPr>
            <a:r>
              <a:rPr lang="sk-SK" sz="2400" i="1" dirty="0">
                <a:solidFill>
                  <a:prstClr val="black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</a:rPr>
              <a:t> pri cudzích jazykoch pri výbere témy/zadania postupovať obdobne ako pri slovenskom jazyku a literatúre</a:t>
            </a:r>
          </a:p>
          <a:p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75188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UFIČ – </a:t>
            </a:r>
            <a:r>
              <a:rPr lang="sk-SK" i="1" dirty="0"/>
              <a:t>obsah maturitných zadaní bol v súlade s obsahom cieľových požiadaviek.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defTabSz="914400">
              <a:lnSpc>
                <a:spcPct val="90000"/>
              </a:lnSpc>
              <a:buClrTx/>
              <a:buSzTx/>
              <a:buNone/>
            </a:pPr>
            <a:r>
              <a:rPr lang="sk-SK" sz="2200" dirty="0">
                <a:solidFill>
                  <a:srgbClr val="FF0000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</a:rPr>
              <a:t>Pripomienky a návrhy </a:t>
            </a:r>
            <a:r>
              <a:rPr lang="sk-SK" sz="2200" dirty="0">
                <a:solidFill>
                  <a:prstClr val="black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</a:rPr>
              <a:t>na zlepšenie ÚFIČ treba vnímať individuálne,   pretože sú v kompetencií školy (riaditeľa školy). </a:t>
            </a:r>
          </a:p>
          <a:p>
            <a:pPr marL="0" lvl="0" indent="0" defTabSz="914400">
              <a:lnSpc>
                <a:spcPct val="90000"/>
              </a:lnSpc>
              <a:buClrTx/>
              <a:buSzTx/>
              <a:buNone/>
            </a:pPr>
            <a:r>
              <a:rPr lang="sk-SK" sz="2200" dirty="0">
                <a:solidFill>
                  <a:prstClr val="black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</a:rPr>
              <a:t>Dovoľujeme si uviesť niektoré z nich:</a:t>
            </a:r>
          </a:p>
          <a:p>
            <a:pPr marL="228600" lvl="0" indent="-228600" defTabSz="914400">
              <a:lnSpc>
                <a:spcPct val="90000"/>
              </a:lnSpc>
              <a:buClrTx/>
              <a:buSzTx/>
              <a:buFontTx/>
              <a:buChar char="-"/>
            </a:pPr>
            <a:r>
              <a:rPr lang="sk-SK" sz="2200" i="1" dirty="0">
                <a:solidFill>
                  <a:prstClr val="black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</a:rPr>
              <a:t>k UFIČ MS by mali postúpiť iba tí žiaci, ktorí boli úspešní v EČ a PFIČ (táto skutočnosť by podľa danej školy mala zvýšiť úroveň UFIČ MS)</a:t>
            </a:r>
          </a:p>
          <a:p>
            <a:pPr marL="228600" lvl="0" indent="-228600" defTabSz="914400">
              <a:lnSpc>
                <a:spcPct val="90000"/>
              </a:lnSpc>
              <a:buClrTx/>
              <a:buSzTx/>
              <a:buFontTx/>
              <a:buChar char="-"/>
            </a:pPr>
            <a:r>
              <a:rPr lang="sk-SK" sz="2200" i="1" dirty="0">
                <a:solidFill>
                  <a:prstClr val="black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</a:rPr>
              <a:t>ak žiak nie je úspešní z jednej z dvoch častí EČ alebo PFIČ MS, mohol by byť hodnotený aj známkou dostatočný (z dôvodu, že takéhoto žiaka spravidla pri UFIČ MS hodnotia lepšie, ako si zaslúži, aby zmaturoval...</a:t>
            </a:r>
          </a:p>
          <a:p>
            <a:pPr marL="0" lvl="0" indent="0" defTabSz="914400">
              <a:lnSpc>
                <a:spcPct val="90000"/>
              </a:lnSpc>
              <a:buClrTx/>
              <a:buSzTx/>
              <a:buNone/>
            </a:pPr>
            <a:r>
              <a:rPr lang="sk-SK" sz="2200" dirty="0">
                <a:solidFill>
                  <a:prstClr val="white"/>
                </a:solidFill>
                <a:effectLst>
                  <a:outerShdw blurRad="228600" algn="ctr" rotWithShape="0">
                    <a:prstClr val="black">
                      <a:alpha val="53000"/>
                    </a:prstClr>
                  </a:outerShdw>
                </a:effectLst>
              </a:rPr>
              <a:t> </a:t>
            </a:r>
          </a:p>
          <a:p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71136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953EE-54BB-4D1D-A89D-69C9187C7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Organizáciu maturitnej skúšky upravuje :</a:t>
            </a:r>
            <a:br>
              <a:rPr lang="sk-SK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sk-SK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9799579-62D6-4B42-B87C-B41C2A706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342320" cy="3880773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sk-SK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zákon č. 245/2008 Z. z. </a:t>
            </a:r>
            <a:r>
              <a:rPr lang="sk-SK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výchove a vzdelávaní (školský zákon)                   a o zmene a doplnení niektorých zákonov v znení neskorších predpisov </a:t>
            </a:r>
          </a:p>
          <a:p>
            <a:pPr marL="45720" indent="0" algn="just">
              <a:buNone/>
            </a:pPr>
            <a:r>
              <a:rPr lang="sk-SK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</a:p>
          <a:p>
            <a:pPr marL="45720" indent="0" algn="just">
              <a:buNone/>
            </a:pPr>
            <a:r>
              <a:rPr lang="sk-SK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vyhláška </a:t>
            </a:r>
            <a:r>
              <a:rPr lang="sk-SK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č. 224/2022 Z. z. </a:t>
            </a:r>
            <a:r>
              <a:rPr lang="sk-SK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strednej škole v znení neskorších predpisov + jej prílohy</a:t>
            </a:r>
          </a:p>
          <a:p>
            <a:pPr marL="45720" indent="0">
              <a:buNone/>
            </a:pPr>
            <a:endParaRPr lang="sk-SK" sz="18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hlinkClick r:id="rId2"/>
            </a:endParaRPr>
          </a:p>
          <a:p>
            <a:pPr marL="45720" indent="0">
              <a:buNone/>
            </a:pPr>
            <a:r>
              <a:rPr lang="sk-SK" b="1" dirty="0">
                <a:solidFill>
                  <a:srgbClr val="FF0000"/>
                </a:solidFill>
              </a:rPr>
              <a:t>Upozorňujeme</a:t>
            </a:r>
            <a:r>
              <a:rPr lang="sk-SK" dirty="0">
                <a:solidFill>
                  <a:prstClr val="black">
                    <a:lumMod val="75000"/>
                    <a:lumOff val="25000"/>
                  </a:prstClr>
                </a:solidFill>
              </a:rPr>
              <a:t>, že k 01. 09. 2024 nadobudla účinnosť novela školského zákona </a:t>
            </a:r>
            <a:r>
              <a:rPr lang="sk-SK" dirty="0">
                <a:solidFill>
                  <a:prstClr val="black">
                    <a:lumMod val="75000"/>
                    <a:lumOff val="25000"/>
                  </a:prstClr>
                </a:solidFill>
                <a:hlinkClick r:id="rId3" action="ppaction://hlinkpres?slideindex=1&amp;slidetitle="/>
              </a:rPr>
              <a:t>https://www.slov-lex.sk/pravne-predpisy/SK/ZZ/2008/245/ </a:t>
            </a:r>
            <a:endParaRPr lang="sk-SK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5720" indent="0">
              <a:buNone/>
            </a:pPr>
            <a:r>
              <a:rPr lang="sk-SK" dirty="0">
                <a:solidFill>
                  <a:prstClr val="black">
                    <a:lumMod val="75000"/>
                    <a:lumOff val="25000"/>
                  </a:prstClr>
                </a:solidFill>
              </a:rPr>
              <a:t>a novela vyhlášky o strednej škole, ktorá je k 01. 10. 2024 </a:t>
            </a:r>
            <a:r>
              <a:rPr lang="sk-SK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novelizovaná </a:t>
            </a:r>
          </a:p>
          <a:p>
            <a:pPr marL="45720" indent="0">
              <a:buNone/>
            </a:pPr>
            <a:r>
              <a:rPr lang="sk-SK" dirty="0">
                <a:solidFill>
                  <a:prstClr val="black">
                    <a:lumMod val="75000"/>
                    <a:lumOff val="25000"/>
                  </a:prstClr>
                </a:solidFill>
              </a:rPr>
              <a:t>https://www.slov-lex.sk/pravnepredpisy/SK/ZZ/2022/224/.</a:t>
            </a:r>
            <a:endParaRPr lang="sk-SK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hlinkClick r:id="rId2"/>
            </a:endParaRPr>
          </a:p>
          <a:p>
            <a:endParaRPr lang="sk-SK" dirty="0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125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004645"/>
            <a:ext cx="9899650" cy="2998177"/>
          </a:xfrm>
        </p:spPr>
        <p:txBody>
          <a:bodyPr>
            <a:normAutofit/>
          </a:bodyPr>
          <a:lstStyle/>
          <a:p>
            <a:pPr algn="ctr"/>
            <a:r>
              <a:rPr lang="sk-SK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Zmeny vo </a:t>
            </a:r>
            <a:r>
              <a:rPr lang="sk-SK" dirty="0"/>
              <a:t> </a:t>
            </a:r>
            <a:r>
              <a:rPr lang="sk-SK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vyhláške č.  221/2024 Z. z. ktorou sa mení a dopĺňa vyhláška Ministerstva školstva, vedy, výskumu a športu Slovenskej republiky</a:t>
            </a:r>
            <a:br>
              <a:rPr lang="sk-SK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k-SK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č. 224/2022 Z. z. </a:t>
            </a:r>
            <a:r>
              <a:rPr lang="sk-SK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 strednej škole </a:t>
            </a:r>
            <a:br>
              <a:rPr lang="sk-SK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sk-SK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k-SK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predstaví  Mgr. Daniela Hudecová </a:t>
            </a:r>
            <a:r>
              <a:rPr lang="sk-SK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(prezentácia 2. časť porady) </a:t>
            </a:r>
            <a:endParaRPr lang="sk-SK" dirty="0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8B7C10-12D3-4853-B31E-80DEF1C812A4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07108413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1101</TotalTime>
  <Words>1829</Words>
  <Application>Microsoft Office PowerPoint</Application>
  <PresentationFormat>Širokouhlá</PresentationFormat>
  <Paragraphs>210</Paragraphs>
  <Slides>27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8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27</vt:i4>
      </vt:variant>
    </vt:vector>
  </HeadingPairs>
  <TitlesOfParts>
    <vt:vector size="36" baseType="lpstr">
      <vt:lpstr>Arial</vt:lpstr>
      <vt:lpstr>Calibri</vt:lpstr>
      <vt:lpstr>Montserrat</vt:lpstr>
      <vt:lpstr>Open Sans</vt:lpstr>
      <vt:lpstr>Times New Roman</vt:lpstr>
      <vt:lpstr>Trebuchet MS</vt:lpstr>
      <vt:lpstr>Wingdings</vt:lpstr>
      <vt:lpstr>Wingdings 3</vt:lpstr>
      <vt:lpstr>Fazeta</vt:lpstr>
      <vt:lpstr>Regionálny úrad školskej správy v Nitre Pracovná porada  pre školských koordinátorov stredných škôl</vt:lpstr>
      <vt:lpstr>Program</vt:lpstr>
      <vt:lpstr>Inšpekčné zistenia Maturity 2024</vt:lpstr>
      <vt:lpstr>Správa o priebehu a celkovej úrovni MS 2024 (súhrn NIVAM) MS 2024 o priebehu a celkovej úrovni MS 2024 (súhrn NIVAM)n NIVAM)</vt:lpstr>
      <vt:lpstr>Pripravenosť MS dokumentácia, testovacie nástroje a učebne, testovacie nástroje a učebne</vt:lpstr>
      <vt:lpstr>PFIČ -  súlad s obsahom cieľových požiadaviek na vedomosti a zručnosti maturantov bol zo všetkých škôl bez pripomienok. </vt:lpstr>
      <vt:lpstr>UFIČ – obsah maturitných zadaní bol v súlade s obsahom cieľových požiadaviek.</vt:lpstr>
      <vt:lpstr>Organizáciu maturitnej skúšky upravuje : </vt:lpstr>
      <vt:lpstr>Zmeny vo  vyhláške č.  221/2024 Z. z. ktorou sa mení a dopĺňa vyhláška Ministerstva školstva, vedy, výskumu a športu Slovenskej republiky  č. 224/2022 Z. z. o strednej škole   predstaví  Mgr. Daniela Hudecová (prezentácia 2. časť porady) </vt:lpstr>
      <vt:lpstr>ÚLOHY ŠKOLSKÉHO KOORDINÁTORA   V MESIACOCH SEPTEMBER A OKTÓBER 2024  </vt:lpstr>
      <vt:lpstr>ÚLOHY ŠKOLSKÉHO KOORDINÁTORA  V MESIACOCH SEPTEMBER A OKTÓBER 2024</vt:lpstr>
      <vt:lpstr>ÚLOHY ŠKOLSKÉHO KOORDINÁTORA  V MESIACOCH SEPTEMBER A OKTÓBER 2024</vt:lpstr>
      <vt:lpstr>ÚLOHY ŠKOLSKÉHO KOORDINÁTORA  V  ĎALŠÍCH MESIACOCH ROKA</vt:lpstr>
      <vt:lpstr>Dôležité pokyny pre Maturity 2025 sú a postupne budú zverejňované na webových sídlach: </vt:lpstr>
      <vt:lpstr> Maturitná skúška 2025</vt:lpstr>
      <vt:lpstr>Termíny ústnej formy internej časti MS 2025 (ÚFIČ) boli určené Regionálnym úradom školskej správy v Nitre  15. 10. 2025 a boli zverejnené na webovom sídle:  https://www.russ-nr.sk/124-sk/maturity/  UFIČ sa budú konať v dňoch od: 26. mája 2025 do 13. júna 2025 nasledovne:    </vt:lpstr>
      <vt:lpstr>      Tabuľky podklad pre Maturity 2025 RÚŠS v Nitre  zaslať do 29. 11. 2024 na e-mail: bohuslava.morova@russ-nr.sk  a  daniela.hudecova@russ-nr.sk  </vt:lpstr>
      <vt:lpstr>Aplikačná pomôcka - Pokyny k vyplňovaniu tabuliek Maturity 2025 (príloha č. 3) </vt:lpstr>
      <vt:lpstr>Školenie predsedov PMK a ŠMK</vt:lpstr>
      <vt:lpstr>Školenie predsedov PMK a ŠMK</vt:lpstr>
      <vt:lpstr>Dôležité  požiadavky NIVAM-u smerom ku školám:</vt:lpstr>
      <vt:lpstr>Dôležité  požiadavky NIVAM-u smerom ku školám:</vt:lpstr>
      <vt:lpstr>Akékoľvek ďalšie otázky spojené s prípravou a realizáciou MATURITY 2025</vt:lpstr>
      <vt:lpstr>Akékoľvek ďalšie otázky spojené s prípravou a realizáciou MATURITY 2025</vt:lpstr>
      <vt:lpstr>Centrálne hodnotenie ÚKO zo SJL a SJSL</vt:lpstr>
      <vt:lpstr> Diskusia</vt:lpstr>
      <vt:lpstr>Ďakujeme za pozornosť a spoluprácu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Zákon č. 245/2008 Časová verzia predpisu účinná od 01.09.2022 do 31.08.2023</dc:title>
  <dc:creator>HP</dc:creator>
  <cp:lastModifiedBy>Ingrid Hrnčárová</cp:lastModifiedBy>
  <cp:revision>96</cp:revision>
  <dcterms:created xsi:type="dcterms:W3CDTF">2022-10-17T18:18:22Z</dcterms:created>
  <dcterms:modified xsi:type="dcterms:W3CDTF">2024-11-17T19:52:16Z</dcterms:modified>
</cp:coreProperties>
</file>