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72" r:id="rId4"/>
    <p:sldId id="273" r:id="rId5"/>
    <p:sldId id="274" r:id="rId6"/>
    <p:sldId id="259" r:id="rId7"/>
    <p:sldId id="265" r:id="rId8"/>
    <p:sldId id="258" r:id="rId9"/>
    <p:sldId id="261" r:id="rId10"/>
    <p:sldId id="275" r:id="rId11"/>
    <p:sldId id="276" r:id="rId12"/>
    <p:sldId id="268" r:id="rId13"/>
    <p:sldId id="277" r:id="rId14"/>
    <p:sldId id="266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0E4A8-D958-423A-9356-272A19B8EC04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904B-AB4A-4F25-AD7A-8F9ABA6663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889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694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542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765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876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570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53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594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207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930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504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34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9C9E-A9CF-4B4B-B963-14D05890D82B}" type="datetimeFigureOut">
              <a:rPr lang="sk-SK" smtClean="0"/>
              <a:t>28. 8. 2024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4AC0-B9F6-4016-8536-9A435BBECF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819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veta.schoberova@ssi.s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889112" y="1635159"/>
            <a:ext cx="865094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3200" b="1" cap="all" dirty="0">
                <a:solidFill>
                  <a:schemeClr val="accent5">
                    <a:lumMod val="75000"/>
                  </a:schemeClr>
                </a:solidFill>
              </a:rPr>
              <a:t>Správa o inšpekčnej činnosti </a:t>
            </a:r>
          </a:p>
          <a:p>
            <a:r>
              <a:rPr lang="sk-SK" sz="3200" b="1" cap="all" dirty="0">
                <a:solidFill>
                  <a:schemeClr val="accent5">
                    <a:lumMod val="75000"/>
                  </a:schemeClr>
                </a:solidFill>
              </a:rPr>
              <a:t>Školského inšpekčného centra </a:t>
            </a:r>
            <a:r>
              <a:rPr lang="sk-SK" sz="3200" b="1" cap="all" dirty="0" err="1">
                <a:solidFill>
                  <a:schemeClr val="accent5">
                    <a:lumMod val="75000"/>
                  </a:schemeClr>
                </a:solidFill>
              </a:rPr>
              <a:t>NItra</a:t>
            </a:r>
            <a:r>
              <a:rPr lang="sk-SK" sz="3200" b="1" cap="al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sk-SK" sz="3200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950118" y="4114827"/>
            <a:ext cx="7128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cap="all" dirty="0">
                <a:solidFill>
                  <a:schemeClr val="accent5">
                    <a:lumMod val="75000"/>
                  </a:schemeClr>
                </a:solidFill>
              </a:rPr>
              <a:t>Pracovná porada riaditeľov škôl v zriaďovateľskej pôsobnosti Regionálneho úradu školskej správy v Nitre</a:t>
            </a:r>
          </a:p>
          <a:p>
            <a:endParaRPr lang="sk-SK" b="1" cap="all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k-SK" b="1" cap="all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k-SK" b="1" cap="all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b="1" cap="all" dirty="0">
                <a:solidFill>
                  <a:schemeClr val="accent5">
                    <a:lumMod val="75000"/>
                  </a:schemeClr>
                </a:solidFill>
              </a:rPr>
              <a:t>					28. august 2024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2475345" y="0"/>
            <a:ext cx="18473" cy="6858000"/>
            <a:chOff x="2475345" y="0"/>
            <a:chExt cx="18473" cy="6858000"/>
          </a:xfrm>
        </p:grpSpPr>
        <p:cxnSp>
          <p:nvCxnSpPr>
            <p:cNvPr id="6" name="Rovná spojnica 5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ovná spojnica 7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/>
          <a:srcRect t="11490"/>
          <a:stretch/>
        </p:blipFill>
        <p:spPr>
          <a:xfrm>
            <a:off x="182869" y="1540532"/>
            <a:ext cx="2155316" cy="103835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08" y="3365046"/>
            <a:ext cx="2047677" cy="14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12" name="Rovná spojnica 11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dĺžnik 2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cap="all" dirty="0"/>
              <a:t>3. zistenia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1001608" y="2429822"/>
            <a:ext cx="10560354" cy="1137192"/>
            <a:chOff x="1013875" y="749216"/>
            <a:chExt cx="10560354" cy="1137192"/>
          </a:xfrm>
        </p:grpSpPr>
        <p:sp>
          <p:nvSpPr>
            <p:cNvPr id="9" name="Obdĺžnik 8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0" name="Ovál 9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2344150" y="930498"/>
              <a:ext cx="923007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dirty="0"/>
                <a:t>hodnotenie žiakov so stredným stupňom mentálneho postihnutia jednotlivými stupňami slovného hodnotenia, absencia uvedenia formy priebežného hodnotenia pre každý vyučovací predmet v školskom vzdelávacom programe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1009786" y="3820292"/>
            <a:ext cx="10560354" cy="1137192"/>
            <a:chOff x="1013875" y="749216"/>
            <a:chExt cx="10560354" cy="1137192"/>
          </a:xfrm>
        </p:grpSpPr>
        <p:sp>
          <p:nvSpPr>
            <p:cNvPr id="26" name="Obdĺžnik 25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7" name="Ovál 26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BlokTextu 27"/>
            <p:cNvSpPr txBox="1"/>
            <p:nvPr/>
          </p:nvSpPr>
          <p:spPr>
            <a:xfrm>
              <a:off x="2344150" y="1086409"/>
              <a:ext cx="92300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sk-SK" dirty="0"/>
                <a:t>nevydanie rozhodnutia o oslobodení od povinnosti dochádzať do školy individuálne vzdelávanej žiačke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1023289" y="5278198"/>
            <a:ext cx="10552176" cy="1137192"/>
            <a:chOff x="1013875" y="749216"/>
            <a:chExt cx="10552176" cy="1137192"/>
          </a:xfrm>
        </p:grpSpPr>
        <p:sp>
          <p:nvSpPr>
            <p:cNvPr id="30" name="Obdĺžnik 29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1" name="Ovál 30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BlokTextu 31"/>
            <p:cNvSpPr txBox="1"/>
            <p:nvPr/>
          </p:nvSpPr>
          <p:spPr>
            <a:xfrm>
              <a:off x="2330647" y="913710"/>
              <a:ext cx="923007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dirty="0"/>
                <a:t>nesplnenie kvalifikačného predpokladu na výkon pracovnej činnosti v školách pre žiakov so špeciálnymi výchovno-vzdelávacími potrebami - absencia vysokoškolského vzdelania druhého stupňa</a:t>
              </a:r>
              <a:endParaRPr lang="sk-SK" sz="2000" dirty="0"/>
            </a:p>
          </p:txBody>
        </p:sp>
      </p:grpSp>
      <p:pic>
        <p:nvPicPr>
          <p:cNvPr id="33" name="Graphic 4" descr="Žiarovka a ozubené koleso výplň plnou farb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25" y="2583922"/>
            <a:ext cx="75406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phic 4" descr="Žiarovka a ozubené koleso výplň plnou farb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06" y="3971825"/>
            <a:ext cx="75406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4" descr="Žiarovka a ozubené koleso výplň plnou farb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06" y="5415647"/>
            <a:ext cx="75406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Skupina 22"/>
          <p:cNvGrpSpPr/>
          <p:nvPr/>
        </p:nvGrpSpPr>
        <p:grpSpPr>
          <a:xfrm>
            <a:off x="993430" y="954060"/>
            <a:ext cx="10552176" cy="1137192"/>
            <a:chOff x="1013875" y="749216"/>
            <a:chExt cx="10552176" cy="1137192"/>
          </a:xfrm>
        </p:grpSpPr>
        <p:sp>
          <p:nvSpPr>
            <p:cNvPr id="24" name="Obdĺžnik 23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6" name="Ovál 35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/>
            </a:p>
          </p:txBody>
        </p:sp>
        <p:sp>
          <p:nvSpPr>
            <p:cNvPr id="37" name="BlokTextu 36"/>
            <p:cNvSpPr txBox="1"/>
            <p:nvPr/>
          </p:nvSpPr>
          <p:spPr>
            <a:xfrm>
              <a:off x="2316489" y="886772"/>
              <a:ext cx="92300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sk-SK" dirty="0"/>
                <a:t>nedodržanie RUP u žiakov vzdelávaných podľa IVP, absencia 1 voliteľnej hodiny v učebnom pláne pre žiakov s autizmom a ďalšími </a:t>
              </a:r>
              <a:r>
                <a:rPr lang="sk-SK" dirty="0" err="1"/>
                <a:t>pervazívnymi</a:t>
              </a:r>
              <a:r>
                <a:rPr lang="sk-SK" dirty="0"/>
                <a:t> vývinovými poruchami s mentálnym postihnutím</a:t>
              </a:r>
            </a:p>
          </p:txBody>
        </p:sp>
      </p:grpSp>
      <p:pic>
        <p:nvPicPr>
          <p:cNvPr id="38" name="Graphic 4" descr="Žiarovka a ozubené koleso výplň plnou farb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79" y="1112779"/>
            <a:ext cx="75406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7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12" name="Rovná spojnica 11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dĺžnik 2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cap="all" dirty="0"/>
              <a:t>3. zistenia</a:t>
            </a:r>
          </a:p>
        </p:txBody>
      </p:sp>
      <p:grpSp>
        <p:nvGrpSpPr>
          <p:cNvPr id="23" name="Skupina 22"/>
          <p:cNvGrpSpPr/>
          <p:nvPr/>
        </p:nvGrpSpPr>
        <p:grpSpPr>
          <a:xfrm>
            <a:off x="1020862" y="2609124"/>
            <a:ext cx="10709224" cy="1137192"/>
            <a:chOff x="1013875" y="749216"/>
            <a:chExt cx="10709224" cy="1137192"/>
          </a:xfrm>
        </p:grpSpPr>
        <p:sp>
          <p:nvSpPr>
            <p:cNvPr id="24" name="Obdĺžnik 23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6" name="Ovál 35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/>
            </a:p>
          </p:txBody>
        </p:sp>
        <p:sp>
          <p:nvSpPr>
            <p:cNvPr id="37" name="BlokTextu 36"/>
            <p:cNvSpPr txBox="1"/>
            <p:nvPr/>
          </p:nvSpPr>
          <p:spPr>
            <a:xfrm>
              <a:off x="2493020" y="1100300"/>
              <a:ext cx="9230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sk-SK" dirty="0"/>
                <a:t>neustanovenie zástupcu pre organizačnú zložku v spojenej škole</a:t>
              </a:r>
            </a:p>
          </p:txBody>
        </p:sp>
      </p:grpSp>
      <p:pic>
        <p:nvPicPr>
          <p:cNvPr id="38" name="Graphic 4" descr="Žiarovka a ozubené koleso výplň plnou farb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00" y="2775166"/>
            <a:ext cx="75406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Skupina 38"/>
          <p:cNvGrpSpPr/>
          <p:nvPr/>
        </p:nvGrpSpPr>
        <p:grpSpPr>
          <a:xfrm>
            <a:off x="1013875" y="1115023"/>
            <a:ext cx="10559163" cy="1137192"/>
            <a:chOff x="1013875" y="749216"/>
            <a:chExt cx="10559163" cy="1137192"/>
          </a:xfrm>
        </p:grpSpPr>
        <p:sp>
          <p:nvSpPr>
            <p:cNvPr id="40" name="Obdĺžnik 39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1" name="Ovál 40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2" name="BlokTextu 41"/>
            <p:cNvSpPr txBox="1"/>
            <p:nvPr/>
          </p:nvSpPr>
          <p:spPr>
            <a:xfrm>
              <a:off x="2342959" y="1100405"/>
              <a:ext cx="9230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dirty="0"/>
                <a:t>nesplnenie kvalifikačných požiadaviek v stanovenej lehote učiteľmi a pedagogickými asistentmi </a:t>
              </a:r>
              <a:endParaRPr lang="sk-SK" sz="2000" dirty="0"/>
            </a:p>
          </p:txBody>
        </p:sp>
      </p:grpSp>
      <p:pic>
        <p:nvPicPr>
          <p:cNvPr id="43" name="Graphic 4" descr="Žiarovka a ozubené koleso výplň plnou farb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79" y="1306587"/>
            <a:ext cx="75406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3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12" name="Rovná spojnica 11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dĺžnik 2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cap="all" dirty="0"/>
              <a:t>4. odporúčania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1023289" y="1721670"/>
            <a:ext cx="10552176" cy="1137192"/>
            <a:chOff x="1013875" y="749216"/>
            <a:chExt cx="10552176" cy="1137192"/>
          </a:xfrm>
        </p:grpSpPr>
        <p:sp>
          <p:nvSpPr>
            <p:cNvPr id="9" name="Obdĺžnik 8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0" name="Ovál 9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2335971" y="1133146"/>
              <a:ext cx="92300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dirty="0"/>
                <a:t> Prijímať žiakov len na základe diagnostických správ s určením ich mentálneho postihnutia, žiak bez MP nepatrí do ŠZŠ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1023289" y="3080938"/>
            <a:ext cx="10552176" cy="1137192"/>
            <a:chOff x="1013875" y="749216"/>
            <a:chExt cx="10552176" cy="1137192"/>
          </a:xfrm>
        </p:grpSpPr>
        <p:sp>
          <p:nvSpPr>
            <p:cNvPr id="26" name="Obdĺžnik 25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7" name="Ovál 26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BlokTextu 27"/>
            <p:cNvSpPr txBox="1"/>
            <p:nvPr/>
          </p:nvSpPr>
          <p:spPr>
            <a:xfrm>
              <a:off x="2335971" y="1127441"/>
              <a:ext cx="92300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dirty="0"/>
                <a:t>Dodržiavať právne predpisy pri povolení vzdelávania žiaka do 18. roku – žiak s autizmom s MP podľa RUP má len 9 ročníkov</a:t>
              </a:r>
              <a:endParaRPr lang="sk-SK" strike="sngStrike" dirty="0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1023288" y="4512495"/>
            <a:ext cx="10774610" cy="1137192"/>
            <a:chOff x="1013875" y="749216"/>
            <a:chExt cx="10554271" cy="1137192"/>
          </a:xfrm>
        </p:grpSpPr>
        <p:sp>
          <p:nvSpPr>
            <p:cNvPr id="30" name="Obdĺžnik 29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1" name="Ovál 30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BlokTextu 31"/>
            <p:cNvSpPr txBox="1"/>
            <p:nvPr/>
          </p:nvSpPr>
          <p:spPr>
            <a:xfrm>
              <a:off x="2338067" y="994646"/>
              <a:ext cx="92300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dirty="0"/>
                <a:t>Zvážiť v prípade žiakov so ZZ opakovanie ročníka – v ŠZŠ sú iné možnosti, napr. cez IVP zohľadňovať ich ZZ </a:t>
              </a:r>
              <a:r>
                <a:rPr lang="sk-SK" strike="sngStrike" dirty="0"/>
                <a:t>  </a:t>
              </a:r>
              <a:r>
                <a:rPr lang="sk-SK" dirty="0"/>
                <a:t>nezabezpečovať takýmto spôsobom plnenie 10 rokov povinnej školskej dochádzky</a:t>
              </a:r>
              <a:endParaRPr lang="sk-SK" sz="2000" strike="sngStrike" dirty="0"/>
            </a:p>
          </p:txBody>
        </p:sp>
      </p:grpSp>
      <p:pic>
        <p:nvPicPr>
          <p:cNvPr id="22" name="Picture 4" descr="Otáznik Pozadia Otázniky Symbol - Obrázok zdarma na Pixabay -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71" y="1926580"/>
            <a:ext cx="785797" cy="7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Otáznik Pozadia Otázniky Symbol - Obrázok zdarma na Pixabay -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96" y="3286578"/>
            <a:ext cx="785797" cy="7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Otáznik Pozadia Otázniky Symbol - Obrázok zdarma na Pixabay -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8" y="4697664"/>
            <a:ext cx="785797" cy="7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1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12" name="Rovná spojnica 11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dĺžnik 2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cap="all" dirty="0"/>
              <a:t>Použité skratky</a:t>
            </a: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079493"/>
              </p:ext>
            </p:extLst>
          </p:nvPr>
        </p:nvGraphicFramePr>
        <p:xfrm>
          <a:off x="628650" y="858459"/>
          <a:ext cx="11168743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243">
                  <a:extLst>
                    <a:ext uri="{9D8B030D-6E8A-4147-A177-3AD203B41FA5}">
                      <a16:colId xmlns:a16="http://schemas.microsoft.com/office/drawing/2014/main" val="3385968347"/>
                    </a:ext>
                  </a:extLst>
                </a:gridCol>
                <a:gridCol w="4082143">
                  <a:extLst>
                    <a:ext uri="{9D8B030D-6E8A-4147-A177-3AD203B41FA5}">
                      <a16:colId xmlns:a16="http://schemas.microsoft.com/office/drawing/2014/main" val="1303023490"/>
                    </a:ext>
                  </a:extLst>
                </a:gridCol>
                <a:gridCol w="1345385">
                  <a:extLst>
                    <a:ext uri="{9D8B030D-6E8A-4147-A177-3AD203B41FA5}">
                      <a16:colId xmlns:a16="http://schemas.microsoft.com/office/drawing/2014/main" val="2359554653"/>
                    </a:ext>
                  </a:extLst>
                </a:gridCol>
                <a:gridCol w="4287972">
                  <a:extLst>
                    <a:ext uri="{9D8B030D-6E8A-4147-A177-3AD203B41FA5}">
                      <a16:colId xmlns:a16="http://schemas.microsoft.com/office/drawing/2014/main" val="1222725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800" dirty="0"/>
                        <a:t>skratka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vysvetlenie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skratka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vysvetlenie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8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/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Následná inšpekcia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/>
                        <a:t>ŠZŠ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Špeciálna základná škola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57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/>
                        <a:t>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Tematická inšpekcia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/>
                        <a:t>ZŠ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Základná</a:t>
                      </a:r>
                      <a:r>
                        <a:rPr lang="sk-SK" sz="2800" baseline="0" dirty="0"/>
                        <a:t> škola</a:t>
                      </a:r>
                      <a:endParaRPr lang="sk-S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06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/>
                        <a:t>ŠVVP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Špeciálna výchovno-vzdelávacia potreba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/>
                        <a:t>LVS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Liečebno-výchovné sanatórium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7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/>
                        <a:t>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Zdravotné znevýhodnenie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/>
                        <a:t>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Mentálne postihnutie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52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/>
                        <a:t>VJS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Vyučovací jazyk slovenský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/>
                        <a:t>IVP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Individuálny vzdelávací</a:t>
                      </a:r>
                      <a:r>
                        <a:rPr lang="sk-SK" sz="2800" baseline="0" dirty="0"/>
                        <a:t> program</a:t>
                      </a:r>
                      <a:endParaRPr lang="sk-S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22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err="1"/>
                        <a:t>VJSaM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Vyučovací jazyk slovenský a maďarský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/>
                        <a:t>RUP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/>
                        <a:t>Rámcový učebný plán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569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9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988410" y="4491989"/>
            <a:ext cx="5724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PaedDr. Iveta Schoberová</a:t>
            </a:r>
          </a:p>
          <a:p>
            <a:r>
              <a:rPr lang="sk-S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riaditeľka ŠIC Nitra</a:t>
            </a:r>
          </a:p>
          <a:p>
            <a:endParaRPr lang="sk-SK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k-S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Iveta.Schoberova@ssi.sk</a:t>
            </a:r>
            <a:endParaRPr lang="sk-SK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sk-SK" b="1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2475345" y="0"/>
            <a:ext cx="18473" cy="6858000"/>
            <a:chOff x="2475345" y="0"/>
            <a:chExt cx="18473" cy="6858000"/>
          </a:xfrm>
        </p:grpSpPr>
        <p:cxnSp>
          <p:nvCxnSpPr>
            <p:cNvPr id="6" name="Rovná spojnica 5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ovná spojnica 7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/>
          <a:srcRect t="11490"/>
          <a:stretch/>
        </p:blipFill>
        <p:spPr>
          <a:xfrm>
            <a:off x="182869" y="1540532"/>
            <a:ext cx="2155316" cy="103835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08" y="3365046"/>
            <a:ext cx="2047677" cy="14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cap="all" dirty="0"/>
              <a:t>Zverejňovanie správ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4" name="Rovná spojnica 3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ovná spojnica 4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ovná spojnica 5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692073"/>
            <a:ext cx="10526513" cy="59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7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cap="all" dirty="0"/>
              <a:t>Zverejňovanie správ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4" name="Rovná spojnica 3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ovná spojnica 4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ovná spojnica 5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Obrázok 8"/>
          <p:cNvPicPr/>
          <p:nvPr/>
        </p:nvPicPr>
        <p:blipFill rotWithShape="1">
          <a:blip r:embed="rId2"/>
          <a:srcRect r="50562"/>
          <a:stretch/>
        </p:blipFill>
        <p:spPr bwMode="auto">
          <a:xfrm>
            <a:off x="1609344" y="713232"/>
            <a:ext cx="9985247" cy="5989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55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cap="all" dirty="0"/>
              <a:t>Zverejňovanie správ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4" name="Rovná spojnica 3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ovná spojnica 4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ovná spojnica 5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Obrázok 7"/>
          <p:cNvPicPr/>
          <p:nvPr/>
        </p:nvPicPr>
        <p:blipFill rotWithShape="1">
          <a:blip r:embed="rId2"/>
          <a:srcRect r="50893"/>
          <a:stretch/>
        </p:blipFill>
        <p:spPr bwMode="auto">
          <a:xfrm>
            <a:off x="1664208" y="694944"/>
            <a:ext cx="8897111" cy="5861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621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cap="all" dirty="0"/>
              <a:t>Zverejňovanie správ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4" name="Rovná spojnica 3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ovná spojnica 4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ovná spojnica 5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Obrázok 8"/>
          <p:cNvPicPr/>
          <p:nvPr/>
        </p:nvPicPr>
        <p:blipFill rotWithShape="1">
          <a:blip r:embed="rId2"/>
          <a:srcRect r="50906"/>
          <a:stretch/>
        </p:blipFill>
        <p:spPr bwMode="auto">
          <a:xfrm>
            <a:off x="2587753" y="704088"/>
            <a:ext cx="8485631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450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12" name="Rovná spojnica 11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dĺžnik 2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cap="all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1124713" y="1215403"/>
            <a:ext cx="10177272" cy="1162037"/>
            <a:chOff x="1013875" y="749216"/>
            <a:chExt cx="10674788" cy="1137192"/>
          </a:xfrm>
        </p:grpSpPr>
        <p:sp>
          <p:nvSpPr>
            <p:cNvPr id="17" name="Obdĺžnik 16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8" name="Ovál 17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/>
            </a:p>
          </p:txBody>
        </p:sp>
        <p:sp>
          <p:nvSpPr>
            <p:cNvPr id="19" name="BlokTextu 18"/>
            <p:cNvSpPr txBox="1"/>
            <p:nvPr/>
          </p:nvSpPr>
          <p:spPr>
            <a:xfrm>
              <a:off x="2382010" y="1086979"/>
              <a:ext cx="9306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800"/>
                </a:spcBef>
                <a:spcAft>
                  <a:spcPts val="800"/>
                </a:spcAft>
              </a:pPr>
              <a:r>
                <a:rPr lang="sk-SK" sz="2400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Obsah prezentácie</a:t>
              </a:r>
              <a:endParaRPr lang="sk-SK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" name="Obdĺžnik 10"/>
          <p:cNvSpPr/>
          <p:nvPr/>
        </p:nvSpPr>
        <p:spPr>
          <a:xfrm>
            <a:off x="2451556" y="2838388"/>
            <a:ext cx="5580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indent="-180340">
              <a:spcAft>
                <a:spcPts val="0"/>
              </a:spcAft>
            </a:pPr>
            <a:r>
              <a:rPr lang="sk-SK" cap="all" dirty="0">
                <a:latin typeface="Calibri" panose="020F0502020204030204" pitchFamily="34" charset="0"/>
                <a:ea typeface="Times New Roman" panose="02020603050405020304" pitchFamily="18" charset="0"/>
              </a:rPr>
              <a:t>Inšpekcie realizované v Školách pre žiakov so ŠVVP</a:t>
            </a:r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2451556" y="3491057"/>
            <a:ext cx="700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k-SK" cap="all" dirty="0">
                <a:latin typeface="Calibri" panose="020F0502020204030204" pitchFamily="34" charset="0"/>
                <a:ea typeface="Times New Roman" panose="02020603050405020304" pitchFamily="18" charset="0"/>
              </a:rPr>
              <a:t>Inšpekcie realizované v špeciálnych školských zariadeniach - LVS</a:t>
            </a:r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2451556" y="4132863"/>
            <a:ext cx="720104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15000"/>
              </a:lnSpc>
              <a:spcAft>
                <a:spcPts val="0"/>
              </a:spcAft>
            </a:pPr>
            <a:r>
              <a:rPr lang="sk-SK" cap="all" dirty="0">
                <a:latin typeface="Calibri" panose="020F0502020204030204" pitchFamily="34" charset="0"/>
                <a:ea typeface="Times New Roman" panose="02020603050405020304" pitchFamily="18" charset="0"/>
              </a:rPr>
              <a:t>zistenia</a:t>
            </a:r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1807047" y="2734908"/>
            <a:ext cx="521208" cy="51056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1.</a:t>
            </a:r>
          </a:p>
        </p:txBody>
      </p:sp>
      <p:sp>
        <p:nvSpPr>
          <p:cNvPr id="24" name="Ovál 23"/>
          <p:cNvSpPr/>
          <p:nvPr/>
        </p:nvSpPr>
        <p:spPr>
          <a:xfrm>
            <a:off x="1807047" y="3425799"/>
            <a:ext cx="521208" cy="5105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2.</a:t>
            </a:r>
          </a:p>
        </p:txBody>
      </p:sp>
      <p:sp>
        <p:nvSpPr>
          <p:cNvPr id="25" name="Ovál 24"/>
          <p:cNvSpPr/>
          <p:nvPr/>
        </p:nvSpPr>
        <p:spPr>
          <a:xfrm>
            <a:off x="1807047" y="4097668"/>
            <a:ext cx="521208" cy="5105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3.</a:t>
            </a:r>
          </a:p>
        </p:txBody>
      </p:sp>
      <p:pic>
        <p:nvPicPr>
          <p:cNvPr id="2" name="Graphic 3" descr="Stred terča výplň plnou farbou">
            <a:extLst>
              <a:ext uri="{FF2B5EF4-FFF2-40B4-BE49-F238E27FC236}">
                <a16:creationId xmlns:a16="http://schemas.microsoft.com/office/drawing/2014/main" id="{26C577B4-1788-4442-A8F3-72118DA917DB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1257300" y="1343025"/>
            <a:ext cx="914400" cy="914400"/>
          </a:xfrm>
          <a:prstGeom prst="rect">
            <a:avLst/>
          </a:prstGeom>
        </p:spPr>
      </p:pic>
      <p:sp>
        <p:nvSpPr>
          <p:cNvPr id="22" name="Ovál 21"/>
          <p:cNvSpPr/>
          <p:nvPr/>
        </p:nvSpPr>
        <p:spPr>
          <a:xfrm>
            <a:off x="1807047" y="4856241"/>
            <a:ext cx="521208" cy="5105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4.</a:t>
            </a:r>
          </a:p>
        </p:txBody>
      </p:sp>
      <p:sp>
        <p:nvSpPr>
          <p:cNvPr id="23" name="Obdĺžnik 22"/>
          <p:cNvSpPr/>
          <p:nvPr/>
        </p:nvSpPr>
        <p:spPr>
          <a:xfrm>
            <a:off x="2451556" y="4916181"/>
            <a:ext cx="720104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15000"/>
              </a:lnSpc>
              <a:spcAft>
                <a:spcPts val="0"/>
              </a:spcAft>
            </a:pPr>
            <a:r>
              <a:rPr lang="sk-SK" cap="all" dirty="0">
                <a:latin typeface="Calibri" panose="020F0502020204030204" pitchFamily="34" charset="0"/>
                <a:ea typeface="Times New Roman" panose="02020603050405020304" pitchFamily="18" charset="0"/>
              </a:rPr>
              <a:t>odporúčania</a:t>
            </a:r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6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12" name="Rovná spojnica 11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dĺžnik 2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cap="all" dirty="0"/>
              <a:t>1. Inšpekcie realizované v špeciálnych </a:t>
            </a:r>
            <a:r>
              <a:rPr lang="sk-SK" cap="all" dirty="0" err="1"/>
              <a:t>zŠ</a:t>
            </a:r>
            <a:r>
              <a:rPr lang="sk-SK" cap="all" dirty="0"/>
              <a:t> a v ZŠ so špeciálnymi triedami</a:t>
            </a:r>
          </a:p>
        </p:txBody>
      </p:sp>
      <p:grpSp>
        <p:nvGrpSpPr>
          <p:cNvPr id="32" name="Skupina 31"/>
          <p:cNvGrpSpPr/>
          <p:nvPr/>
        </p:nvGrpSpPr>
        <p:grpSpPr>
          <a:xfrm>
            <a:off x="1013875" y="2772325"/>
            <a:ext cx="10552176" cy="1296466"/>
            <a:chOff x="1013875" y="749216"/>
            <a:chExt cx="10552176" cy="1137192"/>
          </a:xfrm>
        </p:grpSpPr>
        <p:sp>
          <p:nvSpPr>
            <p:cNvPr id="5" name="Obdĺžnik 4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" name="Ovál 5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000" b="1" dirty="0"/>
                <a:t>5.2</a:t>
              </a:r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2226562" y="986646"/>
              <a:ext cx="9306653" cy="809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sk-SK" dirty="0">
                  <a:cs typeface="Calibri" panose="020F0502020204030204" pitchFamily="34" charset="0"/>
                </a:rPr>
                <a:t>Tematická inšpekcia – Stav prijímania žiakov do špeciálnej základnej školy a špeciálnej triedy základnej školy a ich rovný prístup k vzdelávaniu  - 1 štátna ŠZŠ o. z. Spojenej školy internátnej  </a:t>
              </a:r>
            </a:p>
            <a:p>
              <a:r>
                <a:rPr lang="sk-SK" altLang="sk-SK" dirty="0">
                  <a:cs typeface="Calibri" panose="020F0502020204030204" pitchFamily="34" charset="0"/>
                </a:rPr>
                <a:t>s VJS a 1 štátna ZŠ s VJS</a:t>
              </a:r>
              <a:endParaRPr lang="sk-SK" dirty="0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981039" y="1093222"/>
            <a:ext cx="10552176" cy="1137192"/>
            <a:chOff x="1028557" y="2002389"/>
            <a:chExt cx="10552176" cy="1137192"/>
          </a:xfrm>
        </p:grpSpPr>
        <p:grpSp>
          <p:nvGrpSpPr>
            <p:cNvPr id="16" name="Skupina 15"/>
            <p:cNvGrpSpPr/>
            <p:nvPr/>
          </p:nvGrpSpPr>
          <p:grpSpPr>
            <a:xfrm>
              <a:off x="1028557" y="2002389"/>
              <a:ext cx="10552176" cy="1137192"/>
              <a:chOff x="996696" y="996407"/>
              <a:chExt cx="10552176" cy="1137192"/>
            </a:xfrm>
          </p:grpSpPr>
          <p:sp>
            <p:nvSpPr>
              <p:cNvPr id="17" name="Obdĺžnik 16"/>
              <p:cNvSpPr/>
              <p:nvPr/>
            </p:nvSpPr>
            <p:spPr>
              <a:xfrm>
                <a:off x="1874520" y="1068696"/>
                <a:ext cx="9674352" cy="99974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altLang="sk-SK" dirty="0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996696" y="996407"/>
                <a:ext cx="1225296" cy="113719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2000" b="1" dirty="0"/>
                  <a:t>5.1</a:t>
                </a:r>
              </a:p>
            </p:txBody>
          </p:sp>
        </p:grpSp>
        <p:sp>
          <p:nvSpPr>
            <p:cNvPr id="28" name="BlokTextu 27"/>
            <p:cNvSpPr txBox="1"/>
            <p:nvPr/>
          </p:nvSpPr>
          <p:spPr>
            <a:xfrm>
              <a:off x="2331720" y="2162968"/>
              <a:ext cx="90963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sk-SK" altLang="sk-SK" dirty="0">
                  <a:cs typeface="Calibri" panose="020F0502020204030204" pitchFamily="34" charset="0"/>
                </a:rPr>
                <a:t>Následná inšpekcia – Stav odstránenia nedostatkov zistených pri inšpekciách v školách pre žiakov so ŠVVP – 4 NI v štátnych ŠZŠ, z nich 1 s VJS a 2 s </a:t>
              </a:r>
              <a:r>
                <a:rPr lang="sk-SK" altLang="sk-SK" dirty="0" err="1">
                  <a:cs typeface="Calibri" panose="020F0502020204030204" pitchFamily="34" charset="0"/>
                </a:rPr>
                <a:t>VJSaM</a:t>
              </a:r>
              <a:r>
                <a:rPr lang="sk-SK" altLang="sk-SK" dirty="0">
                  <a:cs typeface="Calibri" panose="020F0502020204030204" pitchFamily="34" charset="0"/>
                </a:rPr>
                <a:t> (v 1 ŠZŠ s </a:t>
              </a:r>
              <a:r>
                <a:rPr lang="sk-SK" altLang="sk-SK" dirty="0" err="1">
                  <a:cs typeface="Calibri" panose="020F0502020204030204" pitchFamily="34" charset="0"/>
                </a:rPr>
                <a:t>VJSaM</a:t>
              </a:r>
              <a:r>
                <a:rPr lang="sk-SK" altLang="sk-SK" dirty="0">
                  <a:cs typeface="Calibri" panose="020F0502020204030204" pitchFamily="34" charset="0"/>
                </a:rPr>
                <a:t> boli 2 NI)</a:t>
              </a:r>
              <a:endParaRPr lang="sk-SK" dirty="0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013875" y="4675862"/>
            <a:ext cx="10552176" cy="1257837"/>
            <a:chOff x="1028557" y="3301319"/>
            <a:chExt cx="10552176" cy="1137192"/>
          </a:xfrm>
        </p:grpSpPr>
        <p:grpSp>
          <p:nvGrpSpPr>
            <p:cNvPr id="25" name="Skupina 24"/>
            <p:cNvGrpSpPr/>
            <p:nvPr/>
          </p:nvGrpSpPr>
          <p:grpSpPr>
            <a:xfrm>
              <a:off x="1028557" y="3301319"/>
              <a:ext cx="10552176" cy="1137192"/>
              <a:chOff x="996696" y="996407"/>
              <a:chExt cx="10552176" cy="1137192"/>
            </a:xfrm>
          </p:grpSpPr>
          <p:sp>
            <p:nvSpPr>
              <p:cNvPr id="26" name="Obdĺžnik 25"/>
              <p:cNvSpPr/>
              <p:nvPr/>
            </p:nvSpPr>
            <p:spPr>
              <a:xfrm>
                <a:off x="1874520" y="1068696"/>
                <a:ext cx="9674352" cy="99974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altLang="sk-SK" dirty="0"/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996696" y="996407"/>
                <a:ext cx="1225296" cy="113719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2000" b="1" dirty="0"/>
                  <a:t>INÁ</a:t>
                </a:r>
              </a:p>
            </p:txBody>
          </p:sp>
        </p:grpSp>
        <p:sp>
          <p:nvSpPr>
            <p:cNvPr id="29" name="BlokTextu 28"/>
            <p:cNvSpPr txBox="1"/>
            <p:nvPr/>
          </p:nvSpPr>
          <p:spPr>
            <a:xfrm>
              <a:off x="2331720" y="3495427"/>
              <a:ext cx="9096339" cy="83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sk-SK" altLang="sk-SK" dirty="0">
                  <a:cs typeface="Calibri" panose="020F0502020204030204" pitchFamily="34" charset="0"/>
                </a:rPr>
                <a:t>Tematická inšpekcia - Zabezpečenie personálnych podmienok výchovy a vzdelávania, odbornosti vyučovania v škole pre deti a žiakov so špeciálnymi výchovno-vzdelávacími potrebami - 1 štátna spojená škola s VJS – 4 TI – vo všetkých o. z. </a:t>
              </a:r>
              <a:endParaRPr lang="sk-SK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72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12" name="Rovná spojnica 11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dĺžnik 2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cap="all" dirty="0"/>
              <a:t>2. Inšpekcie realizované v zariadeniach poradenstva a prevencie a v Špeciálnych výchovných zariadeniach 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807072" y="2198718"/>
            <a:ext cx="10552176" cy="1137192"/>
            <a:chOff x="1028557" y="2002389"/>
            <a:chExt cx="10552176" cy="1137192"/>
          </a:xfrm>
        </p:grpSpPr>
        <p:grpSp>
          <p:nvGrpSpPr>
            <p:cNvPr id="17" name="Skupina 16"/>
            <p:cNvGrpSpPr/>
            <p:nvPr/>
          </p:nvGrpSpPr>
          <p:grpSpPr>
            <a:xfrm>
              <a:off x="1028557" y="2002389"/>
              <a:ext cx="10552176" cy="1137192"/>
              <a:chOff x="996696" y="996407"/>
              <a:chExt cx="10552176" cy="1137192"/>
            </a:xfrm>
          </p:grpSpPr>
          <p:sp>
            <p:nvSpPr>
              <p:cNvPr id="22" name="Obdĺžnik 21"/>
              <p:cNvSpPr/>
              <p:nvPr/>
            </p:nvSpPr>
            <p:spPr>
              <a:xfrm>
                <a:off x="1874520" y="1068696"/>
                <a:ext cx="9674352" cy="99974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k-SK" altLang="sk-SK" dirty="0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996696" y="996407"/>
                <a:ext cx="1225296" cy="113719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2000" b="1" dirty="0"/>
                  <a:t>6.1</a:t>
                </a:r>
              </a:p>
            </p:txBody>
          </p:sp>
        </p:grpSp>
        <p:sp>
          <p:nvSpPr>
            <p:cNvPr id="18" name="BlokTextu 17"/>
            <p:cNvSpPr txBox="1"/>
            <p:nvPr/>
          </p:nvSpPr>
          <p:spPr>
            <a:xfrm>
              <a:off x="2290152" y="2180824"/>
              <a:ext cx="90963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altLang="sk-SK" dirty="0">
                  <a:cs typeface="Calibri" panose="020F0502020204030204" pitchFamily="34" charset="0"/>
                </a:rPr>
                <a:t>Následná inšpekcia - Stav odstránenia nedostatkov zistených pri inšpekciách v </a:t>
              </a:r>
              <a:r>
                <a:rPr lang="sk-SK" dirty="0"/>
                <a:t>špeciálnych výchovných zariadeniach </a:t>
              </a:r>
              <a:r>
                <a:rPr lang="sk-SK" altLang="sk-SK" dirty="0">
                  <a:cs typeface="Calibri" panose="020F0502020204030204" pitchFamily="34" charset="0"/>
                </a:rPr>
                <a:t>– v 1  štátnom LVS s VJS po NI.  </a:t>
              </a:r>
            </a:p>
            <a:p>
              <a:pPr lvl="0"/>
              <a:endParaRPr lang="sk-SK" altLang="sk-SK" dirty="0"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00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69454" y="0"/>
            <a:ext cx="18473" cy="6858000"/>
            <a:chOff x="2475345" y="0"/>
            <a:chExt cx="18473" cy="6858000"/>
          </a:xfrm>
        </p:grpSpPr>
        <p:cxnSp>
          <p:nvCxnSpPr>
            <p:cNvPr id="12" name="Rovná spojnica 11"/>
            <p:cNvCxnSpPr/>
            <p:nvPr/>
          </p:nvCxnSpPr>
          <p:spPr>
            <a:xfrm flipH="1" flipV="1">
              <a:off x="2475345" y="3365046"/>
              <a:ext cx="18473" cy="3492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 flipH="1" flipV="1">
              <a:off x="2475345" y="2059708"/>
              <a:ext cx="4618" cy="130533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 flipV="1">
              <a:off x="2475345" y="0"/>
              <a:ext cx="0" cy="2133599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dĺžnik 2"/>
          <p:cNvSpPr/>
          <p:nvPr/>
        </p:nvSpPr>
        <p:spPr>
          <a:xfrm>
            <a:off x="387927" y="138545"/>
            <a:ext cx="11804073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cap="all" dirty="0"/>
              <a:t>3. zistenia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1001608" y="2421658"/>
            <a:ext cx="10560354" cy="1137192"/>
            <a:chOff x="1013875" y="749216"/>
            <a:chExt cx="10560354" cy="1137192"/>
          </a:xfrm>
        </p:grpSpPr>
        <p:sp>
          <p:nvSpPr>
            <p:cNvPr id="9" name="Obdĺžnik 8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0" name="Ovál 9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2344150" y="1016277"/>
              <a:ext cx="92300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dirty="0"/>
                <a:t>diskrepancia a použitie nevhodných psychologických metód pri diagnostike MP </a:t>
              </a: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1009786" y="3820292"/>
            <a:ext cx="10560354" cy="1137192"/>
            <a:chOff x="1013875" y="749216"/>
            <a:chExt cx="10560354" cy="1137192"/>
          </a:xfrm>
        </p:grpSpPr>
        <p:sp>
          <p:nvSpPr>
            <p:cNvPr id="26" name="Obdĺžnik 25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7" name="Ovál 26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BlokTextu 27"/>
            <p:cNvSpPr txBox="1"/>
            <p:nvPr/>
          </p:nvSpPr>
          <p:spPr>
            <a:xfrm>
              <a:off x="2344150" y="1086409"/>
              <a:ext cx="92300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sk-SK" dirty="0"/>
                <a:t>absencia IVP, nedostatky v obsahu spracovaných IVP (nerozpracovanie úpravy obsahu, metód, foriem hodnotenia), nekonzultovanie IVP so zákonnými zástupcami žiakov 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1023289" y="5278198"/>
            <a:ext cx="10569879" cy="1137192"/>
            <a:chOff x="1013875" y="749216"/>
            <a:chExt cx="10569879" cy="1137192"/>
          </a:xfrm>
        </p:grpSpPr>
        <p:sp>
          <p:nvSpPr>
            <p:cNvPr id="30" name="Obdĺžnik 29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1" name="Ovál 30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BlokTextu 31"/>
            <p:cNvSpPr txBox="1"/>
            <p:nvPr/>
          </p:nvSpPr>
          <p:spPr>
            <a:xfrm>
              <a:off x="2353675" y="994397"/>
              <a:ext cx="92300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k-SK" dirty="0"/>
                <a:t>udeľovanie výchovného opatrenia napomenutie od triedneho učiteľa za počet záznamov porušenia školského poriadku</a:t>
              </a:r>
              <a:endParaRPr lang="sk-SK" sz="2000" dirty="0"/>
            </a:p>
          </p:txBody>
        </p:sp>
      </p:grpSp>
      <p:pic>
        <p:nvPicPr>
          <p:cNvPr id="33" name="Graphic 4" descr="Žiarovka a ozubené koleso výplň plnou farb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25" y="2583922"/>
            <a:ext cx="75406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phic 4" descr="Žiarovka a ozubené koleso výplň plnou farb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06" y="3971825"/>
            <a:ext cx="75406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4" descr="Žiarovka a ozubené koleso výplň plnou farb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06" y="5415647"/>
            <a:ext cx="75406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Skupina 22"/>
          <p:cNvGrpSpPr/>
          <p:nvPr/>
        </p:nvGrpSpPr>
        <p:grpSpPr>
          <a:xfrm>
            <a:off x="993430" y="954060"/>
            <a:ext cx="10552176" cy="1137192"/>
            <a:chOff x="1013875" y="749216"/>
            <a:chExt cx="10552176" cy="1137192"/>
          </a:xfrm>
        </p:grpSpPr>
        <p:sp>
          <p:nvSpPr>
            <p:cNvPr id="24" name="Obdĺžnik 23"/>
            <p:cNvSpPr/>
            <p:nvPr/>
          </p:nvSpPr>
          <p:spPr>
            <a:xfrm>
              <a:off x="1891699" y="821505"/>
              <a:ext cx="9674352" cy="99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6" name="Ovál 35"/>
            <p:cNvSpPr/>
            <p:nvPr/>
          </p:nvSpPr>
          <p:spPr>
            <a:xfrm>
              <a:off x="1013875" y="749216"/>
              <a:ext cx="1225296" cy="1137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2000" b="1" dirty="0"/>
            </a:p>
          </p:txBody>
        </p:sp>
        <p:sp>
          <p:nvSpPr>
            <p:cNvPr id="37" name="BlokTextu 36"/>
            <p:cNvSpPr txBox="1"/>
            <p:nvPr/>
          </p:nvSpPr>
          <p:spPr>
            <a:xfrm>
              <a:off x="2316489" y="886772"/>
              <a:ext cx="923007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sk-SK" dirty="0"/>
                <a:t>vydanie rozhodnutí bez požadovaných podkladov resp. pred ich doručením (absencia písomnej žiadosti zákonného zástupcu, vyjadrenia zariadenia poradenstva a prevencie, diagnostických vyšetrení, odporúčania všeobecného lekára pre deti a dorast)</a:t>
              </a:r>
            </a:p>
          </p:txBody>
        </p:sp>
      </p:grpSp>
      <p:pic>
        <p:nvPicPr>
          <p:cNvPr id="38" name="Graphic 4" descr="Žiarovka a ozubené koleso výplň plnou farb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79" y="1112779"/>
            <a:ext cx="75406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28474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515</Words>
  <Application>Microsoft Office PowerPoint</Application>
  <PresentationFormat>Širokouhlá</PresentationFormat>
  <Paragraphs>81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Schoberová Iveta PaedDr. (NR)</dc:creator>
  <cp:lastModifiedBy>Ingrid Hrnčárová</cp:lastModifiedBy>
  <cp:revision>47</cp:revision>
  <dcterms:created xsi:type="dcterms:W3CDTF">2023-08-15T05:55:13Z</dcterms:created>
  <dcterms:modified xsi:type="dcterms:W3CDTF">2024-08-28T07:26:04Z</dcterms:modified>
</cp:coreProperties>
</file>