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722" r:id="rId3"/>
    <p:sldId id="740" r:id="rId4"/>
    <p:sldId id="737" r:id="rId5"/>
    <p:sldId id="756" r:id="rId6"/>
    <p:sldId id="761" r:id="rId7"/>
    <p:sldId id="760" r:id="rId8"/>
    <p:sldId id="750" r:id="rId9"/>
    <p:sldId id="755" r:id="rId10"/>
    <p:sldId id="757" r:id="rId11"/>
    <p:sldId id="762" r:id="rId12"/>
    <p:sldId id="260" r:id="rId13"/>
    <p:sldId id="264" r:id="rId14"/>
    <p:sldId id="736" r:id="rId15"/>
    <p:sldId id="732" r:id="rId16"/>
    <p:sldId id="738" r:id="rId17"/>
    <p:sldId id="723" r:id="rId18"/>
    <p:sldId id="744" r:id="rId19"/>
    <p:sldId id="747" r:id="rId20"/>
    <p:sldId id="748" r:id="rId21"/>
    <p:sldId id="745" r:id="rId22"/>
    <p:sldId id="746" r:id="rId23"/>
    <p:sldId id="271" r:id="rId24"/>
    <p:sldId id="276" r:id="rId25"/>
    <p:sldId id="275" r:id="rId26"/>
    <p:sldId id="281" r:id="rId27"/>
    <p:sldId id="282" r:id="rId28"/>
    <p:sldId id="285" r:id="rId29"/>
    <p:sldId id="283" r:id="rId30"/>
    <p:sldId id="284" r:id="rId31"/>
    <p:sldId id="751" r:id="rId32"/>
    <p:sldId id="287" r:id="rId33"/>
    <p:sldId id="288" r:id="rId34"/>
    <p:sldId id="764" r:id="rId35"/>
    <p:sldId id="753" r:id="rId36"/>
    <p:sldId id="763" r:id="rId37"/>
    <p:sldId id="758" r:id="rId38"/>
    <p:sldId id="752" r:id="rId39"/>
    <p:sldId id="735" r:id="rId40"/>
    <p:sldId id="734" r:id="rId4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17B30013-9122-4C8C-BF91-D8D1AC8839C0}">
          <p14:sldIdLst>
            <p14:sldId id="256"/>
            <p14:sldId id="722"/>
            <p14:sldId id="740"/>
            <p14:sldId id="737"/>
            <p14:sldId id="756"/>
            <p14:sldId id="761"/>
            <p14:sldId id="760"/>
            <p14:sldId id="750"/>
            <p14:sldId id="755"/>
            <p14:sldId id="757"/>
            <p14:sldId id="762"/>
            <p14:sldId id="260"/>
            <p14:sldId id="264"/>
            <p14:sldId id="736"/>
            <p14:sldId id="732"/>
            <p14:sldId id="738"/>
            <p14:sldId id="723"/>
            <p14:sldId id="744"/>
            <p14:sldId id="747"/>
            <p14:sldId id="748"/>
            <p14:sldId id="745"/>
            <p14:sldId id="746"/>
            <p14:sldId id="271"/>
            <p14:sldId id="276"/>
            <p14:sldId id="275"/>
            <p14:sldId id="281"/>
            <p14:sldId id="282"/>
            <p14:sldId id="285"/>
            <p14:sldId id="283"/>
            <p14:sldId id="284"/>
            <p14:sldId id="751"/>
            <p14:sldId id="287"/>
            <p14:sldId id="288"/>
            <p14:sldId id="764"/>
            <p14:sldId id="753"/>
            <p14:sldId id="763"/>
            <p14:sldId id="758"/>
            <p14:sldId id="752"/>
            <p14:sldId id="735"/>
            <p14:sldId id="7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3241-73B0-4AD9-86A8-B3D8540711FC}" type="datetimeFigureOut">
              <a:rPr lang="sk-SK" smtClean="0"/>
              <a:t>10. 9. 2025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DD390-3689-4BB3-AB1A-C143DF371B1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085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C5C73-BC8E-47C2-A571-275764091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A961C7-3BEC-4792-9343-5E1AD13F5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90C9311-2F66-41DD-B374-7E3C858A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9C34-9AC7-4828-99B5-83B1B55CCD08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48615E-80D3-472A-ABF8-F5C3863A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D3DE78-0EB9-4E30-B124-FD09157B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11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3FEFF-27E4-4076-A7BA-98D301884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4DCDACCE-562D-4EB2-8B8F-6FB5C8290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B937E42-B0C4-4CFB-8F2F-D3A71A10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B3A0-DBE7-4495-8FCA-F3C46A5FD377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87B3D5F-A62C-4DC5-B3E1-34F9DAAC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645B862-6C9F-4FE3-B914-3C311E51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512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885B10B-BBB4-4906-96FE-09FFFA9A3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D4DE012-78B0-493E-A297-C6562F8B2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A2C9ABA-E78B-4CEB-A467-BE5C22D7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393F-7D95-4163-BB53-385F4FE4B210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83D2B1A-7C66-4E13-BD8A-D78AECCD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9ECBE7F-1965-46EE-82D4-55C55120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0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AF045-03F8-469D-82C5-9C887F1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00D6F4-66AA-4EFB-9A22-233327F6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8C1F84D-55A6-4619-8BEF-5F4B706E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C47A-E744-4BBC-AA4F-A13D64B2BD5D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091F388-F0DA-457A-8A4A-EE9593B2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44E364C-FE85-4252-B142-39F1E595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37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BCAF2-087D-4797-8671-B4F89AB1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BDCA90-CA99-42DB-99EC-7945BEC4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24B93E-E417-4DF2-8C15-95E8895A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D190-DFA9-40C7-B98E-BAFD29306407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7EC7EC-FFD3-40DB-AD2C-52B7D966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00ECBA0-84B6-4EA5-8FC1-9ED75906E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460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1CAAC-8BD0-4AF6-9B7E-6B76277C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42BAF0-0A72-4774-ACB2-8911E9400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628165E-A687-40F6-8228-78E16597D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533DC88-0AD3-4174-BD73-B6E3227F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A159-6C03-4F5D-950E-396B2D7C8557}" type="datetime1">
              <a:rPr lang="sk-SK" smtClean="0"/>
              <a:t>10. 9. 2025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87E336E-6BE3-4822-921B-BFB9B66A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D51DCD5-B2B6-4442-B95E-4E6CC270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27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3119E-BFA9-445C-B59E-8342441D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2BFF89-A476-48C5-850B-78E84202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EA682E7-BE30-467A-A5E8-4A7035F74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83844E-FE81-42D1-B37D-2C13F1AC1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C438959-4400-4237-9936-B53D15CB8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950BD43-E82C-4052-9F64-2A8B750E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345C-D659-4CE2-8895-9EB79E23F809}" type="datetime1">
              <a:rPr lang="sk-SK" smtClean="0"/>
              <a:t>10. 9. 2025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DAE409F3-8BFC-453C-9E8C-56C860E4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96B00B4-8B6C-48A6-9277-158786E7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416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D4F01-9C72-4A13-801E-10802CD2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1E3C7F1-4D2D-4C08-B374-F892E3676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C6-10DA-4F36-A09D-91EFD59D1208}" type="datetime1">
              <a:rPr lang="sk-SK" smtClean="0"/>
              <a:t>10. 9. 2025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FC06998-5BA7-4D9D-98F2-1440058E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F4FCE40-E98B-4856-A81E-494A5728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59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D31F2C5-DDD1-4095-9092-EE19A939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1E7A-EAA9-4B59-9819-99C5A238E83F}" type="datetime1">
              <a:rPr lang="sk-SK" smtClean="0"/>
              <a:t>10. 9. 2025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DD93C70-F820-40E5-A2A0-9C6B6F0EC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416628D-F9A9-480F-93D2-D6EA338E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9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8A275-1998-4600-A33C-DC695757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BF4211-5397-4735-A75F-45C5C23E9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1DEBD1-F991-48D0-8626-B0A8BCE17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8826590-32C4-4656-AD41-94B19D40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544-5CAB-4B19-AEB4-334BF4A8EEEE}" type="datetime1">
              <a:rPr lang="sk-SK" smtClean="0"/>
              <a:t>10. 9. 2025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A4E7518-ED5E-4F7C-97D9-CA1302E0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1F472A2-D704-4EB9-89D6-A44F5BBF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717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1074C-8FF1-4A7C-85B5-DEFCF7F5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DF356E4-2EE7-4CF2-9677-FC06E4D56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A444E3-5E91-4CBA-B020-502FFCC8F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C42DE4E-FA94-40BE-B815-911771B9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B9AA-0BB5-433A-96BC-F555B1EE7821}" type="datetime1">
              <a:rPr lang="sk-SK" smtClean="0"/>
              <a:t>10. 9. 2025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8D93042-0844-449D-BDD5-426BA3A5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AF015FD-E27C-4069-A300-08003D01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9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9E7B712-7866-4941-A858-C73BDDFA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20F4E4-6F72-4FC8-A020-A9BA0C01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0356546-5C66-4182-9A1B-33B5F694F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A281-1349-43E5-8EA4-C22E1942CA1E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DCF14F1-4F27-42CA-9A93-3D8FCAE00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350A64-B203-41AC-AF3C-3F90DE2E6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462F-4F7F-40B1-8707-5B868A5107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71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pedu.sk/sk/" TargetMode="External"/><Relationship Id="rId2" Type="http://schemas.openxmlformats.org/officeDocument/2006/relationships/hyperlink" Target="https://www.minedu.sk/vychova-a-vzdelavanie-v-strednych-skola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ov.s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orady%20Z&#352;%20september%202025.pptx" TargetMode="External"/><Relationship Id="rId2" Type="http://schemas.openxmlformats.org/officeDocument/2006/relationships/hyperlink" Target="https://www.minedu.sk/ospravedlnovanie-ziakov-vzakladnych-skolach-od-19202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rinfo.iedu.sk/RISPorta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financovanie-regionalneho-skolstva/" TargetMode="External"/><Relationship Id="rId2" Type="http://schemas.openxmlformats.org/officeDocument/2006/relationships/hyperlink" Target="https://www.minedu.sk/financovanie-skolstva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edu.sk/vnutorne-rezortne-predpisy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inedu.sk/pedagogicko-organizacne-pokyny-na-skolsky-rok-20252026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du.sk/moznosti-ziskania-nizsieho-stredneho-vzdelania-druhosancove-vzdelavanie/" TargetMode="External"/><Relationship Id="rId2" Type="http://schemas.openxmlformats.org/officeDocument/2006/relationships/hyperlink" Target="https://www2.nucem.sk/sk/merania/narodne-merania/testovanie-9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0ABDE-FE37-4FC3-8687-E7CD1F1C4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Pracovná porada  pre SŠ september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B2A8F6-60AA-4C0C-9B49-53B454AAE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Regionálny úrad školskej správy v Nitre</a:t>
            </a:r>
          </a:p>
          <a:p>
            <a:r>
              <a:rPr lang="sk-SK" dirty="0"/>
              <a:t>PaedDr. Ingrid Hrnčárová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219496-47C6-45E2-B9B0-95DB194C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996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10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2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Výchova a vzdelávanie v stredných školách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Usmernenia sú na webových sídlach:</a:t>
            </a:r>
          </a:p>
          <a:p>
            <a:pPr marL="0" indent="0">
              <a:buNone/>
            </a:pPr>
            <a:endParaRPr lang="sk-SK" dirty="0">
              <a:hlinkClick r:id="rId2"/>
            </a:endParaRPr>
          </a:p>
          <a:p>
            <a:pPr marL="0" indent="0">
              <a:buNone/>
            </a:pPr>
            <a:r>
              <a:rPr lang="sk-SK" dirty="0">
                <a:hlinkClick r:id="rId2"/>
              </a:rPr>
              <a:t>https://www.minedu.sk/vychova-a-vzdelavanie-v-strednych-skolach/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3"/>
              </a:rPr>
              <a:t>https://www.statpedu.sk/sk/</a:t>
            </a:r>
            <a:r>
              <a:rPr lang="sk-SK" dirty="0"/>
              <a:t> NIVAM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>
                <a:hlinkClick r:id="rId4"/>
              </a:rPr>
              <a:t>http://www.siov.sk/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047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71EF8-A242-4DA0-9B2D-D709E76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/>
              <a:t>Ospravedlňovanie žiakov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FB6942-105D-4188-A316-52C26B343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2285" cy="48958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k-SK" dirty="0"/>
              <a:t>Referenčná hodnota pre </a:t>
            </a:r>
            <a:r>
              <a:rPr lang="sk-SK" dirty="0">
                <a:solidFill>
                  <a:srgbClr val="FF0000"/>
                </a:solidFill>
              </a:rPr>
              <a:t>stredné  školy</a:t>
            </a:r>
            <a:r>
              <a:rPr lang="sk-SK" dirty="0"/>
              <a:t> na školský rok 2025/2026 je:</a:t>
            </a:r>
          </a:p>
          <a:p>
            <a:pPr marL="0" indent="0" algn="ctr">
              <a:buNone/>
            </a:pPr>
            <a:r>
              <a:rPr lang="sk-SK" dirty="0"/>
              <a:t> </a:t>
            </a:r>
            <a:r>
              <a:rPr lang="sk-SK" b="1" dirty="0"/>
              <a:t>250</a:t>
            </a:r>
            <a:r>
              <a:rPr lang="sk-SK" dirty="0"/>
              <a:t> vyučovacích hodín</a:t>
            </a:r>
          </a:p>
          <a:p>
            <a:pPr marL="0" lvl="0" indent="0" algn="ctr">
              <a:buNone/>
            </a:pPr>
            <a:r>
              <a:rPr lang="sk-SK" sz="2600" b="1" dirty="0">
                <a:solidFill>
                  <a:prstClr val="black"/>
                </a:solidFill>
                <a:hlinkClick r:id="rId2"/>
              </a:rPr>
              <a:t>https://www.minedu.sk/ospravedlnovanie-ziakov-vzakladnych-skolach-od-192025/</a:t>
            </a:r>
            <a:endParaRPr lang="sk-SK" sz="2600" b="1" dirty="0">
              <a:solidFill>
                <a:prstClr val="black"/>
              </a:solidFill>
            </a:endParaRPr>
          </a:p>
          <a:p>
            <a:pPr marL="514350" indent="-514350" algn="ctr">
              <a:buAutoNum type="arabicPlain" startAt="267"/>
            </a:pPr>
            <a:endParaRPr lang="sk-SK" dirty="0"/>
          </a:p>
          <a:p>
            <a:pPr marL="0" indent="0">
              <a:buNone/>
            </a:pPr>
            <a:r>
              <a:rPr lang="sk-SK" dirty="0"/>
              <a:t>Referenčná hodnota </a:t>
            </a:r>
            <a:r>
              <a:rPr lang="sk-SK" dirty="0">
                <a:solidFill>
                  <a:srgbClr val="FF0000"/>
                </a:solidFill>
              </a:rPr>
              <a:t>pre stredné školy pre žiakov so zdravotným znevýhodnením </a:t>
            </a:r>
            <a:r>
              <a:rPr lang="sk-SK" dirty="0"/>
              <a:t>na školský rok 2025/2026 je: </a:t>
            </a:r>
          </a:p>
          <a:p>
            <a:pPr marL="0" indent="0" algn="ctr">
              <a:buNone/>
            </a:pPr>
            <a:r>
              <a:rPr lang="sk-SK" b="1" dirty="0"/>
              <a:t>391</a:t>
            </a:r>
            <a:r>
              <a:rPr lang="sk-SK" dirty="0"/>
              <a:t> vyučovacích hodín.</a:t>
            </a:r>
          </a:p>
          <a:p>
            <a:pPr marL="0" indent="0" algn="ctr">
              <a:buNone/>
            </a:pPr>
            <a:r>
              <a:rPr lang="sk-SK" b="1" dirty="0">
                <a:hlinkClick r:id="rId3" action="ppaction://hlinkpres?slideindex=1&amp;slidetitle="/>
              </a:rPr>
              <a:t>https://www.minedu.sk/specialne-a-inkluzivne-vzdelavanie/</a:t>
            </a:r>
            <a:endParaRPr lang="sk-SK" b="1" dirty="0"/>
          </a:p>
          <a:p>
            <a:pPr marL="0" indent="0" algn="ctr">
              <a:buNone/>
            </a:pPr>
            <a:endParaRPr lang="sk-SK" b="1" dirty="0"/>
          </a:p>
          <a:p>
            <a:pPr marL="0" indent="0" algn="ctr">
              <a:buNone/>
            </a:pPr>
            <a:r>
              <a:rPr lang="sk-SK" b="1" dirty="0"/>
              <a:t>Databáza škôl  úloha RÚŠS v Nitre</a:t>
            </a:r>
          </a:p>
          <a:p>
            <a:pPr marL="0" indent="0" algn="ctr">
              <a:buNone/>
            </a:pPr>
            <a:r>
              <a:rPr lang="sk-SK" b="1" dirty="0"/>
              <a:t>Súbory na stiahnutie</a:t>
            </a:r>
          </a:p>
          <a:p>
            <a:pPr marL="0" indent="0" algn="ctr">
              <a:buNone/>
            </a:pPr>
            <a:endParaRPr lang="sk-SK" b="1" dirty="0">
              <a:hlinkClick r:id="rId2"/>
            </a:endParaRPr>
          </a:p>
          <a:p>
            <a:pPr marL="0" indent="0" algn="ctr">
              <a:buNone/>
            </a:pPr>
            <a:endParaRPr lang="sk-SK" b="1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4BF0551-88AA-415E-BAD1-31486098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37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07519-4E54-4AF2-B970-9A2DEF7D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Organizácia školského roka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D7F1DE-8313-4E6D-A7B8-F5AACB0FD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Organizačné pokyny na školský rok 2025/2026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highlight>
                  <a:srgbClr val="FFFF00"/>
                </a:highlight>
              </a:rPr>
              <a:t>sú pre školy záväzné </a:t>
            </a:r>
            <a:r>
              <a:rPr lang="sk-SK" dirty="0"/>
              <a:t>a nadobúdajú svoju účinnosť </a:t>
            </a:r>
            <a:r>
              <a:rPr lang="sk-SK" b="1" dirty="0"/>
              <a:t>1. septembra 2025</a:t>
            </a:r>
            <a:r>
              <a:rPr lang="sk-SK" dirty="0"/>
              <a:t>. Ich súčasťou je príloha č. 1 s termínmi školských prázdnin na školské roky 2026/2027 až 2027/2028.</a:t>
            </a:r>
          </a:p>
          <a:p>
            <a:pPr marL="0" indent="0">
              <a:buNone/>
            </a:pPr>
            <a:endParaRPr lang="sk-SK" dirty="0">
              <a:hlinkClick r:id="rId2" action="ppaction://hlinksldjump"/>
            </a:endParaRPr>
          </a:p>
          <a:p>
            <a:pPr marL="0" indent="0">
              <a:buNone/>
            </a:pPr>
            <a:r>
              <a:rPr lang="sk-SK" dirty="0">
                <a:hlinkClick r:id="rId3" action="ppaction://hlinksldjump"/>
              </a:rPr>
              <a:t>https://www.minedu.sk/pedagogicko-organizacne-pokyny-na-skolsky-rok-20252026/</a:t>
            </a:r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08CBC0C-14D9-4A57-BF3A-2ED75243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0462F-4F7F-40B1-8707-5B868A5107C5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5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Rezortný informačný systém RIS -Portál</a:t>
            </a:r>
            <a:br>
              <a:rPr lang="sk-SK" dirty="0"/>
            </a:br>
            <a:r>
              <a:rPr lang="sk-SK" dirty="0">
                <a:hlinkClick r:id="rId2"/>
              </a:rPr>
              <a:t>RIS – Portál</a:t>
            </a:r>
            <a:r>
              <a:rPr lang="sk-SK" dirty="0"/>
              <a:t>      </a:t>
            </a:r>
            <a:r>
              <a:rPr lang="sk-SK" b="1" dirty="0">
                <a:solidFill>
                  <a:srgbClr val="FF0000"/>
                </a:solidFill>
              </a:rPr>
              <a:t>EDUZBER 2025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1. krok doplnenie údajov v  ŠIS  (jednotkové údaje: noví žiaci, ukončenie štúdia, zamestnanci ...</a:t>
            </a:r>
            <a:r>
              <a:rPr lang="sk-SK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2. krok zaslanie aktualizačnej dávky kontrola reportu: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FF0000"/>
                </a:solidFill>
              </a:rPr>
              <a:t>Report DŽP</a:t>
            </a:r>
            <a:r>
              <a:rPr lang="sk-SK" dirty="0"/>
              <a:t>“ 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FF0000"/>
                </a:solidFill>
              </a:rPr>
              <a:t>Report zamestnancov</a:t>
            </a:r>
            <a:r>
              <a:rPr lang="sk-SK" dirty="0"/>
              <a:t>“ </a:t>
            </a:r>
          </a:p>
          <a:p>
            <a:pPr marL="0" indent="0">
              <a:buNone/>
            </a:pPr>
            <a:r>
              <a:rPr lang="sk-SK" dirty="0"/>
              <a:t> „</a:t>
            </a:r>
            <a:r>
              <a:rPr lang="sk-SK" dirty="0">
                <a:solidFill>
                  <a:srgbClr val="FF0000"/>
                </a:solidFill>
              </a:rPr>
              <a:t>Report údajov </a:t>
            </a:r>
            <a:r>
              <a:rPr lang="sk-SK" dirty="0" err="1">
                <a:solidFill>
                  <a:srgbClr val="FF0000"/>
                </a:solidFill>
              </a:rPr>
              <a:t>ŠaŠZ</a:t>
            </a:r>
            <a:r>
              <a:rPr lang="sk-SK" dirty="0"/>
              <a:t>“.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946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86C5C03-8848-4631-A204-658CC1F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15</a:t>
            </a:fld>
            <a:endParaRPr lang="sk-SK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BAB8288-2A31-41BC-ACEE-446AD6E0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4742"/>
            <a:ext cx="12192000" cy="594851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32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16</a:t>
            </a:fld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A4A01-DEA7-4BA3-B99D-A56DCB67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Otázky k financovaniu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6FD692E-6CDE-4ABE-A5A9-25AC9393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hlinkClick r:id="rId2"/>
              </a:rPr>
              <a:t>https://www.minedu.sk/financovanie-skolstva/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effectLst/>
              </a:rPr>
              <a:t>Financovanie školstva</a:t>
            </a:r>
          </a:p>
          <a:p>
            <a:pPr marL="0" indent="0">
              <a:buNone/>
            </a:pPr>
            <a:endParaRPr lang="sk-SK" b="1" dirty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none" strike="noStrike" dirty="0">
                <a:effectLst/>
                <a:latin typeface="Rubik"/>
              </a:rPr>
              <a:t>Financovanie vysokého školstva</a:t>
            </a:r>
            <a:endParaRPr lang="sk-SK" b="0" i="0" dirty="0">
              <a:effectLst/>
              <a:latin typeface="Rubik"/>
            </a:endParaRPr>
          </a:p>
          <a:p>
            <a:pPr marL="514350" indent="-514350">
              <a:buFont typeface="+mj-lt"/>
              <a:buAutoNum type="arabicPeriod"/>
            </a:pPr>
            <a:r>
              <a:rPr lang="sk-SK" b="0" i="0" u="sng" dirty="0">
                <a:solidFill>
                  <a:srgbClr val="212529"/>
                </a:solidFill>
                <a:effectLst/>
                <a:latin typeface="Rubik"/>
                <a:hlinkClick r:id="rId3"/>
              </a:rPr>
              <a:t>Financovanie regionálneho školstva</a:t>
            </a:r>
            <a:endParaRPr lang="sk-SK" b="0" i="0" u="sng" dirty="0">
              <a:solidFill>
                <a:srgbClr val="212529"/>
              </a:solidFill>
              <a:effectLst/>
              <a:latin typeface="Rubik"/>
            </a:endParaRPr>
          </a:p>
          <a:p>
            <a:pPr marL="0" indent="0">
              <a:buNone/>
            </a:pPr>
            <a:r>
              <a:rPr lang="sk-SK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Normatívne určené objemy finančných prostriedkov r 2025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77E571-07BF-46E4-9DBD-2DA5F55E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846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18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0485"/>
            <a:ext cx="12192000" cy="64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7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19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ADA34-69FB-41A2-81E9-2E347F96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Zameranie prezentácie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DA5112-3176-483B-812D-20FEB65D3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Organizácia školského roka 2025/2026 </a:t>
            </a:r>
          </a:p>
          <a:p>
            <a:r>
              <a:rPr lang="sk-SK" dirty="0"/>
              <a:t>Metodické usmernenia pre SŠ a </a:t>
            </a:r>
            <a:r>
              <a:rPr lang="sk-SK" dirty="0" err="1"/>
              <a:t>Newsletter</a:t>
            </a:r>
            <a:r>
              <a:rPr lang="sk-SK" dirty="0"/>
              <a:t> - novinky za školstva</a:t>
            </a:r>
          </a:p>
          <a:p>
            <a:r>
              <a:rPr lang="sk-SK" dirty="0"/>
              <a:t>Ospravedlňovanie žiakov v stredných školách</a:t>
            </a:r>
          </a:p>
          <a:p>
            <a:r>
              <a:rPr lang="sk-SK" dirty="0"/>
              <a:t>EDUZBER 2025  a financovanie škôl </a:t>
            </a:r>
          </a:p>
          <a:p>
            <a:r>
              <a:rPr lang="sk-SK" dirty="0"/>
              <a:t>Podporné opatrenie</a:t>
            </a:r>
          </a:p>
          <a:p>
            <a:r>
              <a:rPr lang="sk-SK" dirty="0"/>
              <a:t>Legislatíva a vnútorné rezortné predpisy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Desegregácia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šikana  </a:t>
            </a:r>
            <a:r>
              <a:rPr kumimoji="0" lang="sk-SK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kiberšikana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školách</a:t>
            </a:r>
          </a:p>
          <a:p>
            <a:pPr lvl="0">
              <a:defRPr/>
            </a:pPr>
            <a:r>
              <a:rPr lang="sk-SK" dirty="0">
                <a:solidFill>
                  <a:prstClr val="black"/>
                </a:solidFill>
              </a:rPr>
              <a:t>Krízové udalosti na školách</a:t>
            </a:r>
          </a:p>
          <a:p>
            <a:pPr lvl="0">
              <a:defRPr/>
            </a:pPr>
            <a:r>
              <a:rPr lang="sk-SK" dirty="0" err="1">
                <a:solidFill>
                  <a:prstClr val="black"/>
                </a:solidFill>
              </a:rPr>
              <a:t>DigiEDU</a:t>
            </a:r>
            <a:endParaRPr lang="sk-SK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Umelá inteligencia na školách</a:t>
            </a:r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92278B-A7D7-43FD-8EF3-96D233F1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392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20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21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22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15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1F90C-D87E-49AA-9B61-23B81EDA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hlinkClick r:id="rId2" action="ppaction://hlinksldjump"/>
              </a:rPr>
              <a:t>https://podporneopatrenia.minedu.sk/katalog-podpornych-opatreni/</a:t>
            </a:r>
            <a:endParaRPr lang="sk-SK" sz="28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198AEAD-5682-46DB-89E8-5360DDF38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9892" y="1478146"/>
            <a:ext cx="9812215" cy="5090746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AEB20B0-E0A8-4594-96AF-1081D11A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3324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6EED6-8459-4CC0-BBE0-EC48A66F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>
                <a:hlinkClick r:id="rId2" action="ppaction://hlinksldjump"/>
              </a:rPr>
              <a:t>https://podporneopatrenia.minedu.sk/financovanie-podpornych-opatreni/</a:t>
            </a:r>
            <a:endParaRPr lang="sk-SK" sz="2400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97B6E04-0420-4009-BFBC-C0DEDA2A4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5608" y="1239714"/>
            <a:ext cx="10448192" cy="5398477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D1817D9-C111-4CB4-A398-A6BF38492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957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EE0CE-AB40-4307-B478-FFC9F3CE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Rolujeme sa dolu   ↓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2612F3D-7463-4482-B825-9CDB4273F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301262"/>
            <a:ext cx="11131061" cy="5750169"/>
          </a:xfrm>
        </p:spPr>
      </p:pic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66F196-9B50-4962-99C7-EC4D5EA6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9650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85FB7-73FF-4A8E-ACE7-144CF8C0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600" b="1" dirty="0"/>
              <a:t>Štandardy odborných činností v systéme poradenstva a prevencie</a:t>
            </a:r>
            <a:br>
              <a:rPr lang="sk-SK" sz="3600" b="1" dirty="0"/>
            </a:br>
            <a:r>
              <a:rPr lang="sk-SK" sz="2200" b="1" dirty="0">
                <a:hlinkClick r:id="rId2" action="ppaction://hlinksldjump"/>
              </a:rPr>
              <a:t>https://www.minedu.sk/standardy-odbornych-cinnosti-v-systeme-poradenstva-a-prevencie/</a:t>
            </a:r>
            <a:endParaRPr lang="sk-SK" sz="22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9AC23E4-34BF-4290-951F-6D4CFED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↓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B69165-FA9A-4A6A-99EE-60DA63CD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26</a:t>
            </a:fld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E593745-A62E-43D2-BD6C-8EE26E787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19866"/>
            <a:ext cx="10244667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5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876CE-4C05-422B-83DE-DB0E40AB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Legislatíva</a:t>
            </a:r>
            <a:br>
              <a:rPr lang="sk-SK" dirty="0"/>
            </a:br>
            <a:r>
              <a:rPr lang="sk-SK" sz="2400" dirty="0">
                <a:hlinkClick r:id="rId2" action="ppaction://hlinksldjump"/>
              </a:rPr>
              <a:t>https://www.minedu.sk/legislativa/</a:t>
            </a:r>
            <a:endParaRPr lang="sk-SK" sz="2400" dirty="0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323A4178-F392-4D20-B440-5497B6F77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746" y="1037492"/>
            <a:ext cx="11438791" cy="5882054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18BEA06-B540-4D0A-A4F5-1A0EE5A9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1847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16BFD-6A5E-4563-889A-F4106740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b="1" dirty="0"/>
            </a:br>
            <a:br>
              <a:rPr lang="sk-SK" b="1" dirty="0"/>
            </a:br>
            <a:br>
              <a:rPr lang="sk-SK" b="1" dirty="0"/>
            </a:br>
            <a:r>
              <a:rPr lang="sk-SK" b="1" dirty="0"/>
              <a:t>Vnútorné rezortné predpisy</a:t>
            </a:r>
            <a:br>
              <a:rPr lang="sk-SK" dirty="0"/>
            </a:br>
            <a:r>
              <a:rPr lang="sk-SK" sz="2700" dirty="0">
                <a:hlinkClick r:id="rId2"/>
              </a:rPr>
              <a:t>https://www.minedu.sk/vnutorne-rezortne-predpisy/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>
                <a:solidFill>
                  <a:srgbClr val="FF0000"/>
                </a:solidFill>
              </a:rPr>
              <a:t>sú zverejnené podľa rokov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C75138-FA45-4915-BF5B-E70A13FE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Odporúčame </a:t>
            </a:r>
            <a: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pozornosti</a:t>
            </a:r>
            <a:endParaRPr lang="sk-SK" dirty="0"/>
          </a:p>
          <a:p>
            <a:pPr marL="0" indent="0">
              <a:buNone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 ministra č. 39/2017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k-SK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ktorým sa vydávajú profesijné štandardy pre jednotlivé kategórie a podkategórie pedagogických zamestnancov a odborných zamestnancov škôl a školských zariadení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Prílohy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Pokynu ministra č. 39/2017 </a:t>
            </a:r>
            <a:r>
              <a:rPr lang="sk-SK" dirty="0"/>
              <a:t>slúžia na ujasnenie si povinností jednotlivých kategórií pedagogických a odborných zamestnancov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DA71EC1-4D20-4923-B9AA-0F865BDB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1038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5B81-68C4-4FC6-8DF4-5D5D56AA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  <a:tabLst>
                <a:tab pos="5600700" algn="r"/>
              </a:tabLst>
            </a:pP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Prílohy k Pokynu ministra č. 39/2017- prehľad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8B5E39EA-F556-4481-A080-29E4EB284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62" y="1134209"/>
            <a:ext cx="11919438" cy="5512776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C313097-5AD9-49F9-9C53-384814C1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962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78A71-CE4B-476C-A3FF-5EB48240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Pedagogicko-organizačné pokyny na školský rok 2025/2026</a:t>
            </a:r>
            <a:br>
              <a:rPr lang="pl-PL" sz="2800" b="1" dirty="0"/>
            </a:br>
            <a:r>
              <a:rPr lang="pl-PL" sz="2400" b="1" dirty="0">
                <a:hlinkClick r:id="rId2"/>
              </a:rPr>
              <a:t>https://www.minedu.sk/pedagogicko-organizacne-pokyny-na-skolsky-rok-20252026/</a:t>
            </a:r>
            <a:endParaRPr lang="sk-SK" sz="2400" b="1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24E23218-7CE9-4A51-BD87-CC3219EE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0333"/>
            <a:ext cx="9985131" cy="4615636"/>
          </a:xfrm>
        </p:spPr>
      </p:pic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5278FF7-503A-445D-B8C5-A16B61D9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05260-28DD-4C40-B602-A054979FAC01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556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D78A1F01-D2DE-4BCC-94CE-052EF513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30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24DF8F-5BCD-4138-B4FF-3B4DCF2A5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054" y="0"/>
            <a:ext cx="1213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8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31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1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B0ECCD-75A7-4EA5-B10E-804016FF5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b="1" i="0" dirty="0">
                <a:solidFill>
                  <a:srgbClr val="212529"/>
                </a:solidFill>
                <a:effectLst/>
                <a:latin typeface="Rubik"/>
              </a:rPr>
              <a:t>Desegregácia</a:t>
            </a:r>
            <a:br>
              <a:rPr lang="sk-SK" b="1" i="0" dirty="0">
                <a:solidFill>
                  <a:srgbClr val="212529"/>
                </a:solidFill>
                <a:effectLst/>
                <a:latin typeface="Rubik"/>
              </a:rPr>
            </a:br>
            <a:r>
              <a:rPr lang="sk-SK" sz="2700" b="1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  <a:t>https://www.minedu.sk/desegregacia/</a:t>
            </a:r>
            <a:br>
              <a:rPr lang="sk-SK" sz="2700" b="1" i="0" dirty="0">
                <a:solidFill>
                  <a:srgbClr val="212529"/>
                </a:solidFill>
                <a:effectLst/>
                <a:latin typeface="Rubik"/>
                <a:hlinkClick r:id="rId2" action="ppaction://hlinksldjump"/>
              </a:rPr>
            </a:br>
            <a:endParaRPr lang="sk-SK" sz="27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F8D816-DCB7-46F9-B85A-88993167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Hlavné ciele v tejto oblasti sú:</a:t>
            </a:r>
          </a:p>
          <a:p>
            <a:endParaRPr lang="sk-SK" dirty="0"/>
          </a:p>
          <a:p>
            <a:r>
              <a:rPr lang="sk-SK" dirty="0"/>
              <a:t>odstraňovať sociálne vylučovanie a neprípustné oddelené vzdelávanie,</a:t>
            </a:r>
          </a:p>
          <a:p>
            <a:r>
              <a:rPr lang="sk-SK" dirty="0"/>
              <a:t>zabezpečiť prístup ku kvalitnému vzdelávaniu pre všetky deti,</a:t>
            </a:r>
          </a:p>
          <a:p>
            <a:r>
              <a:rPr lang="sk-SK" dirty="0"/>
              <a:t>zvýšiť počet detí, ktoré úspešne ukončia základné vzdelanie,</a:t>
            </a:r>
          </a:p>
          <a:p>
            <a:r>
              <a:rPr lang="sk-SK" dirty="0"/>
              <a:t>podporiť čo najviac detí z rómskych komunít v pokračovaní štúdia  na stredných školách,</a:t>
            </a:r>
          </a:p>
          <a:p>
            <a:r>
              <a:rPr lang="sk-SK" dirty="0"/>
              <a:t>motivovať ich k ďalšiemu vzdelávaniu na vysokých školách.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831A3B-7106-4383-9168-2827018D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535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141F23F1-DE6C-4972-86AE-8B8AA95C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33</a:t>
            </a:fld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F3FA884-2A21-42D6-94FE-44E6B7BC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7" y="0"/>
            <a:ext cx="1014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7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34</a:t>
            </a:fld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81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Šikana a </a:t>
            </a:r>
            <a:r>
              <a:rPr lang="sk-SK" b="1" dirty="0" err="1"/>
              <a:t>kiberšikana</a:t>
            </a:r>
            <a:endParaRPr lang="sk-SK" b="1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37" y="1477108"/>
            <a:ext cx="11271739" cy="5244367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1995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36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81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37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59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38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77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3D47CA7-1737-4356-8C5A-96A8DA68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Vaše otázky prosím...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8068531-0D40-41D0-9371-9AC544312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9F6E92A-5F1F-4D93-ACEC-0A70771A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552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Pedagogicko-organizačné pokyny na školský rok 2025/2026</a:t>
            </a:r>
            <a:endParaRPr lang="sk-SK" sz="3200" b="1" dirty="0"/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k-SK" dirty="0"/>
              <a:t>1 </a:t>
            </a:r>
            <a:r>
              <a:rPr lang="sk-SK" dirty="0">
                <a:solidFill>
                  <a:srgbClr val="FF0000"/>
                </a:solidFill>
              </a:rPr>
              <a:t>Termíny</a:t>
            </a:r>
            <a:r>
              <a:rPr lang="sk-SK" dirty="0"/>
              <a:t> prázdnin , SŠ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2 Celoslovenské </a:t>
            </a:r>
            <a:r>
              <a:rPr lang="sk-SK" dirty="0">
                <a:solidFill>
                  <a:srgbClr val="FF0000"/>
                </a:solidFill>
              </a:rPr>
              <a:t>testovanie</a:t>
            </a:r>
            <a:r>
              <a:rPr lang="sk-SK" dirty="0"/>
              <a:t> žiakov základných škôl </a:t>
            </a:r>
          </a:p>
          <a:p>
            <a:pPr marL="0" indent="0">
              <a:buNone/>
            </a:pPr>
            <a:r>
              <a:rPr lang="sk-SK" sz="3600" dirty="0">
                <a:solidFill>
                  <a:srgbClr val="FF0000"/>
                </a:solidFill>
              </a:rPr>
              <a:t>Testovanie 9     </a:t>
            </a:r>
            <a:r>
              <a:rPr lang="sk-SK" sz="2000" dirty="0">
                <a:hlinkClick r:id="rId2"/>
              </a:rPr>
              <a:t>2025/2026 | NUCEM</a:t>
            </a:r>
            <a:endParaRPr lang="sk-SK" sz="2000" dirty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/>
              <a:t>Riadny</a:t>
            </a:r>
            <a:r>
              <a:rPr lang="sk-SK" dirty="0"/>
              <a:t> termín: 18.3.2026 a 19.3.2026</a:t>
            </a:r>
          </a:p>
          <a:p>
            <a:pPr marL="0" indent="0">
              <a:buNone/>
            </a:pPr>
            <a:r>
              <a:rPr lang="sk-SK" sz="2000" dirty="0"/>
              <a:t>	</a:t>
            </a:r>
            <a:r>
              <a:rPr lang="sk-SK" sz="2600" b="1" dirty="0"/>
              <a:t>Náhradný</a:t>
            </a:r>
            <a:r>
              <a:rPr lang="sk-SK" sz="2600" dirty="0"/>
              <a:t> termín: 1.4.2026 8.4.2026</a:t>
            </a:r>
          </a:p>
          <a:p>
            <a:pPr marL="0" indent="0">
              <a:buNone/>
            </a:pPr>
            <a:r>
              <a:rPr lang="pl-PL" sz="2600" dirty="0"/>
              <a:t>	Prihlasovanie na Testovanie- 9    </a:t>
            </a:r>
            <a:r>
              <a:rPr lang="pl-PL" sz="2600" dirty="0">
                <a:solidFill>
                  <a:srgbClr val="FF0000"/>
                </a:solidFill>
              </a:rPr>
              <a:t>od 12.11 do 28.11.2025</a:t>
            </a:r>
            <a:endParaRPr lang="sk-SK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1900" dirty="0">
              <a:solidFill>
                <a:srgbClr val="FF0000"/>
              </a:solidFill>
              <a:hlinkClick r:id="rId3"/>
            </a:endParaRPr>
          </a:p>
          <a:p>
            <a:pPr marL="0" indent="0">
              <a:buNone/>
            </a:pPr>
            <a:r>
              <a:rPr lang="sk-SK" sz="1900" dirty="0">
                <a:hlinkClick r:id="rId3"/>
              </a:rPr>
              <a:t>Možnosti získania nižšieho stredného vzdelania (</a:t>
            </a:r>
            <a:r>
              <a:rPr lang="sk-SK" sz="1900" dirty="0" err="1">
                <a:hlinkClick r:id="rId3"/>
              </a:rPr>
              <a:t>Druhošancové</a:t>
            </a:r>
            <a:r>
              <a:rPr lang="sk-SK" sz="1900" dirty="0">
                <a:hlinkClick r:id="rId3"/>
              </a:rPr>
              <a:t> vzdelávanie) | Ministerstvo školstva, výskumu, vývoja a mládeže Slovenskej republiky</a:t>
            </a:r>
            <a:r>
              <a:rPr lang="sk-SK" dirty="0"/>
              <a:t>	</a:t>
            </a:r>
          </a:p>
          <a:p>
            <a:pPr marL="0" indent="0">
              <a:buNone/>
            </a:pPr>
            <a:r>
              <a:rPr lang="sk-SK" dirty="0"/>
              <a:t>4 spôsoby získania nižšieho stredného vzdelania: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sz="2900" dirty="0"/>
              <a:t>Riadne ukončenie základného vzdelávania </a:t>
            </a:r>
            <a:r>
              <a:rPr lang="sk-SK" sz="2900" b="1" dirty="0"/>
              <a:t>v základnej škole </a:t>
            </a:r>
            <a:r>
              <a:rPr lang="sk-SK" sz="2900" dirty="0"/>
              <a:t>aj po dosiahnutí 16 roku života na základe žiadosti ZZ.	</a:t>
            </a:r>
            <a:r>
              <a:rPr lang="sk-SK" dirty="0"/>
              <a:t> 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FF0000"/>
                </a:solidFill>
              </a:rPr>
              <a:t>Externé testovanie </a:t>
            </a:r>
            <a:r>
              <a:rPr lang="sk-SK" sz="3200" dirty="0"/>
              <a:t>na účel získania nižšieho stredného vzdelania </a:t>
            </a:r>
            <a:r>
              <a:rPr lang="sk-SK" sz="3200" b="1" dirty="0"/>
              <a:t>pre neplnoletého uchádzača  </a:t>
            </a:r>
            <a:r>
              <a:rPr lang="sk-SK" sz="3200" dirty="0"/>
              <a:t>prihlásenie do 30.11 2025.</a:t>
            </a:r>
          </a:p>
          <a:p>
            <a:pPr marL="0" indent="0">
              <a:buNone/>
            </a:pPr>
            <a:r>
              <a:rPr lang="sk-SK" sz="1800" dirty="0"/>
              <a:t>	</a:t>
            </a:r>
            <a:r>
              <a:rPr lang="sk-SK" sz="2900" dirty="0"/>
              <a:t>Prostredníctvom Programu vzdelávania na získanie nižšieho stredného vzdelania prihlásenie do 15.12.2025.</a:t>
            </a:r>
          </a:p>
          <a:p>
            <a:pPr marL="0" indent="0">
              <a:buNone/>
            </a:pPr>
            <a:r>
              <a:rPr lang="sk-SK" sz="2900" dirty="0"/>
              <a:t>	</a:t>
            </a:r>
            <a:r>
              <a:rPr lang="sk-SK" sz="2900" dirty="0">
                <a:solidFill>
                  <a:srgbClr val="FF0000"/>
                </a:solidFill>
              </a:rPr>
              <a:t>V rámci vzdelávacieho programu nižšieho stredného odborného vzdelávania v strednej škole. </a:t>
            </a:r>
          </a:p>
          <a:p>
            <a:pPr marL="0" indent="0">
              <a:buNone/>
            </a:pPr>
            <a:endParaRPr lang="sk-SK" sz="2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sz="2900" dirty="0"/>
              <a:t>					      	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1213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1C8F838-3EFE-4949-8EFC-2A11BFB0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AD609AD-85F7-41A8-BEF3-346FDC84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4821456-57B7-42B0-BFDA-4004E439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5260-28DD-4C40-B602-A054979FAC01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17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Pedagogicko-organizačné pokyny na školský rok 2025/2026</a:t>
            </a:r>
            <a:endParaRPr lang="sk-SK" sz="3200" b="1" dirty="0"/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	 </a:t>
            </a:r>
          </a:p>
          <a:p>
            <a:pPr marL="0" indent="0">
              <a:buNone/>
            </a:pPr>
            <a:r>
              <a:rPr lang="sk-SK" dirty="0"/>
              <a:t>3 </a:t>
            </a:r>
            <a:r>
              <a:rPr lang="sk-SK" b="1" dirty="0"/>
              <a:t>Termíny konania prijímacích skúšok </a:t>
            </a:r>
            <a:r>
              <a:rPr lang="sk-SK" dirty="0"/>
              <a:t>na stredné školy pre školský </a:t>
            </a:r>
          </a:p>
          <a:p>
            <a:pPr marL="0" indent="0">
              <a:buNone/>
            </a:pPr>
            <a:r>
              <a:rPr lang="sk-SK" dirty="0"/>
              <a:t>rok 2026/2027 </a:t>
            </a:r>
            <a:r>
              <a:rPr lang="sk-SK" b="1" dirty="0"/>
              <a:t>kedy </a:t>
            </a:r>
            <a:r>
              <a:rPr lang="sk-SK" b="1" dirty="0">
                <a:solidFill>
                  <a:srgbClr val="FF0000"/>
                </a:solidFill>
              </a:rPr>
              <a:t>sa vyžaduje overenie  </a:t>
            </a:r>
            <a:r>
              <a:rPr lang="sk-SK" dirty="0"/>
              <a:t>špeciálnych schopností, zručností a  nadania </a:t>
            </a:r>
          </a:p>
          <a:p>
            <a:pPr marL="514350" indent="-514350"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Termín 23.3.2026 v prípade potreby aj 24.3.2026 a 25.3.2026</a:t>
            </a:r>
          </a:p>
          <a:p>
            <a:pPr marL="514350" indent="-514350">
              <a:buAutoNum type="arabicPeriod"/>
            </a:pPr>
            <a:r>
              <a:rPr lang="sk-SK" dirty="0">
                <a:solidFill>
                  <a:schemeClr val="accent1"/>
                </a:solidFill>
              </a:rPr>
              <a:t>Termín 30.3.2026  v prípade potreby aj 31.3.2026 a 1.4.2026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Termín zverejnenia zoznamu uchádzačov podľa výsledkov prijímacieho konania pre školský rok 2026/2027  dňa  </a:t>
            </a:r>
            <a:r>
              <a:rPr lang="sk-SK" b="1" dirty="0">
                <a:solidFill>
                  <a:srgbClr val="FF0000"/>
                </a:solidFill>
              </a:rPr>
              <a:t>15.4.2026 </a:t>
            </a:r>
          </a:p>
          <a:p>
            <a:pPr marL="0" indent="0">
              <a:buNone/>
            </a:pPr>
            <a:r>
              <a:rPr lang="sk-SK" dirty="0"/>
              <a:t>Uchádzač alebo zákonný zástupca písomne potvrdí do </a:t>
            </a:r>
            <a:r>
              <a:rPr lang="sk-SK" b="1" dirty="0">
                <a:solidFill>
                  <a:srgbClr val="FF0000"/>
                </a:solidFill>
              </a:rPr>
              <a:t>20.4.2026</a:t>
            </a:r>
            <a:r>
              <a:rPr lang="sk-SK" dirty="0"/>
              <a:t> prijatie na vzdelávanie 					      	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71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Pedagogicko-organizačné pokyny na školský rok 2025/2026</a:t>
            </a:r>
            <a:endParaRPr lang="sk-SK" sz="3200" b="1" dirty="0"/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	 </a:t>
            </a:r>
          </a:p>
          <a:p>
            <a:pPr marL="0" indent="0">
              <a:buNone/>
            </a:pPr>
            <a:r>
              <a:rPr lang="sk-SK" dirty="0"/>
              <a:t>3 </a:t>
            </a:r>
            <a:r>
              <a:rPr lang="sk-SK" b="1" dirty="0"/>
              <a:t>Termíny konania prijímacích skúšok </a:t>
            </a:r>
            <a:r>
              <a:rPr lang="sk-SK" dirty="0"/>
              <a:t>na stredné školy pre školský </a:t>
            </a:r>
          </a:p>
          <a:p>
            <a:pPr marL="0" indent="0">
              <a:buNone/>
            </a:pPr>
            <a:r>
              <a:rPr lang="sk-SK" dirty="0"/>
              <a:t>rok 2026/2027 </a:t>
            </a:r>
            <a:r>
              <a:rPr lang="sk-SK" b="1" dirty="0"/>
              <a:t>kedy </a:t>
            </a:r>
            <a:r>
              <a:rPr lang="sk-SK" b="1" dirty="0">
                <a:solidFill>
                  <a:srgbClr val="FF0000"/>
                </a:solidFill>
              </a:rPr>
              <a:t>sa vyžaduje overenie  </a:t>
            </a:r>
            <a:r>
              <a:rPr lang="sk-SK" dirty="0"/>
              <a:t>špeciálnych schopností, zručností a  nadania  </a:t>
            </a:r>
            <a:r>
              <a:rPr lang="sk-SK" b="1" dirty="0">
                <a:solidFill>
                  <a:srgbClr val="00B050"/>
                </a:solidFill>
              </a:rPr>
              <a:t>športové školy.</a:t>
            </a: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/>
              <a:t>Termín</a:t>
            </a:r>
            <a:r>
              <a:rPr lang="sk-SK" dirty="0">
                <a:solidFill>
                  <a:srgbClr val="FF0000"/>
                </a:solidFill>
              </a:rPr>
              <a:t> od 9.3. 2026 do 31.3.2026 okrem 18. a 19. marca </a:t>
            </a:r>
            <a:r>
              <a:rPr lang="sk-SK" dirty="0"/>
              <a:t>pre všetky druhy športov (Testovanie 9</a:t>
            </a:r>
            <a:r>
              <a:rPr lang="sk-SK" dirty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Overenie zdravotnej spôsobilosti podmienka prijatia na štúdium  je súčasť prihlášky.</a:t>
            </a:r>
          </a:p>
          <a:p>
            <a:pPr marL="0" indent="0">
              <a:buNone/>
            </a:pPr>
            <a:r>
              <a:rPr lang="sk-SK" dirty="0"/>
              <a:t>		      	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57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Pedagogicko-organizačné pokyny na školský rok 2025/2026</a:t>
            </a:r>
            <a:endParaRPr lang="sk-SK" sz="3200" b="1" dirty="0"/>
          </a:p>
        </p:txBody>
      </p:sp>
      <p:sp>
        <p:nvSpPr>
          <p:cNvPr id="7" name="Zástupný objekt pre obsah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/>
              <a:t>	 </a:t>
            </a:r>
          </a:p>
          <a:p>
            <a:pPr marL="0" indent="0">
              <a:buNone/>
            </a:pPr>
            <a:r>
              <a:rPr lang="sk-SK" dirty="0"/>
              <a:t>3 </a:t>
            </a:r>
            <a:r>
              <a:rPr lang="sk-SK" b="1" dirty="0"/>
              <a:t>Termíny konania prijímacích skúšok </a:t>
            </a:r>
            <a:r>
              <a:rPr lang="sk-SK" dirty="0"/>
              <a:t>na stredné školy pre školský </a:t>
            </a:r>
          </a:p>
          <a:p>
            <a:pPr marL="0" indent="0">
              <a:buNone/>
            </a:pPr>
            <a:r>
              <a:rPr lang="sk-SK" dirty="0"/>
              <a:t>rok 2026/2027 </a:t>
            </a:r>
            <a:r>
              <a:rPr lang="sk-SK" b="1" dirty="0"/>
              <a:t>kedy </a:t>
            </a:r>
            <a:r>
              <a:rPr lang="sk-SK" b="1" dirty="0">
                <a:solidFill>
                  <a:srgbClr val="00B050"/>
                </a:solidFill>
              </a:rPr>
              <a:t>sa nevyžaduje overenie  </a:t>
            </a:r>
            <a:r>
              <a:rPr lang="sk-SK" dirty="0"/>
              <a:t>špeciálnych schopností, zručností a  nadania </a:t>
            </a:r>
          </a:p>
          <a:p>
            <a:pPr marL="514350" indent="-514350"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Termín 4.5.2026 v prípade potreby aj 5.5.2026</a:t>
            </a:r>
          </a:p>
          <a:p>
            <a:pPr marL="514350" indent="-514350">
              <a:buAutoNum type="arabicPeriod"/>
            </a:pPr>
            <a:r>
              <a:rPr lang="sk-SK" dirty="0">
                <a:solidFill>
                  <a:schemeClr val="accent1"/>
                </a:solidFill>
              </a:rPr>
              <a:t>Termín 2.5.2026  v prípade potreby aj 12.5.2026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Termín zverejnenia zoznamu uchádzačov podľa výsledkov prijímacieho konania pre školský rok 2026/2027  dňa  </a:t>
            </a:r>
            <a:r>
              <a:rPr lang="sk-SK" b="1" dirty="0">
                <a:solidFill>
                  <a:srgbClr val="FF0000"/>
                </a:solidFill>
              </a:rPr>
              <a:t>15.5.2026 </a:t>
            </a:r>
          </a:p>
          <a:p>
            <a:pPr marL="0" indent="0">
              <a:buNone/>
            </a:pPr>
            <a:r>
              <a:rPr lang="sk-SK" dirty="0"/>
              <a:t>Uchádzač alebo zákonný zástupca písomne potvrdí do </a:t>
            </a:r>
            <a:r>
              <a:rPr lang="sk-SK" b="1" dirty="0">
                <a:solidFill>
                  <a:srgbClr val="FF0000"/>
                </a:solidFill>
              </a:rPr>
              <a:t>20.5.2026</a:t>
            </a:r>
            <a:r>
              <a:rPr lang="sk-SK" dirty="0"/>
              <a:t> prijatie na vzdelávanie 					      	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39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262" y="320675"/>
            <a:ext cx="11172092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Pedagogicko-organizačné pokyny na školský rok 2025/2026</a:t>
            </a:r>
            <a:endParaRPr lang="sk-SK" sz="3600" b="1" dirty="0"/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lain" startAt="4"/>
            </a:pPr>
            <a:endParaRPr lang="sk-SK" b="1" dirty="0">
              <a:solidFill>
                <a:srgbClr val="FF0000"/>
              </a:solidFill>
            </a:endParaRPr>
          </a:p>
          <a:p>
            <a:pPr marL="514350" indent="-514350">
              <a:buAutoNum type="arabicPlain" startAt="4"/>
            </a:pPr>
            <a:r>
              <a:rPr lang="sk-SK" b="1" dirty="0">
                <a:solidFill>
                  <a:srgbClr val="FF0000"/>
                </a:solidFill>
              </a:rPr>
              <a:t>       Záverečná skúška  </a:t>
            </a:r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	</a:t>
            </a:r>
            <a:r>
              <a:rPr lang="sk-SK" b="1" dirty="0"/>
              <a:t>Riadny</a:t>
            </a:r>
            <a:r>
              <a:rPr lang="sk-SK" dirty="0"/>
              <a:t> termín od 8.6.2026 do 26.6. 2026   </a:t>
            </a:r>
            <a:r>
              <a:rPr lang="sk-SK" sz="2900" dirty="0"/>
              <a:t>(najskôr však vo februári 2026</a:t>
            </a:r>
            <a:r>
              <a:rPr lang="sk-SK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sk-SK" sz="2900" dirty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/>
              <a:t>Mimoriadny</a:t>
            </a:r>
            <a:r>
              <a:rPr lang="sk-SK" dirty="0"/>
              <a:t> termín: 16.9.2026 do 28.9.2026    alebo od 2.2.2027 do 12.2.2027</a:t>
            </a:r>
          </a:p>
          <a:p>
            <a:pPr marL="0" indent="0">
              <a:buNone/>
            </a:pPr>
            <a:endParaRPr lang="sk-SK" dirty="0"/>
          </a:p>
          <a:p>
            <a:pPr marL="514350" indent="-514350">
              <a:buAutoNum type="arabicPlain" startAt="5"/>
            </a:pPr>
            <a:r>
              <a:rPr lang="sk-SK" b="1" dirty="0"/>
              <a:t>     </a:t>
            </a:r>
            <a:r>
              <a:rPr lang="sk-SK" b="1" dirty="0">
                <a:solidFill>
                  <a:srgbClr val="FF0000"/>
                </a:solidFill>
              </a:rPr>
              <a:t>Maturitná skúška </a:t>
            </a:r>
            <a:r>
              <a:rPr lang="sk-SK" b="1" dirty="0">
                <a:solidFill>
                  <a:srgbClr val="000000"/>
                </a:solidFill>
              </a:rPr>
              <a:t>EČ a PFIČ MS </a:t>
            </a:r>
            <a:r>
              <a:rPr lang="sk-SK" dirty="0">
                <a:solidFill>
                  <a:srgbClr val="000000"/>
                </a:solidFill>
              </a:rPr>
              <a:t>v školskom roku 2025/2026  </a:t>
            </a: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</a:rPr>
              <a:t>               			</a:t>
            </a:r>
            <a:r>
              <a:rPr lang="sk-SK" b="1" dirty="0">
                <a:solidFill>
                  <a:srgbClr val="000000"/>
                </a:solidFill>
              </a:rPr>
              <a:t>Riadny</a:t>
            </a:r>
            <a:r>
              <a:rPr lang="sk-SK" dirty="0">
                <a:solidFill>
                  <a:srgbClr val="000000"/>
                </a:solidFill>
              </a:rPr>
              <a:t> termín:   od 10.3.2026 do 13.3.2026,</a:t>
            </a: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</a:rPr>
              <a:t>               			</a:t>
            </a:r>
            <a:r>
              <a:rPr lang="sk-SK" b="1" dirty="0">
                <a:solidFill>
                  <a:srgbClr val="000000"/>
                </a:solidFill>
              </a:rPr>
              <a:t>Náhradný</a:t>
            </a:r>
            <a:r>
              <a:rPr lang="sk-SK" dirty="0">
                <a:solidFill>
                  <a:srgbClr val="000000"/>
                </a:solidFill>
              </a:rPr>
              <a:t> termín: od 8.4.2026 do 13.4.2026</a:t>
            </a: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</a:rPr>
              <a:t>		                  	               od 2.9.2026 do 7.9.2026</a:t>
            </a:r>
          </a:p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</a:rPr>
              <a:t>	</a:t>
            </a:r>
            <a:r>
              <a:rPr lang="sk-SK" dirty="0">
                <a:solidFill>
                  <a:srgbClr val="0070C0"/>
                </a:solidFill>
              </a:rPr>
              <a:t>Zber údajov prihlásených žiakov  na EČ a PFIČ MS  </a:t>
            </a:r>
            <a:r>
              <a:rPr lang="sk-SK" b="1" dirty="0">
                <a:solidFill>
                  <a:srgbClr val="0070C0"/>
                </a:solidFill>
              </a:rPr>
              <a:t>1.10. 2025 - 31.10.2025</a:t>
            </a:r>
          </a:p>
          <a:p>
            <a:pPr marL="0" indent="0">
              <a:buNone/>
            </a:pPr>
            <a:r>
              <a:rPr lang="sk-SK" dirty="0">
                <a:solidFill>
                  <a:srgbClr val="00B050"/>
                </a:solidFill>
              </a:rPr>
              <a:t>	Termín </a:t>
            </a:r>
            <a:r>
              <a:rPr lang="sk-SK" b="1" dirty="0">
                <a:solidFill>
                  <a:srgbClr val="00B050"/>
                </a:solidFill>
              </a:rPr>
              <a:t>IČ MS v školskom roku 2025/2026 </a:t>
            </a:r>
            <a:r>
              <a:rPr lang="sk-SK" dirty="0">
                <a:solidFill>
                  <a:srgbClr val="00B050"/>
                </a:solidFill>
              </a:rPr>
              <a:t>je </a:t>
            </a:r>
            <a:r>
              <a:rPr lang="sk-SK" b="1" dirty="0">
                <a:solidFill>
                  <a:srgbClr val="00B050"/>
                </a:solidFill>
              </a:rPr>
              <a:t>od 18.05.2026 do 5.6.2026</a:t>
            </a:r>
            <a:r>
              <a:rPr lang="sk-SK" b="1" dirty="0">
                <a:solidFill>
                  <a:srgbClr val="0070C0"/>
                </a:solidFill>
              </a:rPr>
              <a:t> </a:t>
            </a:r>
            <a:r>
              <a:rPr lang="sk-SK" dirty="0">
                <a:solidFill>
                  <a:srgbClr val="00B050"/>
                </a:solidFill>
              </a:rPr>
              <a:t>určí RÚŠS v Nitre</a:t>
            </a:r>
          </a:p>
          <a:p>
            <a:pPr marL="0" indent="0">
              <a:buNone/>
            </a:pPr>
            <a:endParaRPr lang="sk-SK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k-SK" dirty="0"/>
              <a:t>Organizácia </a:t>
            </a:r>
            <a:r>
              <a:rPr lang="sk-SK" b="1" dirty="0"/>
              <a:t>Opravných termínov </a:t>
            </a:r>
            <a:r>
              <a:rPr lang="sk-SK" dirty="0"/>
              <a:t>IČMS v školskom roku 2025/2026 bude vypracovaná na základe </a:t>
            </a:r>
            <a:r>
              <a:rPr lang="sk-SK" sz="2700" dirty="0"/>
              <a:t>aktuálnej požiadavky  a  </a:t>
            </a:r>
            <a:r>
              <a:rPr lang="sk-SK" dirty="0"/>
              <a:t>podkladov od škôl  v septembri 2026 resp. vo februári 2027</a:t>
            </a:r>
          </a:p>
          <a:p>
            <a:pPr marL="0" indent="0">
              <a:buNone/>
            </a:pPr>
            <a:endParaRPr lang="sk-SK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62F-4F7F-40B1-8707-5B868A5107C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97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262" y="320675"/>
            <a:ext cx="11172092" cy="1325563"/>
          </a:xfrm>
        </p:spPr>
        <p:txBody>
          <a:bodyPr>
            <a:normAutofit/>
          </a:bodyPr>
          <a:lstStyle/>
          <a:p>
            <a:r>
              <a:rPr lang="pl-PL" sz="3600" b="1" dirty="0"/>
              <a:t>Pedagogicko-organizačné pokyny na školský rok 2025/2026</a:t>
            </a:r>
            <a:endParaRPr lang="sk-SK" sz="3600" b="1" dirty="0"/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6        Absolventská skúška</a:t>
            </a:r>
            <a:r>
              <a:rPr lang="sk-SK" b="1" dirty="0"/>
              <a:t> </a:t>
            </a:r>
          </a:p>
          <a:p>
            <a:pPr marL="0" indent="0">
              <a:buNone/>
            </a:pPr>
            <a:r>
              <a:rPr lang="sk-SK" b="1" dirty="0"/>
              <a:t>	Riadny </a:t>
            </a:r>
            <a:r>
              <a:rPr lang="sk-SK" dirty="0"/>
              <a:t>termín</a:t>
            </a:r>
            <a:r>
              <a:rPr lang="sk-SK" b="1" dirty="0"/>
              <a:t> </a:t>
            </a:r>
            <a:r>
              <a:rPr lang="sk-SK" dirty="0"/>
              <a:t>od 1.6.2026 do 26.6.2026 (február - jún 2026</a:t>
            </a:r>
            <a:r>
              <a:rPr lang="sk-SK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r>
              <a:rPr lang="sk-SK" dirty="0"/>
              <a:t>,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b="1" dirty="0"/>
              <a:t>Mimoriadny </a:t>
            </a:r>
            <a:r>
              <a:rPr lang="sk-SK" dirty="0"/>
              <a:t>termín:  od 7. 9.2026 do 28.9.2026 alebo</a:t>
            </a:r>
          </a:p>
          <a:p>
            <a:pPr marL="0" indent="0">
              <a:buNone/>
            </a:pPr>
            <a:r>
              <a:rPr lang="sk-SK" dirty="0"/>
              <a:t>	 od 2.2.2027 do 12.2. 2027.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>
                <a:solidFill>
                  <a:srgbClr val="FF0000"/>
                </a:solidFill>
              </a:rPr>
              <a:t>8 	Súťaže a predmetové olympiády.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0462F-4F7F-40B1-8707-5B868A5107C5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216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523</Words>
  <Application>Microsoft Office PowerPoint</Application>
  <PresentationFormat>Širokouhlá</PresentationFormat>
  <Paragraphs>184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Rubik</vt:lpstr>
      <vt:lpstr>Times New Roman</vt:lpstr>
      <vt:lpstr>Motív Office</vt:lpstr>
      <vt:lpstr>Pracovná porada  pre SŠ september 2025</vt:lpstr>
      <vt:lpstr>Zameranie prezentácie</vt:lpstr>
      <vt:lpstr>Pedagogicko-organizačné pokyny na školský rok 2025/2026 https://www.minedu.sk/pedagogicko-organizacne-pokyny-na-skolsky-rok-20252026/</vt:lpstr>
      <vt:lpstr>Pedagogicko-organizačné pokyny na školský rok 2025/2026</vt:lpstr>
      <vt:lpstr>Pedagogicko-organizačné pokyny na školský rok 2025/2026</vt:lpstr>
      <vt:lpstr>Pedagogicko-organizačné pokyny na školský rok 2025/2026</vt:lpstr>
      <vt:lpstr>Pedagogicko-organizačné pokyny na školský rok 2025/2026</vt:lpstr>
      <vt:lpstr>Pedagogicko-organizačné pokyny na školský rok 2025/2026</vt:lpstr>
      <vt:lpstr>Pedagogicko-organizačné pokyny na školský rok 2025/2026</vt:lpstr>
      <vt:lpstr>Prezentácia programu PowerPoint</vt:lpstr>
      <vt:lpstr>Výchova a vzdelávanie v stredných školách</vt:lpstr>
      <vt:lpstr>Ospravedlňovanie žiakov</vt:lpstr>
      <vt:lpstr>Organizácia školského roka</vt:lpstr>
      <vt:lpstr>Rezortný informačný systém RIS -Portál RIS – Portál      EDUZBER 2025 </vt:lpstr>
      <vt:lpstr>Prezentácia programu PowerPoint</vt:lpstr>
      <vt:lpstr>Prezentácia programu PowerPoint</vt:lpstr>
      <vt:lpstr>Otázky k financovaniu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https://podporneopatrenia.minedu.sk/katalog-podpornych-opatreni/</vt:lpstr>
      <vt:lpstr>https://podporneopatrenia.minedu.sk/financovanie-podpornych-opatreni/</vt:lpstr>
      <vt:lpstr>Rolujeme sa dolu   ↓</vt:lpstr>
      <vt:lpstr>Štandardy odborných činností v systéme poradenstva a prevencie https://www.minedu.sk/standardy-odbornych-cinnosti-v-systeme-poradenstva-a-prevencie/</vt:lpstr>
      <vt:lpstr>Legislatíva https://www.minedu.sk/legislativa/</vt:lpstr>
      <vt:lpstr>   Vnútorné rezortné predpisy https://www.minedu.sk/vnutorne-rezortne-predpisy/  sú zverejnené podľa rokov </vt:lpstr>
      <vt:lpstr>    Prílohy k Pokynu ministra č. 39/2017- prehľad    </vt:lpstr>
      <vt:lpstr>Prezentácia programu PowerPoint</vt:lpstr>
      <vt:lpstr>Prezentácia programu PowerPoint</vt:lpstr>
      <vt:lpstr>Desegregácia https://www.minedu.sk/desegregacia/ </vt:lpstr>
      <vt:lpstr>Prezentácia programu PowerPoint</vt:lpstr>
      <vt:lpstr>Prezentácia programu PowerPoint</vt:lpstr>
      <vt:lpstr>Šikana a kiberšikana</vt:lpstr>
      <vt:lpstr>Prezentácia programu PowerPoint</vt:lpstr>
      <vt:lpstr>Prezentácia programu PowerPoint</vt:lpstr>
      <vt:lpstr>Prezentácia programu PowerPoint</vt:lpstr>
      <vt:lpstr>Vaše otázky prosím...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Ingrid Hrnčárová</dc:creator>
  <cp:lastModifiedBy>Ingrid Hrnčárová</cp:lastModifiedBy>
  <cp:revision>76</cp:revision>
  <dcterms:created xsi:type="dcterms:W3CDTF">2025-08-21T05:38:33Z</dcterms:created>
  <dcterms:modified xsi:type="dcterms:W3CDTF">2025-09-10T22:49:14Z</dcterms:modified>
</cp:coreProperties>
</file>