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2" r:id="rId36"/>
    <p:sldId id="290" r:id="rId37"/>
    <p:sldId id="291" r:id="rId3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66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66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66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66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66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66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66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66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66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0000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2ECFF"/>
          </a:solidFill>
        </a:fill>
      </a:tcStyle>
    </a:wholeTbl>
    <a:band2H>
      <a:tcTxStyle/>
      <a:tcStyle>
        <a:tcBdr/>
        <a:fill>
          <a:solidFill>
            <a:srgbClr val="EAF6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0000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0000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0000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00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66"/>
              </a:solidFill>
              <a:prstDash val="solid"/>
              <a:round/>
            </a:ln>
          </a:top>
          <a:bottom>
            <a:ln w="25400" cap="flat">
              <a:solidFill>
                <a:srgbClr val="0000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66"/>
              </a:solidFill>
              <a:prstDash val="solid"/>
              <a:round/>
            </a:ln>
          </a:top>
          <a:bottom>
            <a:ln w="25400" cap="flat">
              <a:solidFill>
                <a:srgbClr val="0000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0000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D2"/>
          </a:solidFill>
        </a:fill>
      </a:tcStyle>
    </a:wholeTbl>
    <a:band2H>
      <a:tcTxStyle/>
      <a:tcStyle>
        <a:tcBdr/>
        <a:fill>
          <a:solidFill>
            <a:srgbClr val="E6E6EA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6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6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6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"/>
          <p:cNvGrpSpPr/>
          <p:nvPr/>
        </p:nvGrpSpPr>
        <p:grpSpPr>
          <a:xfrm>
            <a:off x="0" y="6350"/>
            <a:ext cx="9140826" cy="6851650"/>
            <a:chOff x="0" y="0"/>
            <a:chExt cx="9140825" cy="6851650"/>
          </a:xfrm>
        </p:grpSpPr>
        <p:grpSp>
          <p:nvGrpSpPr>
            <p:cNvPr id="33" name="Group"/>
            <p:cNvGrpSpPr/>
            <p:nvPr/>
          </p:nvGrpSpPr>
          <p:grpSpPr>
            <a:xfrm>
              <a:off x="0" y="1836737"/>
              <a:ext cx="9140825" cy="5014913"/>
              <a:chOff x="0" y="0"/>
              <a:chExt cx="9140825" cy="5014912"/>
            </a:xfrm>
          </p:grpSpPr>
          <p:sp>
            <p:nvSpPr>
              <p:cNvPr id="31" name="Rectangle"/>
              <p:cNvSpPr/>
              <p:nvPr/>
            </p:nvSpPr>
            <p:spPr>
              <a:xfrm>
                <a:off x="885825" y="0"/>
                <a:ext cx="8255000" cy="5014913"/>
              </a:xfrm>
              <a:prstGeom prst="rect">
                <a:avLst/>
              </a:prstGeom>
              <a:gradFill flip="none" rotWithShape="1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Rectangle"/>
              <p:cNvSpPr/>
              <p:nvPr/>
            </p:nvSpPr>
            <p:spPr>
              <a:xfrm>
                <a:off x="0" y="0"/>
                <a:ext cx="885825" cy="5014913"/>
              </a:xfrm>
              <a:prstGeom prst="rect">
                <a:avLst/>
              </a:prstGeom>
              <a:gradFill flip="none" rotWithShape="1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4" name="Rectangle"/>
            <p:cNvSpPr/>
            <p:nvPr/>
          </p:nvSpPr>
          <p:spPr>
            <a:xfrm>
              <a:off x="876300" y="1503362"/>
              <a:ext cx="19050" cy="666751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50000">
                  <a:srgbClr val="FFFFCC"/>
                </a:gs>
                <a:gs pos="100000">
                  <a:schemeClr val="accent2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Rectangle"/>
            <p:cNvSpPr/>
            <p:nvPr/>
          </p:nvSpPr>
          <p:spPr>
            <a:xfrm>
              <a:off x="1217612" y="1827212"/>
              <a:ext cx="400051" cy="19051"/>
            </a:xfrm>
            <a:prstGeom prst="rect">
              <a:avLst/>
            </a:prstGeom>
            <a:gradFill flip="none" rotWithShape="1">
              <a:gsLst>
                <a:gs pos="0">
                  <a:srgbClr val="000099"/>
                </a:gs>
                <a:gs pos="100000">
                  <a:schemeClr val="accent2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Rectangle"/>
            <p:cNvSpPr/>
            <p:nvPr/>
          </p:nvSpPr>
          <p:spPr>
            <a:xfrm>
              <a:off x="0" y="1827212"/>
              <a:ext cx="557213" cy="19051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000099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3" name="Group"/>
            <p:cNvGrpSpPr/>
            <p:nvPr/>
          </p:nvGrpSpPr>
          <p:grpSpPr>
            <a:xfrm>
              <a:off x="552450" y="0"/>
              <a:ext cx="8588376" cy="6851650"/>
              <a:chOff x="0" y="0"/>
              <a:chExt cx="8588374" cy="6851650"/>
            </a:xfrm>
          </p:grpSpPr>
          <p:sp>
            <p:nvSpPr>
              <p:cNvPr id="37" name="Rectangle"/>
              <p:cNvSpPr/>
              <p:nvPr/>
            </p:nvSpPr>
            <p:spPr>
              <a:xfrm>
                <a:off x="323850" y="0"/>
                <a:ext cx="19050" cy="1103313"/>
              </a:xfrm>
              <a:prstGeom prst="rect">
                <a:avLst/>
              </a:prstGeom>
              <a:gradFill flip="none" rotWithShape="1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" name="Rectangle"/>
              <p:cNvSpPr/>
              <p:nvPr/>
            </p:nvSpPr>
            <p:spPr>
              <a:xfrm>
                <a:off x="323850" y="2570162"/>
                <a:ext cx="19050" cy="4281488"/>
              </a:xfrm>
              <a:prstGeom prst="rect">
                <a:avLst/>
              </a:prstGeom>
              <a:gradFill flip="none" rotWithShape="1">
                <a:gsLst>
                  <a:gs pos="0">
                    <a:srgbClr val="000066"/>
                  </a:gs>
                  <a:gs pos="100000">
                    <a:srgbClr val="00009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" name="Rectangle"/>
              <p:cNvSpPr/>
              <p:nvPr/>
            </p:nvSpPr>
            <p:spPr>
              <a:xfrm>
                <a:off x="1065212" y="1827212"/>
                <a:ext cx="7523163" cy="19051"/>
              </a:xfrm>
              <a:prstGeom prst="rect">
                <a:avLst/>
              </a:prstGeom>
              <a:gradFill flip="none" rotWithShape="1">
                <a:gsLst>
                  <a:gs pos="0">
                    <a:srgbClr val="000066"/>
                  </a:gs>
                  <a:gs pos="100000">
                    <a:srgbClr val="000099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" name="Rectangle"/>
              <p:cNvSpPr/>
              <p:nvPr/>
            </p:nvSpPr>
            <p:spPr>
              <a:xfrm>
                <a:off x="323850" y="2170112"/>
                <a:ext cx="19050" cy="400051"/>
              </a:xfrm>
              <a:prstGeom prst="rect">
                <a:avLst/>
              </a:prstGeom>
              <a:gradFill flip="none" rotWithShape="1">
                <a:gsLst>
                  <a:gs pos="0">
                    <a:srgbClr val="000099"/>
                  </a:gs>
                  <a:gs pos="100000">
                    <a:schemeClr val="accent2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Rectangle"/>
              <p:cNvSpPr/>
              <p:nvPr/>
            </p:nvSpPr>
            <p:spPr>
              <a:xfrm>
                <a:off x="323850" y="1103312"/>
                <a:ext cx="19050" cy="40005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rgbClr val="00009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Rectangle"/>
              <p:cNvSpPr/>
              <p:nvPr/>
            </p:nvSpPr>
            <p:spPr>
              <a:xfrm>
                <a:off x="0" y="1827212"/>
                <a:ext cx="665163" cy="1905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50000">
                    <a:srgbClr val="FFFFCC"/>
                  </a:gs>
                  <a:gs pos="100000">
                    <a:schemeClr val="accent2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"/>
          <p:cNvGrpSpPr/>
          <p:nvPr/>
        </p:nvGrpSpPr>
        <p:grpSpPr>
          <a:xfrm>
            <a:off x="0" y="6350"/>
            <a:ext cx="9140825" cy="6851650"/>
            <a:chOff x="0" y="0"/>
            <a:chExt cx="9140825" cy="6851650"/>
          </a:xfrm>
        </p:grpSpPr>
        <p:sp>
          <p:nvSpPr>
            <p:cNvPr id="2" name="Rectangle"/>
            <p:cNvSpPr/>
            <p:nvPr/>
          </p:nvSpPr>
          <p:spPr>
            <a:xfrm>
              <a:off x="885825" y="1836737"/>
              <a:ext cx="8255000" cy="5014913"/>
            </a:xfrm>
            <a:prstGeom prst="rect">
              <a:avLst/>
            </a:prstGeom>
            <a:gradFill flip="none" rotWithShape="1">
              <a:gsLst>
                <a:gs pos="0">
                  <a:srgbClr val="000099"/>
                </a:gs>
                <a:gs pos="100000">
                  <a:srgbClr val="00006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Rectangle"/>
            <p:cNvSpPr/>
            <p:nvPr/>
          </p:nvSpPr>
          <p:spPr>
            <a:xfrm>
              <a:off x="0" y="1836737"/>
              <a:ext cx="885825" cy="5014913"/>
            </a:xfrm>
            <a:prstGeom prst="rect">
              <a:avLst/>
            </a:prstGeom>
            <a:gradFill flip="none" rotWithShape="1">
              <a:gsLst>
                <a:gs pos="0">
                  <a:srgbClr val="000099"/>
                </a:gs>
                <a:gs pos="100000">
                  <a:srgbClr val="000066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" name="Group"/>
            <p:cNvGrpSpPr/>
            <p:nvPr/>
          </p:nvGrpSpPr>
          <p:grpSpPr>
            <a:xfrm>
              <a:off x="0" y="0"/>
              <a:ext cx="9140825" cy="6851650"/>
              <a:chOff x="0" y="0"/>
              <a:chExt cx="9140825" cy="6851650"/>
            </a:xfrm>
          </p:grpSpPr>
          <p:sp>
            <p:nvSpPr>
              <p:cNvPr id="4" name="Rectangle"/>
              <p:cNvSpPr/>
              <p:nvPr/>
            </p:nvSpPr>
            <p:spPr>
              <a:xfrm>
                <a:off x="876300" y="0"/>
                <a:ext cx="19050" cy="1103313"/>
              </a:xfrm>
              <a:prstGeom prst="rect">
                <a:avLst/>
              </a:prstGeom>
              <a:gradFill flip="none" rotWithShape="1">
                <a:gsLst>
                  <a:gs pos="0">
                    <a:srgbClr val="000099"/>
                  </a:gs>
                  <a:gs pos="100000">
                    <a:srgbClr val="00006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Rectangle"/>
              <p:cNvSpPr/>
              <p:nvPr/>
            </p:nvSpPr>
            <p:spPr>
              <a:xfrm>
                <a:off x="876300" y="2570162"/>
                <a:ext cx="19050" cy="4281488"/>
              </a:xfrm>
              <a:prstGeom prst="rect">
                <a:avLst/>
              </a:prstGeom>
              <a:gradFill flip="none" rotWithShape="1">
                <a:gsLst>
                  <a:gs pos="0">
                    <a:srgbClr val="000066"/>
                  </a:gs>
                  <a:gs pos="100000">
                    <a:srgbClr val="00009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Rectangle"/>
              <p:cNvSpPr/>
              <p:nvPr/>
            </p:nvSpPr>
            <p:spPr>
              <a:xfrm>
                <a:off x="1617662" y="1827212"/>
                <a:ext cx="7523163" cy="19051"/>
              </a:xfrm>
              <a:prstGeom prst="rect">
                <a:avLst/>
              </a:prstGeom>
              <a:gradFill flip="none" rotWithShape="1">
                <a:gsLst>
                  <a:gs pos="0">
                    <a:srgbClr val="000066"/>
                  </a:gs>
                  <a:gs pos="100000">
                    <a:srgbClr val="000099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Rectangle"/>
              <p:cNvSpPr/>
              <p:nvPr/>
            </p:nvSpPr>
            <p:spPr>
              <a:xfrm>
                <a:off x="876300" y="2170112"/>
                <a:ext cx="19050" cy="400051"/>
              </a:xfrm>
              <a:prstGeom prst="rect">
                <a:avLst/>
              </a:prstGeom>
              <a:gradFill flip="none" rotWithShape="1">
                <a:gsLst>
                  <a:gs pos="0">
                    <a:srgbClr val="000099"/>
                  </a:gs>
                  <a:gs pos="100000">
                    <a:schemeClr val="accent2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Rectangle"/>
              <p:cNvSpPr/>
              <p:nvPr/>
            </p:nvSpPr>
            <p:spPr>
              <a:xfrm>
                <a:off x="876300" y="1103312"/>
                <a:ext cx="19050" cy="40005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rgbClr val="00009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Rectangle"/>
              <p:cNvSpPr/>
              <p:nvPr/>
            </p:nvSpPr>
            <p:spPr>
              <a:xfrm>
                <a:off x="876300" y="1503362"/>
                <a:ext cx="19050" cy="66675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50000">
                    <a:srgbClr val="FFFFCC"/>
                  </a:gs>
                  <a:gs pos="100000">
                    <a:schemeClr val="accent2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Rectangle"/>
              <p:cNvSpPr/>
              <p:nvPr/>
            </p:nvSpPr>
            <p:spPr>
              <a:xfrm>
                <a:off x="0" y="1827212"/>
                <a:ext cx="557213" cy="1905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rgbClr val="000099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Rectangle"/>
              <p:cNvSpPr/>
              <p:nvPr/>
            </p:nvSpPr>
            <p:spPr>
              <a:xfrm>
                <a:off x="1217612" y="1827212"/>
                <a:ext cx="400051" cy="19051"/>
              </a:xfrm>
              <a:prstGeom prst="rect">
                <a:avLst/>
              </a:prstGeom>
              <a:gradFill flip="none" rotWithShape="1">
                <a:gsLst>
                  <a:gs pos="0">
                    <a:srgbClr val="000099"/>
                  </a:gs>
                  <a:gs pos="100000">
                    <a:schemeClr val="accent2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" name="Rectangle"/>
              <p:cNvSpPr/>
              <p:nvPr/>
            </p:nvSpPr>
            <p:spPr>
              <a:xfrm>
                <a:off x="552450" y="1827212"/>
                <a:ext cx="665163" cy="1905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50000">
                    <a:srgbClr val="FFFFCC"/>
                  </a:gs>
                  <a:gs pos="100000">
                    <a:schemeClr val="accent2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799" cy="2438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F00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F00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F00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F00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F00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F00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F00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F00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F00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CC"/>
        </a:buClr>
        <a:buSzPct val="70000"/>
        <a:buFontTx/>
        <a:buChar char="■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CC"/>
        </a:buClr>
        <a:buSzPct val="100000"/>
        <a:buFontTx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CC"/>
        </a:buClr>
        <a:buSzPct val="70000"/>
        <a:buFontTx/>
        <a:buChar char="■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CC"/>
        </a:buClr>
        <a:buSzPct val="100000"/>
        <a:buFontTx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CC"/>
        </a:buClr>
        <a:buSzPct val="70000"/>
        <a:buFontTx/>
        <a:buChar char="■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CC"/>
        </a:buClr>
        <a:buSzPct val="7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CC"/>
        </a:buClr>
        <a:buSzPct val="7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CC"/>
        </a:buClr>
        <a:buSzPct val="7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CC"/>
        </a:buClr>
        <a:buSzPct val="7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MSN a receptúry  v zariadeniach školského stravovania 2021"/>
          <p:cNvSpPr txBox="1">
            <a:spLocks noGrp="1"/>
          </p:cNvSpPr>
          <p:nvPr>
            <p:ph type="title" idx="4294967295"/>
          </p:nvPr>
        </p:nvSpPr>
        <p:spPr>
          <a:xfrm>
            <a:off x="900112" y="115887"/>
            <a:ext cx="7775576" cy="273685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 sz="4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MSN a receptúry</a:t>
            </a:r>
            <a:br/>
            <a:r>
              <a:t> v zariadeniach školského stravovania 2021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7130" y="6248400"/>
            <a:ext cx="173471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58" name="Body"/>
          <p:cNvSpPr txBox="1">
            <a:spLocks noGrp="1"/>
          </p:cNvSpPr>
          <p:nvPr>
            <p:ph type="body" sz="quarter" idx="4294967295"/>
          </p:nvPr>
        </p:nvSpPr>
        <p:spPr>
          <a:xfrm>
            <a:off x="6400800" y="5589587"/>
            <a:ext cx="46038" cy="49213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  <a:p>
            <a:pPr>
              <a:buSzTx/>
              <a:buFont typeface="Wingdings"/>
              <a:buNone/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 </a:t>
            </a:r>
          </a:p>
        </p:txBody>
      </p:sp>
      <p:pic>
        <p:nvPicPr>
          <p:cNvPr id="59" name="Brazilian breakfast" descr="Brazilian breakfast"/>
          <p:cNvPicPr>
            <a:picLocks noChangeAspect="1"/>
          </p:cNvPicPr>
          <p:nvPr/>
        </p:nvPicPr>
        <p:blipFill>
          <a:blip r:embed="rId2">
            <a:extLst/>
          </a:blip>
          <a:srcRect l="3688"/>
          <a:stretch>
            <a:fillRect/>
          </a:stretch>
        </p:blipFill>
        <p:spPr>
          <a:xfrm>
            <a:off x="1085850" y="2538412"/>
            <a:ext cx="2735263" cy="2089151"/>
          </a:xfrm>
          <a:prstGeom prst="rect">
            <a:avLst/>
          </a:prstGeom>
          <a:ln w="57150">
            <a:solidFill>
              <a:srgbClr val="4D4D4D"/>
            </a:solidFill>
          </a:ln>
        </p:spPr>
      </p:pic>
      <p:pic>
        <p:nvPicPr>
          <p:cNvPr id="60" name="polish" descr="polish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49962" y="2539206"/>
            <a:ext cx="2736851" cy="2087563"/>
          </a:xfrm>
          <a:prstGeom prst="rect">
            <a:avLst/>
          </a:prstGeom>
          <a:ln w="57150">
            <a:solidFill>
              <a:srgbClr val="4D4D4D"/>
            </a:solidFill>
          </a:ln>
        </p:spPr>
      </p:pic>
      <p:pic>
        <p:nvPicPr>
          <p:cNvPr id="61" name="frans" descr="frans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57587" y="4484687"/>
            <a:ext cx="2663826" cy="2016126"/>
          </a:xfrm>
          <a:prstGeom prst="rect">
            <a:avLst/>
          </a:prstGeom>
          <a:ln w="57150">
            <a:solidFill>
              <a:srgbClr val="503B00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1" animBg="1" advAuto="0"/>
      <p:bldP spid="60" grpId="2" animBg="1" advAuto="0"/>
      <p:bldP spid="61" grpId="3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dporúčané výživové dávky…"/>
          <p:cNvSpPr txBox="1">
            <a:spLocks noGrp="1"/>
          </p:cNvSpPr>
          <p:nvPr>
            <p:ph type="body" idx="4294967295"/>
          </p:nvPr>
        </p:nvSpPr>
        <p:spPr>
          <a:xfrm>
            <a:off x="900112" y="1773237"/>
            <a:ext cx="8064501" cy="4932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buSzTx/>
              <a:buFont typeface="Wingdings"/>
              <a:buNone/>
              <a:defRPr sz="2000" b="1">
                <a:solidFill>
                  <a:srgbClr val="00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Odporúčané výživové dávky</a:t>
            </a:r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(9. revízia) boli schválené MZ SR a zverejnené vo vestníku MZ SR čiastka 4-5 zo dňa 19. Júna 2015</a:t>
            </a:r>
            <a:endParaRPr b="1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V súlade s § 3 ods.1 písm. b) vyhlášky MŠ SR č. 330/2009 Z.z. o zariadení školského stravovania sa výroba jedál v ZŠS sa uskutočňuje v zmysle OVD</a:t>
            </a:r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 podľa vekových kategórií stravníkov.  Viď.Tabuľky</a:t>
            </a:r>
          </a:p>
          <a:p>
            <a:pPr marL="0" indent="0">
              <a:buSzTx/>
              <a:buFont typeface="Wingdings"/>
              <a:buNone/>
              <a:defRPr sz="2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Dôležitým usmernením  je oblasť </a:t>
            </a:r>
            <a:r>
              <a:rPr b="1">
                <a:solidFill>
                  <a:srgbClr val="00FF00"/>
                </a:solidFill>
              </a:rPr>
              <a:t>denného</a:t>
            </a:r>
            <a:r>
              <a:rPr>
                <a:solidFill>
                  <a:srgbClr val="00FF00"/>
                </a:solidFill>
              </a:rPr>
              <a:t> </a:t>
            </a:r>
            <a:r>
              <a:rPr b="1">
                <a:solidFill>
                  <a:srgbClr val="00FF00"/>
                </a:solidFill>
              </a:rPr>
              <a:t>príjmu kuchynskej soli</a:t>
            </a:r>
            <a:r>
              <a:t>, ktorý u </a:t>
            </a:r>
            <a:r>
              <a:rPr b="1">
                <a:solidFill>
                  <a:srgbClr val="FF66FF"/>
                </a:solidFill>
              </a:rPr>
              <a:t>detí od 15 r. a dospelej</a:t>
            </a:r>
            <a:r>
              <a:rPr b="1"/>
              <a:t> populácie by </a:t>
            </a:r>
            <a:r>
              <a:rPr b="1">
                <a:solidFill>
                  <a:srgbClr val="FF66FF"/>
                </a:solidFill>
              </a:rPr>
              <a:t>nemal byť väčší ako 5 g</a:t>
            </a:r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na deň (</a:t>
            </a:r>
            <a:r>
              <a:rPr b="1">
                <a:solidFill>
                  <a:srgbClr val="FF66FF"/>
                </a:solidFill>
              </a:rPr>
              <a:t>u mladších detí </a:t>
            </a:r>
            <a:r>
              <a:t>sa toto odporúčanie nachádza </a:t>
            </a:r>
            <a:r>
              <a:rPr b="1"/>
              <a:t>v </a:t>
            </a:r>
            <a:r>
              <a:rPr b="1">
                <a:solidFill>
                  <a:srgbClr val="FF66FF"/>
                </a:solidFill>
              </a:rPr>
              <a:t>pásme od 0,5 g až 2 g na deň). 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97" name="APLIKÁCIA MSN A RECEPTÚR V PRAXI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APLIKÁCIA MSN A RECEPTÚR V PRAXI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APLIKÁCIA MSN A RECEPTÚR V PRAXI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APLIKÁCIA MSN A RECEPTÚR V PRAXI</a:t>
            </a:r>
          </a:p>
        </p:txBody>
      </p:sp>
      <p:sp>
        <p:nvSpPr>
          <p:cNvPr id="100" name="Vyhodnocovanie OVD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4719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Vyhodnocovanie OVD</a:t>
            </a:r>
          </a:p>
          <a:p>
            <a:pPr>
              <a:defRPr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Finančné pásma- náklady na potraviny</a:t>
            </a:r>
          </a:p>
          <a:p>
            <a:pPr>
              <a:defRPr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Zásady zostavovania jedálnych lístkov</a:t>
            </a:r>
          </a:p>
          <a:p>
            <a:pPr>
              <a:defRPr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Časová a obsahová štruktúra jedálnych lístkov</a:t>
            </a:r>
          </a:p>
          <a:p>
            <a:pPr>
              <a:defRPr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Všetky uvedené  tézy sú súčasťou APLIKÁCIE MSN A RECEPTÚR 2021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APLIKÁCIA MSN A RECEPTÚR V PRAXI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APLIKÁCIA MSN A RECEPTÚR V PRAXI</a:t>
            </a:r>
          </a:p>
        </p:txBody>
      </p:sp>
      <p:sp>
        <p:nvSpPr>
          <p:cNvPr id="104" name="PRINCÍPY APLIKÁCIE -všeobecné…"/>
          <p:cNvSpPr txBox="1">
            <a:spLocks noGrp="1"/>
          </p:cNvSpPr>
          <p:nvPr>
            <p:ph type="body" idx="4294967295"/>
          </p:nvPr>
        </p:nvSpPr>
        <p:spPr>
          <a:xfrm>
            <a:off x="1066800" y="1981199"/>
            <a:ext cx="7826375" cy="461645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PRINCÍPY APLIKÁCIE -všeobecné</a:t>
            </a:r>
          </a:p>
          <a:p>
            <a:pPr>
              <a:spcBef>
                <a:spcPts val="600"/>
              </a:spcBef>
              <a:defRPr sz="2800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Pri príprave pokrmov dodržiavať skladbu potravín a technologické postupy – maximálna tolerancia 10%, okrem masa, soli a tukov</a:t>
            </a:r>
          </a:p>
          <a:p>
            <a:pPr>
              <a:spcBef>
                <a:spcPts val="600"/>
              </a:spcBef>
              <a:defRPr sz="2800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Receptúry s obmedzením – označené * </a:t>
            </a:r>
            <a:r>
              <a:rPr>
                <a:solidFill>
                  <a:srgbClr val="FF66FF"/>
                </a:solidFill>
              </a:rPr>
              <a:t>zaraďovať najviac </a:t>
            </a:r>
            <a:r>
              <a:t>4X mesačne v jednozmennej prevádzke</a:t>
            </a:r>
          </a:p>
          <a:p>
            <a:pPr>
              <a:spcBef>
                <a:spcPts val="600"/>
              </a:spcBef>
              <a:defRPr sz="2800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8 X mesačne v celodennej a nepretržitej prevádzke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APLIKÁCIA MSN A RECEPTÚR V PRAXI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APLIKÁCIA MSN A RECEPTÚR V PRAXI</a:t>
            </a:r>
          </a:p>
        </p:txBody>
      </p:sp>
      <p:sp>
        <p:nvSpPr>
          <p:cNvPr id="108" name="V praxi to znamená,že v rámci mesiaca može byť použitá z každej pokrmovej skupiny receptov označenej* maximálne jedna receptúra s obmedzením!!!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320608" cy="43339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2038" indent="-312038" defTabSz="832104">
              <a:spcBef>
                <a:spcPts val="600"/>
              </a:spcBef>
              <a:defRPr sz="2639" b="1">
                <a:solidFill>
                  <a:srgbClr val="FF00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</a:defRPr>
            </a:pPr>
            <a:r>
              <a:t>V praxi to znamená,že v rámci mesiaca može byť použitá z každej pokrmovej skupiny receptov označenej* maximálne jedna receptúra s obmedzením!!!</a:t>
            </a:r>
          </a:p>
          <a:p>
            <a:pPr marL="312038" indent="-312038" defTabSz="832104">
              <a:spcBef>
                <a:spcPts val="600"/>
              </a:spcBef>
              <a:defRPr sz="2639">
                <a:effectLst>
                  <a:outerShdw blurRad="11557" dist="23114" dir="2700000" rotWithShape="0">
                    <a:srgbClr val="000000"/>
                  </a:outerShdw>
                </a:effectLst>
              </a:defRPr>
            </a:pPr>
            <a:r>
              <a:t>Napr.</a:t>
            </a:r>
            <a:r>
              <a:rPr b="1"/>
              <a:t> </a:t>
            </a:r>
            <a:r>
              <a:t>v prípade, že v rámci mesiaca použijete vyprážaný mäsitý pokrm z bravčového mäsa označený *, ďalší týždeň môžete použiť opäť receptúru  s *, avšak z inej pokrmovej skupiny, napr. bezmäsitých jedál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PLIKÁCIA MSN A RECEPTÚR V PRAXI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APLIKÁCIA MSN A RECEPTÚR V PRAXI</a:t>
            </a:r>
          </a:p>
        </p:txBody>
      </p:sp>
      <p:sp>
        <p:nvSpPr>
          <p:cNvPr id="112" name="Všetky všeobecné a špecifické princípy pre jednotlivé pokrmové skupiny a potravinové komodity sú uvedené v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b="1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Všetky všeobecné a špecifické princípy </a:t>
            </a:r>
            <a:r>
              <a:rPr>
                <a:solidFill>
                  <a:srgbClr val="FFFFFF"/>
                </a:solidFill>
              </a:rPr>
              <a:t>pre jednotlivé pokrmové skupiny a potravinové komodity sú uvedené v </a:t>
            </a:r>
          </a:p>
          <a:p>
            <a:pPr>
              <a:buSzTx/>
              <a:buFont typeface="Wingdings"/>
              <a:buNone/>
              <a:defRPr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>
                <a:solidFill>
                  <a:srgbClr val="FFFF00"/>
                </a:solidFill>
              </a:rPr>
              <a:t>Prvej časti APLIKÁCIE K MSN</a:t>
            </a:r>
          </a:p>
          <a:p>
            <a:pPr>
              <a:buSzTx/>
              <a:buFont typeface="Wingdings"/>
              <a:buNone/>
              <a:defRPr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A RECEPTÚRAM</a:t>
            </a:r>
          </a:p>
        </p:txBody>
      </p:sp>
      <p:sp>
        <p:nvSpPr>
          <p:cNvPr id="1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PLIKÁCIA MSN A RECEPTÚR V PRAXI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APLIKÁCIA MSN A RECEPTÚR V PRAXI</a:t>
            </a:r>
          </a:p>
        </p:txBody>
      </p:sp>
      <p:sp>
        <p:nvSpPr>
          <p:cNvPr id="116" name="V prípade podávania dvoch druhov jedál na výber, je nevyhnutné dodržať skladbu jedál tak, aby energetická a nutričná hodnota  druhého jedla dosahovala minimálne 90% OVD u bielkovín a sacharidov a 80% u tukov…"/>
          <p:cNvSpPr txBox="1">
            <a:spLocks noGrp="1"/>
          </p:cNvSpPr>
          <p:nvPr>
            <p:ph type="body" idx="4294967295"/>
          </p:nvPr>
        </p:nvSpPr>
        <p:spPr>
          <a:xfrm>
            <a:off x="1066800" y="1981199"/>
            <a:ext cx="7543800" cy="439985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 sz="2800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V prípade podávania dvoch druhov jedál na výber</a:t>
            </a:r>
            <a:r>
              <a:rPr>
                <a:solidFill>
                  <a:srgbClr val="FFFFFF"/>
                </a:solidFill>
              </a:rPr>
              <a:t>, je nevyhnutné dodržať skladbu jedál tak, aby energetická a nutričná hodnota  druhého jedla dosahovala minimálne </a:t>
            </a:r>
            <a:r>
              <a:t>90% OVD u bielkovín a sacharidov a </a:t>
            </a:r>
            <a:r>
              <a:rPr>
                <a:solidFill>
                  <a:srgbClr val="FFFF00"/>
                </a:solidFill>
              </a:rPr>
              <a:t>80% u tukov</a:t>
            </a:r>
          </a:p>
          <a:p>
            <a:pPr>
              <a:spcBef>
                <a:spcPts val="600"/>
              </a:spcBef>
              <a:defRPr sz="2800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Nezaraďovať doplnkové pokrmy na úkor kvality hlavného jedla</a:t>
            </a:r>
          </a:p>
          <a:p>
            <a:pPr>
              <a:spcBef>
                <a:spcPts val="600"/>
              </a:spcBef>
              <a:defRPr sz="28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Nepodávať cukrovinky, keksy, čokolády !!!!!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PLIKÁCIA MSN A RECEPTÚR V PRAXI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APLIKÁCIA MSN A RECEPTÚR V PRAXI</a:t>
            </a:r>
          </a:p>
        </p:txBody>
      </p:sp>
      <p:sp>
        <p:nvSpPr>
          <p:cNvPr id="120" name="K hlavnému jedlu uprednostniť čistú vodu, vodu ochutenú ovocím,bylinkami alebo nesladené ovocné čaje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6042" indent="-336042" defTabSz="896111">
              <a:spcBef>
                <a:spcPts val="600"/>
              </a:spcBef>
              <a:defRPr sz="2744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</a:defRPr>
            </a:pPr>
            <a:r>
              <a:t>K hlavnému jedlu uprednostniť čistú vodu, vodu ochutenú ovocím,bylinkami alebo nesladené ovocné čaje</a:t>
            </a:r>
          </a:p>
          <a:p>
            <a:pPr marL="336042" indent="-336042" defTabSz="896111">
              <a:spcBef>
                <a:spcPts val="600"/>
              </a:spcBef>
              <a:buSzTx/>
              <a:buFont typeface="Wingdings"/>
              <a:buNone/>
              <a:defRPr sz="2744">
                <a:solidFill>
                  <a:srgbClr val="FF66FF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</a:defRPr>
            </a:pPr>
            <a:r>
              <a:t>Mliečny nápoj </a:t>
            </a:r>
            <a:r>
              <a:rPr>
                <a:solidFill>
                  <a:srgbClr val="FFFF00"/>
                </a:solidFill>
              </a:rPr>
              <a:t>nepodávať k mäsovým pokrmom, k nátierkam s obsahom mäsa/rybacie, kuracie a pod./ </a:t>
            </a:r>
          </a:p>
          <a:p>
            <a:pPr marL="336042" indent="-336042" defTabSz="896111">
              <a:spcBef>
                <a:spcPts val="600"/>
              </a:spcBef>
              <a:buSzTx/>
              <a:buFont typeface="Wingdings"/>
              <a:buNone/>
              <a:defRPr sz="2744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</a:defRPr>
            </a:pPr>
            <a:r>
              <a:t>Uprednostniť používanie </a:t>
            </a:r>
            <a:r>
              <a:rPr>
                <a:solidFill>
                  <a:srgbClr val="FF66FF"/>
                </a:solidFill>
              </a:rPr>
              <a:t>čerstvej zeleniny </a:t>
            </a:r>
            <a:r>
              <a:t>s prípustnou toleranciou </a:t>
            </a:r>
            <a:r>
              <a:rPr>
                <a:solidFill>
                  <a:srgbClr val="FF66FF"/>
                </a:solidFill>
              </a:rPr>
              <a:t>navýšenia o 40%</a:t>
            </a:r>
          </a:p>
          <a:p>
            <a:pPr marL="336042" indent="-336042" defTabSz="896111">
              <a:spcBef>
                <a:spcPts val="600"/>
              </a:spcBef>
              <a:buSzTx/>
              <a:buFont typeface="Wingdings"/>
              <a:buNone/>
              <a:defRPr sz="2744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</a:defRPr>
            </a:pPr>
            <a:r>
              <a:t>     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PLIKÁCIA MSN A RECEPTÚR V PRAXI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APLIKÁCIA MSN A RECEPTÚR V PRAXI</a:t>
            </a:r>
          </a:p>
        </p:txBody>
      </p:sp>
      <p:sp>
        <p:nvSpPr>
          <p:cNvPr id="124" name="Preferovať zeleninové šaláty bez nálevu a rôzne zeleninové oblohy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3000" b="1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Preferovať zeleninové šaláty bez nálevu a rôzne zeleninové oblohy</a:t>
            </a:r>
          </a:p>
          <a:p>
            <a:pPr>
              <a:defRPr sz="3000" b="1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Zvýšiť kultúru stolovania</a:t>
            </a:r>
          </a:p>
          <a:p>
            <a:pPr>
              <a:defRPr sz="3000" b="1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Veľký dôraz kladieme na vizuálne a senzorické hodnotenie pripravovaného pokrmu- </a:t>
            </a:r>
            <a:r>
              <a:rPr>
                <a:solidFill>
                  <a:srgbClr val="FFFF00"/>
                </a:solidFill>
              </a:rPr>
              <a:t>JEME AJ OČAMI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ožiadavky na jedlú soľ v potravinách"/>
          <p:cNvSpPr txBox="1">
            <a:spLocks noGrp="1"/>
          </p:cNvSpPr>
          <p:nvPr>
            <p:ph type="title" idx="4294967295"/>
          </p:nvPr>
        </p:nvSpPr>
        <p:spPr>
          <a:xfrm>
            <a:off x="971550" y="188912"/>
            <a:ext cx="7921625" cy="1143001"/>
          </a:xfrm>
          <a:prstGeom prst="rect">
            <a:avLst/>
          </a:prstGeom>
        </p:spPr>
        <p:txBody>
          <a:bodyPr>
            <a:normAutofit/>
          </a:bodyPr>
          <a:lstStyle>
            <a:lvl1pPr defTabSz="777240">
              <a:defRPr sz="3740">
                <a:effectLst>
                  <a:outerShdw blurRad="10795" dist="2159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Požiadavky na jedlú soľ v potravinách</a:t>
            </a:r>
          </a:p>
        </p:txBody>
      </p:sp>
      <p:sp>
        <p:nvSpPr>
          <p:cNvPr id="128" name="1) Najvyššie prípustné množstvo pridanej jedlej soli v potravinách v mg.kg-1 alebo v mg.l-1…"/>
          <p:cNvSpPr txBox="1">
            <a:spLocks noGrp="1"/>
          </p:cNvSpPr>
          <p:nvPr>
            <p:ph type="body" idx="4294967295"/>
          </p:nvPr>
        </p:nvSpPr>
        <p:spPr>
          <a:xfrm>
            <a:off x="1114722" y="1565275"/>
            <a:ext cx="7635281" cy="506288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841247">
              <a:spcBef>
                <a:spcPts val="500"/>
              </a:spcBef>
              <a:buSzTx/>
              <a:buFont typeface="Wingdings"/>
              <a:buNone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</a:defRPr>
            </a:pPr>
            <a:r>
              <a:t>1) Najvyššie prípustné množstvo pridanej jedlej soli v potravinách v mg.kg-1 alebo v mg.l-1</a:t>
            </a:r>
          </a:p>
          <a:p>
            <a:pPr marL="0" indent="0" defTabSz="841247">
              <a:spcBef>
                <a:spcPts val="500"/>
              </a:spcBef>
              <a:buSzTx/>
              <a:buFont typeface="Wingdings"/>
              <a:buNone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</a:defRPr>
            </a:pPr>
            <a:r>
              <a:t>2) Najvyššie prípustné množstvo pridanej soli v  obstarávaných potravinách pre zariadenia školského stravovania</a:t>
            </a:r>
          </a:p>
          <a:p>
            <a:pPr marL="0" indent="0" defTabSz="841247">
              <a:spcBef>
                <a:spcPts val="500"/>
              </a:spcBef>
              <a:defRPr sz="2208" u="sng">
                <a:solidFill>
                  <a:srgbClr val="FF66FF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</a:defRPr>
            </a:pPr>
            <a:r>
              <a:t>Syry a mliečne výrobk</a:t>
            </a:r>
            <a:r>
              <a:rPr>
                <a:solidFill>
                  <a:srgbClr val="FFFFFF"/>
                </a:solidFill>
              </a:rPr>
              <a:t>y  </a:t>
            </a:r>
            <a:r>
              <a:rPr b="1" u="none">
                <a:solidFill>
                  <a:srgbClr val="FFFFFF"/>
                </a:solidFill>
              </a:rPr>
              <a:t>-</a:t>
            </a:r>
            <a:r>
              <a:rPr b="1" u="none">
                <a:solidFill>
                  <a:srgbClr val="FFFF00"/>
                </a:solidFill>
              </a:rPr>
              <a:t>menej ako 2,5g/100g výrobku</a:t>
            </a:r>
            <a:endParaRPr b="1">
              <a:solidFill>
                <a:srgbClr val="FFFF00"/>
              </a:solidFill>
            </a:endParaRPr>
          </a:p>
          <a:p>
            <a:pPr marL="0" indent="0" defTabSz="841247">
              <a:spcBef>
                <a:spcPts val="500"/>
              </a:spcBef>
              <a:defRPr sz="2208" u="sng">
                <a:solidFill>
                  <a:srgbClr val="FF66FF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</a:defRPr>
            </a:pPr>
            <a:r>
              <a:t>Clieb, pečivo  </a:t>
            </a:r>
            <a:r>
              <a:rPr u="none">
                <a:solidFill>
                  <a:srgbClr val="FFFF00"/>
                </a:solidFill>
              </a:rPr>
              <a:t>menej ako </a:t>
            </a:r>
            <a:r>
              <a:rPr b="1" u="none">
                <a:solidFill>
                  <a:srgbClr val="FFFF00"/>
                </a:solidFill>
              </a:rPr>
              <a:t>1,8 g/100g</a:t>
            </a:r>
            <a:endParaRPr b="1">
              <a:solidFill>
                <a:srgbClr val="FFFF00"/>
              </a:solidFill>
            </a:endParaRPr>
          </a:p>
          <a:p>
            <a:pPr marL="0" indent="0" defTabSz="841247">
              <a:spcBef>
                <a:spcPts val="500"/>
              </a:spcBef>
              <a:defRPr sz="2208" u="sng">
                <a:solidFill>
                  <a:srgbClr val="FFFF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</a:defRPr>
            </a:pPr>
            <a:r>
              <a:t>Mäso a mäsové výrobky</a:t>
            </a:r>
          </a:p>
          <a:p>
            <a:pPr marL="0" indent="0" defTabSz="841247">
              <a:spcBef>
                <a:spcPts val="500"/>
              </a:spcBef>
              <a:buSzTx/>
              <a:buFont typeface="Wingdings"/>
              <a:buNone/>
              <a:defRPr sz="2208">
                <a:effectLst>
                  <a:outerShdw blurRad="11684" dist="23368" dir="2700000" rotWithShape="0">
                    <a:srgbClr val="000000"/>
                  </a:outerShdw>
                </a:effectLst>
              </a:defRPr>
            </a:pPr>
            <a:r>
              <a:t>a) </a:t>
            </a:r>
            <a:r>
              <a:rPr>
                <a:solidFill>
                  <a:srgbClr val="FF66FF"/>
                </a:solidFill>
              </a:rPr>
              <a:t>mäkké mäsové výrobky </a:t>
            </a:r>
            <a:r>
              <a:t>– </a:t>
            </a:r>
            <a:r>
              <a:rPr b="1">
                <a:solidFill>
                  <a:srgbClr val="FFFF00"/>
                </a:solidFill>
              </a:rPr>
              <a:t>menej ako 2,5 g/100g výrobku</a:t>
            </a:r>
            <a:r>
              <a:t>                    </a:t>
            </a:r>
          </a:p>
          <a:p>
            <a:pPr marL="0" indent="0" defTabSz="841247">
              <a:spcBef>
                <a:spcPts val="500"/>
              </a:spcBef>
              <a:buSzTx/>
              <a:buFont typeface="Wingdings"/>
              <a:buNone/>
              <a:defRPr sz="2208">
                <a:effectLst>
                  <a:outerShdw blurRad="11684" dist="23368" dir="2700000" rotWithShape="0">
                    <a:srgbClr val="000000"/>
                  </a:outerShdw>
                </a:effectLst>
              </a:defRPr>
            </a:pPr>
            <a:r>
              <a:t>b) </a:t>
            </a:r>
            <a:r>
              <a:rPr>
                <a:solidFill>
                  <a:srgbClr val="FF66FF"/>
                </a:solidFill>
              </a:rPr>
              <a:t>trvanlivé</a:t>
            </a:r>
            <a:r>
              <a:t> – </a:t>
            </a:r>
            <a:r>
              <a:rPr b="1">
                <a:solidFill>
                  <a:srgbClr val="FFFF00"/>
                </a:solidFill>
              </a:rPr>
              <a:t>menej ako 4g/100gvýrobku</a:t>
            </a:r>
          </a:p>
          <a:p>
            <a:pPr marL="0" indent="0" defTabSz="841247">
              <a:spcBef>
                <a:spcPts val="500"/>
              </a:spcBef>
              <a:defRPr sz="2208" u="sng">
                <a:solidFill>
                  <a:srgbClr val="FF66FF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</a:defRPr>
            </a:pPr>
            <a:r>
              <a:t>Pochutiny –</a:t>
            </a:r>
            <a:r>
              <a:rPr>
                <a:solidFill>
                  <a:srgbClr val="FFFFFF"/>
                </a:solidFill>
              </a:rPr>
              <a:t> (</a:t>
            </a:r>
            <a:r>
              <a:rPr u="none">
                <a:solidFill>
                  <a:srgbClr val="FFFFFF"/>
                </a:solidFill>
              </a:rPr>
              <a:t>kečup, horčica </a:t>
            </a:r>
            <a:r>
              <a:rPr b="1" u="none">
                <a:solidFill>
                  <a:srgbClr val="FFFFFF"/>
                </a:solidFill>
              </a:rPr>
              <a:t>)– </a:t>
            </a:r>
            <a:r>
              <a:rPr b="1" u="none">
                <a:solidFill>
                  <a:srgbClr val="FFFF00"/>
                </a:solidFill>
              </a:rPr>
              <a:t>menej ako 3g/100 g výrobku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Minimálne požiadavky na kvalitu nápojov"/>
          <p:cNvSpPr txBox="1">
            <a:spLocks noGrp="1"/>
          </p:cNvSpPr>
          <p:nvPr>
            <p:ph type="title" idx="4294967295"/>
          </p:nvPr>
        </p:nvSpPr>
        <p:spPr>
          <a:xfrm>
            <a:off x="1049337" y="260350"/>
            <a:ext cx="7543801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Minimálne požiadavky na kvalitu nápojov</a:t>
            </a:r>
          </a:p>
        </p:txBody>
      </p:sp>
      <p:sp>
        <p:nvSpPr>
          <p:cNvPr id="131" name="Pitná voda, voda ochutená bylinkami, ovocím…"/>
          <p:cNvSpPr txBox="1">
            <a:spLocks noGrp="1"/>
          </p:cNvSpPr>
          <p:nvPr>
            <p:ph type="body" idx="4294967295"/>
          </p:nvPr>
        </p:nvSpPr>
        <p:spPr>
          <a:xfrm>
            <a:off x="1092200" y="2070099"/>
            <a:ext cx="7753350" cy="44245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 sz="2800" b="1"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Pitná voda, </a:t>
            </a:r>
            <a:r>
              <a:rPr b="0">
                <a:solidFill>
                  <a:srgbClr val="FFFF00"/>
                </a:solidFill>
              </a:rPr>
              <a:t>voda ochutená bylinkami, ovocím</a:t>
            </a:r>
            <a:endParaRPr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  <a:defRPr sz="2800" b="1"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Prírodné ovocné 100% ovocné šťavy </a:t>
            </a:r>
            <a:r>
              <a:rPr b="0">
                <a:solidFill>
                  <a:srgbClr val="FFFF00"/>
                </a:solidFill>
              </a:rPr>
              <a:t>alebo ovocno-zeleninové, ktoré sú vyrobené lisovaním ovocia alebo ovocia a zeleniny so 100% podielom ovocia a zeleniny, pasterizované, bez konzervačných látok, pridaného cukru, konzervantov a iných sladidiel</a:t>
            </a:r>
          </a:p>
        </p:txBody>
      </p:sp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sah prezentácie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Obsah prezentácie</a:t>
            </a:r>
          </a:p>
        </p:txBody>
      </p:sp>
      <p:sp>
        <p:nvSpPr>
          <p:cNvPr id="64" name="Aplikácia princípov k MSN a receptúram pre školské stravovanie 2021…"/>
          <p:cNvSpPr txBox="1">
            <a:spLocks noGrp="1"/>
          </p:cNvSpPr>
          <p:nvPr>
            <p:ph type="body" idx="4294967295"/>
          </p:nvPr>
        </p:nvSpPr>
        <p:spPr>
          <a:xfrm>
            <a:off x="-1" y="1981200"/>
            <a:ext cx="9144002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 sz="2800" b="1">
                <a:solidFill>
                  <a:srgbClr val="00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Aplikácia princípov k MSN a receptúram pre školské stravovanie 2021</a:t>
            </a:r>
          </a:p>
          <a:p>
            <a:pPr>
              <a:spcBef>
                <a:spcPts val="600"/>
              </a:spcBef>
              <a:defRPr sz="2800" b="1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</a:t>
            </a:r>
            <a:r>
              <a:rPr>
                <a:solidFill>
                  <a:srgbClr val="FFFF00"/>
                </a:solidFill>
              </a:rPr>
              <a:t>. </a:t>
            </a:r>
            <a:r>
              <a:t>Cieľ revízie MSN a receptúr 2021</a:t>
            </a:r>
          </a:p>
          <a:p>
            <a:pPr>
              <a:spcBef>
                <a:spcPts val="600"/>
              </a:spcBef>
              <a:defRPr sz="2800" b="1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Aplikácia MSN a receptúr v praxi</a:t>
            </a:r>
          </a:p>
          <a:p>
            <a:pPr>
              <a:spcBef>
                <a:spcPts val="600"/>
              </a:spcBef>
              <a:defRPr sz="2800" b="1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Minimálne požiadavky na kvalitu surovín a potravín v školskom stravovaní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7130" y="6248400"/>
            <a:ext cx="173471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inimálne požiadavky na kvalitu nápojov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Minimálne požiadavky na kvalitu nápojov</a:t>
            </a:r>
          </a:p>
        </p:txBody>
      </p:sp>
      <p:sp>
        <p:nvSpPr>
          <p:cNvPr id="135" name="Ovocné nápoje alebo ovocno-zeleninové nápoje zo 100% koncentátu natural- obsahujú 100% podiel ovocia alebo zeleniny,stabilizované šetrnou pasterizáciou, bez pridaného cukru,iných sladidiel,konzervantov, dodávané sú v tekutej alebo mrazenej forme.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Ovocné nápoje alebo ovocno-zeleninové nápoje zo 100% koncentátu natural- </a:t>
            </a:r>
            <a:r>
              <a:rPr sz="2400">
                <a:solidFill>
                  <a:srgbClr val="FFFFFF"/>
                </a:solidFill>
              </a:rPr>
              <a:t>obsahujú 100% podiel ovocia alebo zeleniny,stabilizované šetrnou pasterizáciou, bez pridaného cukru,iných sladidiel,konzervantov, dodávané sú v tekutej alebo mrazenej forme.</a:t>
            </a:r>
            <a:endParaRPr sz="2400"/>
          </a:p>
          <a:p>
            <a:pPr>
              <a:spcBef>
                <a:spcPts val="500"/>
              </a:spcBef>
              <a:defRPr sz="2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Podávajú sa riedené vodou ,podľa návodu výrobcu</a:t>
            </a:r>
          </a:p>
        </p:txBody>
      </p:sp>
      <p:sp>
        <p:nvSpPr>
          <p:cNvPr id="1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inimálne požiadavky na kvalitu nápojov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Minimálne požiadavky na kvalitu nápojov</a:t>
            </a:r>
          </a:p>
        </p:txBody>
      </p:sp>
      <p:sp>
        <p:nvSpPr>
          <p:cNvPr id="139" name="Ovocné čaje- obsahujú 50% sušeného ovocia a 50% ovocných listov…"/>
          <p:cNvSpPr txBox="1">
            <a:spLocks noGrp="1"/>
          </p:cNvSpPr>
          <p:nvPr>
            <p:ph type="body" idx="4294967295"/>
          </p:nvPr>
        </p:nvSpPr>
        <p:spPr>
          <a:xfrm>
            <a:off x="1066800" y="20955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Ovocné čaje- </a:t>
            </a:r>
            <a:r>
              <a:rPr sz="2800">
                <a:solidFill>
                  <a:srgbClr val="FFFFFF"/>
                </a:solidFill>
              </a:rPr>
              <a:t>obsahujú 50% sušeného ovocia a 50% ovocných listov</a:t>
            </a:r>
            <a:endParaRPr sz="2800"/>
          </a:p>
          <a:p>
            <a:pPr>
              <a:spcBef>
                <a:spcPts val="600"/>
              </a:spcBef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Bez pridania farbív a aromatických látťok</a:t>
            </a:r>
          </a:p>
          <a:p>
            <a:pPr>
              <a:spcBef>
                <a:spcPts val="600"/>
              </a:spcBef>
              <a:defRPr sz="2800"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Čierne čaje </a:t>
            </a:r>
            <a:r>
              <a:rPr>
                <a:solidFill>
                  <a:srgbClr val="FFFFFF"/>
                </a:solidFill>
              </a:rPr>
              <a:t>– uprednostniť  bezkofeínové</a:t>
            </a:r>
          </a:p>
          <a:p>
            <a:pPr>
              <a:spcBef>
                <a:spcPts val="600"/>
              </a:spcBef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Sú to čaje prevažne z čajovníkových lístkov </a:t>
            </a:r>
          </a:p>
        </p:txBody>
      </p:sp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Minimálne požiadavky na kvalitu mlieka a mliečnych výrobkov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/>
          </a:bodyPr>
          <a:lstStyle>
            <a:lvl1pPr defTabSz="740663">
              <a:defRPr sz="3564">
                <a:effectLst>
                  <a:outerShdw blurRad="10287" dist="20574" dir="2700000" rotWithShape="0">
                    <a:srgbClr val="000000"/>
                  </a:outerShdw>
                </a:effectLst>
              </a:defRPr>
            </a:lvl1pPr>
          </a:lstStyle>
          <a:p>
            <a:r>
              <a:t>Minimálne požiadavky na kvalitu mlieka a mliečnych výrobkov</a:t>
            </a:r>
          </a:p>
        </p:txBody>
      </p:sp>
      <p:sp>
        <p:nvSpPr>
          <p:cNvPr id="143" name="Mlieko od 1,5% do 3,5% tuku…"/>
          <p:cNvSpPr txBox="1">
            <a:spLocks noGrp="1"/>
          </p:cNvSpPr>
          <p:nvPr>
            <p:ph type="body" sz="half" idx="4294967295"/>
          </p:nvPr>
        </p:nvSpPr>
        <p:spPr>
          <a:xfrm>
            <a:off x="1066800" y="1981200"/>
            <a:ext cx="7543800" cy="23955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99" indent="-342899">
              <a:spcBef>
                <a:spcPts val="600"/>
              </a:spcBef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Mlieko od 1,5% do 3,5% tuku</a:t>
            </a:r>
          </a:p>
          <a:p>
            <a:pPr marL="342899" indent="-342899">
              <a:spcBef>
                <a:spcPts val="600"/>
              </a:spcBef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Smotana sladká od 12%</a:t>
            </a:r>
          </a:p>
          <a:p>
            <a:pPr marL="342899" indent="-342899">
              <a:spcBef>
                <a:spcPts val="600"/>
              </a:spcBef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Smotana kyslá od 16%</a:t>
            </a:r>
          </a:p>
          <a:p>
            <a:pPr marL="0" indent="0">
              <a:buClrTx/>
              <a:buSzTx/>
              <a:buNone/>
              <a:defRPr sz="2800"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SYRY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graphicFrame>
        <p:nvGraphicFramePr>
          <p:cNvPr id="145" name="Table"/>
          <p:cNvGraphicFramePr/>
          <p:nvPr/>
        </p:nvGraphicFramePr>
        <p:xfrm>
          <a:off x="2124868" y="3859212"/>
          <a:ext cx="6934547" cy="284831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67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7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63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1200" b="1">
                          <a:solidFill>
                            <a:srgbClr val="FF0000"/>
                          </a:solidFill>
                        </a:rPr>
                        <a:t>Druh potraviny</a:t>
                      </a:r>
                    </a:p>
                  </a:txBody>
                  <a:tcPr marL="0" marR="0" marT="0" marB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1200" b="1">
                          <a:solidFill>
                            <a:srgbClr val="FF0000"/>
                          </a:solidFill>
                        </a:rPr>
                        <a:t>Množstvo tuku v sušine [% hmot.]</a:t>
                      </a:r>
                    </a:p>
                  </a:txBody>
                  <a:tcPr marL="0" marR="0" marT="0" marB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7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1200" b="1">
                          <a:solidFill>
                            <a:srgbClr val="FF0000"/>
                          </a:solidFill>
                        </a:rPr>
                        <a:t>Prírodný zrejúci syr plnotučný</a:t>
                      </a:r>
                    </a:p>
                  </a:txBody>
                  <a:tcPr marL="0" marR="0" marT="0" marB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1200">
                          <a:solidFill>
                            <a:srgbClr val="000099"/>
                          </a:solidFill>
                        </a:rPr>
                        <a:t>od 45</a:t>
                      </a:r>
                    </a:p>
                  </a:txBody>
                  <a:tcPr marL="0" marR="0" marT="0" marB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D3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4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1200" b="1">
                          <a:solidFill>
                            <a:srgbClr val="FF0000"/>
                          </a:solidFill>
                        </a:rPr>
                        <a:t>Prírodný zrejúci syr polotučný</a:t>
                      </a:r>
                    </a:p>
                  </a:txBody>
                  <a:tcPr marL="0" marR="0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1200">
                          <a:solidFill>
                            <a:srgbClr val="000099"/>
                          </a:solidFill>
                        </a:rPr>
                        <a:t>od 25</a:t>
                      </a:r>
                    </a:p>
                  </a:txBody>
                  <a:tcPr marL="0" marR="0" marT="0" marB="0" horzOverflow="overflow">
                    <a:solidFill>
                      <a:srgbClr val="EA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1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1200" b="1">
                          <a:solidFill>
                            <a:srgbClr val="FF0000"/>
                          </a:solidFill>
                        </a:rPr>
                        <a:t>Mäkký čerstvý syr</a:t>
                      </a:r>
                    </a:p>
                  </a:txBody>
                  <a:tcPr marL="0" marR="0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1200">
                          <a:solidFill>
                            <a:srgbClr val="000099"/>
                          </a:solidFill>
                        </a:rPr>
                        <a:t>od 50 (len s obsahom mliečneho tuku)</a:t>
                      </a:r>
                    </a:p>
                  </a:txBody>
                  <a:tcPr marL="0" marR="0" marT="0" marB="0" horzOverflow="overflow">
                    <a:solidFill>
                      <a:srgbClr val="D3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7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1200" b="1">
                          <a:solidFill>
                            <a:srgbClr val="FF0000"/>
                          </a:solidFill>
                        </a:rPr>
                        <a:t>Tavený syr</a:t>
                      </a:r>
                    </a:p>
                  </a:txBody>
                  <a:tcPr marL="0" marR="0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1200">
                          <a:solidFill>
                            <a:srgbClr val="000099"/>
                          </a:solidFill>
                        </a:rPr>
                        <a:t>od 30 (len s obsahom mliečneho tuku)</a:t>
                      </a:r>
                    </a:p>
                  </a:txBody>
                  <a:tcPr marL="0" marR="0" marT="0" marB="0" horzOverflow="overflow">
                    <a:solidFill>
                      <a:srgbClr val="EA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Minimálne požiadavky na kvalitu syrov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Minimálne požiadavky na kvalitu syrov</a:t>
            </a:r>
          </a:p>
        </p:txBody>
      </p:sp>
      <p:sp>
        <p:nvSpPr>
          <p:cNvPr id="148" name="tvrdé syry (parmezán, cheddar, ementál);…"/>
          <p:cNvSpPr txBox="1">
            <a:spLocks noGrp="1"/>
          </p:cNvSpPr>
          <p:nvPr>
            <p:ph type="body" idx="4294967295"/>
          </p:nvPr>
        </p:nvSpPr>
        <p:spPr>
          <a:xfrm>
            <a:off x="1066800" y="2160959"/>
            <a:ext cx="7543800" cy="366320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99" indent="-342899">
              <a:defRPr sz="2900" b="1">
                <a:solidFill>
                  <a:srgbClr val="FF0000"/>
                </a:solidFill>
              </a:defRPr>
            </a:pPr>
            <a:r>
              <a:t>tvrdé syry</a:t>
            </a:r>
            <a:r>
              <a:rPr b="0"/>
              <a:t> </a:t>
            </a:r>
            <a:r>
              <a:rPr b="0">
                <a:solidFill>
                  <a:srgbClr val="FFFFFF"/>
                </a:solidFill>
              </a:rPr>
              <a:t>(parmezán, cheddar, ementál);</a:t>
            </a:r>
          </a:p>
          <a:p>
            <a:pPr marL="342899" indent="-342899">
              <a:defRPr sz="2900" b="1">
                <a:solidFill>
                  <a:srgbClr val="FF0000"/>
                </a:solidFill>
              </a:defRPr>
            </a:pPr>
            <a:r>
              <a:t>polotvrdé syry</a:t>
            </a:r>
            <a:r>
              <a:rPr b="0"/>
              <a:t> </a:t>
            </a:r>
            <a:r>
              <a:rPr b="0">
                <a:solidFill>
                  <a:srgbClr val="FFFFFF"/>
                </a:solidFill>
              </a:rPr>
              <a:t>(gouda, eidam); </a:t>
            </a:r>
          </a:p>
          <a:p>
            <a:pPr marL="342899" indent="-342899">
              <a:defRPr sz="2900" b="1">
                <a:solidFill>
                  <a:srgbClr val="FF0000"/>
                </a:solidFill>
              </a:defRPr>
            </a:pPr>
            <a:r>
              <a:t>čerstvé nezrejúce syry</a:t>
            </a:r>
            <a:r>
              <a:rPr b="0"/>
              <a:t>; </a:t>
            </a:r>
          </a:p>
          <a:p>
            <a:pPr marL="342899" indent="-342899">
              <a:defRPr sz="2900" b="1">
                <a:solidFill>
                  <a:srgbClr val="FF0000"/>
                </a:solidFill>
              </a:defRPr>
            </a:pPr>
            <a:r>
              <a:t>termizované alebo pasterizované </a:t>
            </a:r>
            <a:r>
              <a:rPr>
                <a:solidFill>
                  <a:srgbClr val="FFFFFF"/>
                </a:solidFill>
              </a:rPr>
              <a:t>vyrobené z kravského, ovčieho alebo kozieho mlieka </a:t>
            </a:r>
            <a:r>
              <a:rPr b="0">
                <a:solidFill>
                  <a:srgbClr val="FFFFFF"/>
                </a:solidFill>
              </a:rPr>
              <a:t>(cottage, ricotta, tvaroh, bryndza);</a:t>
            </a:r>
          </a:p>
        </p:txBody>
      </p: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inimálne požiadavky na kvalitu mäsa a mäsových výrobkov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/>
          </a:bodyPr>
          <a:lstStyle>
            <a:lvl1pPr defTabSz="740663">
              <a:defRPr sz="3564">
                <a:effectLst>
                  <a:outerShdw blurRad="10287" dist="20574" dir="2700000" rotWithShape="0">
                    <a:srgbClr val="000000"/>
                  </a:outerShdw>
                </a:effectLst>
              </a:defRPr>
            </a:lvl1pPr>
          </a:lstStyle>
          <a:p>
            <a:r>
              <a:t>Minimálne požiadavky na kvalitu mäsa a mäsových výrobkov</a:t>
            </a:r>
          </a:p>
        </p:txBody>
      </p:sp>
      <p:sp>
        <p:nvSpPr>
          <p:cNvPr id="152" name="Hydinové mäso: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ClrTx/>
              <a:buSzTx/>
              <a:buNone/>
              <a:defRPr sz="2800" b="1"/>
            </a:pPr>
            <a:r>
              <a:rPr>
                <a:solidFill>
                  <a:srgbClr val="FF0000"/>
                </a:solidFill>
              </a:rPr>
              <a:t>Hydinové mäso</a:t>
            </a:r>
            <a:r>
              <a:t>:</a:t>
            </a:r>
          </a:p>
          <a:p>
            <a:pPr>
              <a:defRPr sz="2800"/>
            </a:pPr>
            <a:r>
              <a:t>uprednostňovať čerstvé, chladené mäso, nezamieňať mäso za mäsové prípravky (výrobky bez prívlastkov krehčené, šťavnaté, solené, do ktorých sú pridávané ďalšie ingrediencie);</a:t>
            </a:r>
          </a:p>
        </p:txBody>
      </p:sp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Minimálne požiadavky na kvalitu mäsa a mäsových výrobkov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/>
          </a:bodyPr>
          <a:lstStyle>
            <a:lvl1pPr defTabSz="740663">
              <a:defRPr sz="3564">
                <a:effectLst>
                  <a:outerShdw blurRad="10287" dist="20574" dir="2700000" rotWithShape="0">
                    <a:srgbClr val="000000"/>
                  </a:outerShdw>
                </a:effectLst>
              </a:defRPr>
            </a:lvl1pPr>
          </a:lstStyle>
          <a:p>
            <a:r>
              <a:t>Minimálne požiadavky na kvalitu mäsa a mäsových výrobkov</a:t>
            </a:r>
          </a:p>
        </p:txBody>
      </p:sp>
      <p:sp>
        <p:nvSpPr>
          <p:cNvPr id="156" name="Mäso z králika, bravčového, hovädzieho a teľacieho mäsa: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758951">
              <a:spcBef>
                <a:spcPts val="300"/>
              </a:spcBef>
              <a:buClrTx/>
              <a:buSzTx/>
              <a:buNone/>
              <a:defRPr sz="2324" b="1">
                <a:solidFill>
                  <a:srgbClr val="FF0000"/>
                </a:solidFill>
              </a:defRPr>
            </a:pPr>
            <a:r>
              <a:t>Mäso z králika, bravčového, hovädzieho a teľacieho mäsa:</a:t>
            </a:r>
          </a:p>
          <a:p>
            <a:pPr marL="284607" indent="-284607" defTabSz="758951">
              <a:spcBef>
                <a:spcPts val="300"/>
              </a:spcBef>
              <a:defRPr sz="2324">
                <a:solidFill>
                  <a:srgbClr val="FFFF00"/>
                </a:solidFill>
              </a:defRPr>
            </a:pPr>
            <a:r>
              <a:t>nakupovať </a:t>
            </a:r>
            <a:r>
              <a:rPr b="1"/>
              <a:t>čerstvé chladené mäso</a:t>
            </a:r>
            <a:r>
              <a:rPr>
                <a:solidFill>
                  <a:srgbClr val="FFFFFF"/>
                </a:solidFill>
              </a:rPr>
              <a:t>, nie zmrazené, hlbokozmrazené ani rozmrazované mäso, nebalené voľne uložené, balené v ochrannej atmosfére plynu alebo vákuovo balené)</a:t>
            </a:r>
          </a:p>
          <a:p>
            <a:pPr marL="284607" indent="-284607" defTabSz="758951">
              <a:spcBef>
                <a:spcPts val="300"/>
              </a:spcBef>
              <a:defRPr sz="2324">
                <a:solidFill>
                  <a:srgbClr val="FFFF00"/>
                </a:solidFill>
              </a:defRPr>
            </a:pPr>
            <a:r>
              <a:t>etikety na hovädzom a teľacom mäse </a:t>
            </a:r>
            <a:r>
              <a:rPr>
                <a:solidFill>
                  <a:srgbClr val="FFFFFF"/>
                </a:solidFill>
              </a:rPr>
              <a:t>musia obsahovať referenčný kód, ktorý umožňuje identifikovať jeho pôvod a podrobnosti o tom, kde bolo zviera zabité a kde bolo vykonané jeho ďalšie spracovanie</a:t>
            </a:r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referovať kvalitné morské a sladkovodné ryby – čerstvé, chladené, mrazené, hlbokozmrazené. Uprednostňovať 100 % rybacie mäso bez pridanej vody a aditívnych látok, mrazené alebo hlbokozmrazené filety a rezy z celistvej rybacej svaloviny alebo glazúrované max. 15 % glazúrovanej hmoty.…"/>
          <p:cNvSpPr txBox="1">
            <a:spLocks noGrp="1"/>
          </p:cNvSpPr>
          <p:nvPr>
            <p:ph type="body" idx="4294967295"/>
          </p:nvPr>
        </p:nvSpPr>
        <p:spPr>
          <a:xfrm>
            <a:off x="1066800" y="1999357"/>
            <a:ext cx="7543800" cy="43506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8322" indent="-298322" defTabSz="795527">
              <a:spcBef>
                <a:spcPts val="300"/>
              </a:spcBef>
              <a:defRPr sz="2436"/>
            </a:pPr>
            <a:r>
              <a:t>preferovať kvalitné </a:t>
            </a:r>
            <a:r>
              <a:rPr b="1"/>
              <a:t>morské a sladkovodné ryby </a:t>
            </a:r>
            <a:r>
              <a:t>– čerstvé, chladené, mrazené, hlbokozmrazené. Uprednostňovať 100 % rybacie mäso bez pridanej vody a aditívnych látok, mrazené alebo hlbokozmrazené filety a rezy z celistvej rybacej svaloviny alebo glazúrované max. </a:t>
            </a:r>
            <a:r>
              <a:rPr b="1"/>
              <a:t>15 %</a:t>
            </a:r>
            <a:r>
              <a:t> glazúrovanej hmoty.</a:t>
            </a:r>
          </a:p>
          <a:p>
            <a:pPr marL="0" indent="0" defTabSz="795527">
              <a:spcBef>
                <a:spcPts val="300"/>
              </a:spcBef>
              <a:buClrTx/>
              <a:buSzTx/>
              <a:buNone/>
              <a:defRPr sz="2436" b="1"/>
            </a:pPr>
            <a:r>
              <a:t>Odporúčané druhy rýb:</a:t>
            </a:r>
          </a:p>
          <a:p>
            <a:pPr marL="298322" indent="-298322" defTabSz="795527">
              <a:spcBef>
                <a:spcPts val="300"/>
              </a:spcBef>
              <a:defRPr sz="2436" b="1"/>
            </a:pPr>
            <a:r>
              <a:t>morské</a:t>
            </a:r>
            <a:r>
              <a:rPr b="0"/>
              <a:t> - losos, treska, pražma, morský vlk, hoki;</a:t>
            </a:r>
          </a:p>
          <a:p>
            <a:pPr marL="298322" indent="-298322" defTabSz="795527">
              <a:spcBef>
                <a:spcPts val="300"/>
              </a:spcBef>
              <a:defRPr sz="2436" b="1"/>
            </a:pPr>
            <a:r>
              <a:t>sladkovodné</a:t>
            </a:r>
            <a:r>
              <a:rPr b="0"/>
              <a:t> - pstruh, zubáč, tilapia, sumček africký, sumec.</a:t>
            </a:r>
          </a:p>
        </p:txBody>
      </p:sp>
      <p:sp>
        <p:nvSpPr>
          <p:cNvPr id="1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26</a:t>
            </a:fld>
            <a:endParaRPr/>
          </a:p>
        </p:txBody>
      </p:sp>
      <p:sp>
        <p:nvSpPr>
          <p:cNvPr id="161" name="Minimálne požiadavky na kvalitu rýb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Minimálne požiadavky na kvalitu rýb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Minimálne požiadavky na kvalitu vnútorností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Minimálne požiadavky na kvalitu vnútorností</a:t>
            </a:r>
          </a:p>
        </p:txBody>
      </p:sp>
      <p:sp>
        <p:nvSpPr>
          <p:cNvPr id="164" name="preferovať čerstvú chladenú bravčovú pečeň (možná zámena za teľaciu pečeň), bez viditeľných krvavých škvŕn a nečistôt,  bez cudzieho zápachu, v celku a bez porušenej celistvosti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</a:lstStyle>
          <a:p>
            <a:r>
              <a:t>preferovať čerstvú chladenú bravčovú pečeň (možná zámena za teľaciu pečeň), bez viditeľných krvavých škvŕn a nečistôt,  bez cudzieho zápachu, v celku a bez porušenej celistvosti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27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Minimálne požiadavky na kvalitu mäsových výrobkov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/>
          </a:bodyPr>
          <a:lstStyle>
            <a:lvl1pPr defTabSz="886968">
              <a:defRPr sz="4268">
                <a:effectLst>
                  <a:outerShdw blurRad="12319" dist="24638" dir="2700000" rotWithShape="0">
                    <a:srgbClr val="000000"/>
                  </a:outerShdw>
                </a:effectLst>
              </a:defRPr>
            </a:lvl1pPr>
          </a:lstStyle>
          <a:p>
            <a:r>
              <a:t>Minimálne požiadavky na kvalitu mäsových výrobkov</a:t>
            </a:r>
          </a:p>
        </p:txBody>
      </p:sp>
      <p:sp>
        <p:nvSpPr>
          <p:cNvPr id="168" name="zohľadňovať percentuálny podiel mäsa v mäsových výrobkoch: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8896" indent="-318896" defTabSz="850391">
              <a:defRPr sz="2604"/>
            </a:pPr>
            <a:r>
              <a:t>zohľadňovať percentuálny podiel mäsa v mäsových výrobkoch: </a:t>
            </a:r>
          </a:p>
          <a:p>
            <a:pPr marL="318896" indent="-318896" defTabSz="850391">
              <a:defRPr sz="2604">
                <a:solidFill>
                  <a:srgbClr val="FF0000"/>
                </a:solidFill>
              </a:defRPr>
            </a:pPr>
            <a:r>
              <a:t>šunka </a:t>
            </a:r>
            <a:r>
              <a:rPr>
                <a:solidFill>
                  <a:srgbClr val="FFFFFF"/>
                </a:solidFill>
              </a:rPr>
              <a:t>– minimálny podiel mäsa </a:t>
            </a:r>
            <a:r>
              <a:rPr b="1">
                <a:solidFill>
                  <a:srgbClr val="FFFFFF"/>
                </a:solidFill>
              </a:rPr>
              <a:t>85 %</a:t>
            </a:r>
            <a:r>
              <a:rPr>
                <a:solidFill>
                  <a:srgbClr val="FFFFFF"/>
                </a:solidFill>
              </a:rPr>
              <a:t>;</a:t>
            </a:r>
          </a:p>
          <a:p>
            <a:pPr marL="318896" indent="-318896" defTabSz="850391">
              <a:defRPr sz="2604">
                <a:solidFill>
                  <a:srgbClr val="FF0000"/>
                </a:solidFill>
              </a:defRPr>
            </a:pPr>
            <a:r>
              <a:t>párky </a:t>
            </a:r>
            <a:r>
              <a:rPr>
                <a:solidFill>
                  <a:srgbClr val="FFFFFF"/>
                </a:solidFill>
              </a:rPr>
              <a:t>– minimálny podiel mäsa </a:t>
            </a:r>
            <a:r>
              <a:rPr b="1">
                <a:solidFill>
                  <a:srgbClr val="FFFFFF"/>
                </a:solidFill>
              </a:rPr>
              <a:t>85 %</a:t>
            </a:r>
            <a:r>
              <a:rPr>
                <a:solidFill>
                  <a:srgbClr val="FFFFFF"/>
                </a:solidFill>
              </a:rPr>
              <a:t>;</a:t>
            </a:r>
          </a:p>
          <a:p>
            <a:pPr marL="318896" indent="-318896" defTabSz="850391">
              <a:buClr>
                <a:srgbClr val="FFFFFF"/>
              </a:buClr>
              <a:defRPr sz="2604"/>
            </a:pPr>
            <a:r>
              <a:t>zohľadňovať percentuálny podiel </a:t>
            </a:r>
            <a:r>
              <a:rPr b="1">
                <a:solidFill>
                  <a:srgbClr val="FF2600"/>
                </a:solidFill>
              </a:rPr>
              <a:t>hydinového</a:t>
            </a:r>
            <a:r>
              <a:t> mäsa v mäsových výrobkoch:</a:t>
            </a:r>
          </a:p>
          <a:p>
            <a:pPr marL="318896" indent="-318896" defTabSz="850391">
              <a:defRPr sz="2604">
                <a:solidFill>
                  <a:srgbClr val="FF0000"/>
                </a:solidFill>
              </a:defRPr>
            </a:pPr>
            <a:r>
              <a:t>hydinová šunka </a:t>
            </a:r>
            <a:r>
              <a:rPr>
                <a:solidFill>
                  <a:srgbClr val="FFFFFF"/>
                </a:solidFill>
              </a:rPr>
              <a:t>– minimálny podiel mäsa </a:t>
            </a:r>
            <a:r>
              <a:rPr b="1"/>
              <a:t>85 %</a:t>
            </a:r>
            <a:r>
              <a:t>;</a:t>
            </a:r>
          </a:p>
          <a:p>
            <a:pPr marL="318896" indent="-318896" defTabSz="850391">
              <a:defRPr sz="2604">
                <a:solidFill>
                  <a:srgbClr val="FF0000"/>
                </a:solidFill>
              </a:defRPr>
            </a:pPr>
            <a:r>
              <a:t>hydinové párky </a:t>
            </a:r>
            <a:r>
              <a:rPr>
                <a:solidFill>
                  <a:srgbClr val="FFFFFF"/>
                </a:solidFill>
              </a:rPr>
              <a:t>– minimálny podiel mäsa</a:t>
            </a:r>
            <a:r>
              <a:rPr b="1">
                <a:solidFill>
                  <a:srgbClr val="FFFFFF"/>
                </a:solidFill>
              </a:rPr>
              <a:t> </a:t>
            </a:r>
            <a:r>
              <a:rPr b="1"/>
              <a:t>85 %;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28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Minimálne požiadavky na kvalitu cestovín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Minimálne požiadavky na kvalitu cestovín</a:t>
            </a:r>
          </a:p>
        </p:txBody>
      </p:sp>
      <p:sp>
        <p:nvSpPr>
          <p:cNvPr id="172" name="pri nákupe cestovín sledovať zloženie, uprednostňovať cestoviny z tvrdej pšenice - semolinové a bezvaječné cestoviny bez obsahu konzervačných látok, syntetických farbív a dochucovadiel;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pri nákupe cestovín sledovať zloženie, uprednostňovať cestoviny z tvrdej pšenice</a:t>
            </a:r>
            <a:r>
              <a:rPr b="1"/>
              <a:t> - </a:t>
            </a:r>
            <a:r>
              <a:rPr b="1">
                <a:solidFill>
                  <a:srgbClr val="FF0000"/>
                </a:solidFill>
              </a:rPr>
              <a:t>semolinové a bezvaječné cestoviny </a:t>
            </a:r>
            <a:r>
              <a:rPr>
                <a:solidFill>
                  <a:srgbClr val="FFFF70"/>
                </a:solidFill>
              </a:rPr>
              <a:t>bez obsahu konzervačných látok, syntetických farbív a dochucovadiel;</a:t>
            </a:r>
          </a:p>
        </p:txBody>
      </p:sp>
      <p:sp>
        <p:nvSpPr>
          <p:cNvPr id="1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29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IEĽ REVÍZIE MSN A RECEPTÚR 2021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CIEĽ REVÍZIE MSN A RECEPTÚR 2021</a:t>
            </a:r>
          </a:p>
        </p:txBody>
      </p:sp>
      <p:sp>
        <p:nvSpPr>
          <p:cNvPr id="68" name="1. zvýšiť kvalitu podávaných pokrmov správnym výberom surovín a potravín čo najvyššej kvality v rámci  verejného obstarávania…"/>
          <p:cNvSpPr txBox="1">
            <a:spLocks noGrp="1"/>
          </p:cNvSpPr>
          <p:nvPr>
            <p:ph type="body" idx="4294967295"/>
          </p:nvPr>
        </p:nvSpPr>
        <p:spPr>
          <a:xfrm>
            <a:off x="1127125" y="2085975"/>
            <a:ext cx="6889750" cy="41770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6041" indent="-336041" defTabSz="896111">
              <a:defRPr sz="2842">
                <a:solidFill>
                  <a:srgbClr val="FF66FF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</a:defRPr>
            </a:pPr>
            <a:r>
              <a:t>1. zvýšiť kvalitu podávaných pokrmov</a:t>
            </a:r>
            <a:r>
              <a:rPr>
                <a:solidFill>
                  <a:srgbClr val="FFFFFF"/>
                </a:solidFill>
              </a:rPr>
              <a:t> </a:t>
            </a:r>
            <a:r>
              <a:t>správnym výberom surovín a potravín čo najvyššej kvality v rámci  verejného obstarávania</a:t>
            </a:r>
          </a:p>
          <a:p>
            <a:pPr marL="336041" indent="-336041" defTabSz="896111">
              <a:defRPr sz="2842">
                <a:solidFill>
                  <a:srgbClr val="FF66FF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</a:defRPr>
            </a:pPr>
            <a:r>
              <a:t>2. obmedziť prípravu pokrmov s vysokou energetickou hodnotou, </a:t>
            </a:r>
          </a:p>
          <a:p>
            <a:pPr marL="336042" indent="-336042" defTabSz="896111">
              <a:buSzTx/>
              <a:buFont typeface="Wingdings"/>
              <a:buNone/>
              <a:defRPr sz="2842">
                <a:solidFill>
                  <a:srgbClr val="FF66FF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</a:defRPr>
            </a:pPr>
            <a:r>
              <a:t>   vysokým obsahom soli, cukrov a tukov / obmedziť nasýtené tuky a transmastné kyseliny/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7130" y="6248400"/>
            <a:ext cx="173471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vyžadovať dodávku v lehote, v ktorej z doby spotreby vyznačenej na obale alebo na sprievodnom obale neuplynulo viac ako 1/7 (znamená dodanie čerstvých vajec nie starších ako 4 dni od znášky);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defRPr sz="2800"/>
            </a:pPr>
            <a:r>
              <a:t>vyžadovať dodávku v lehote, v ktorej z doby spotreby vyznačenej na obale alebo na sprievodnom obale neuplynulo viac ako 1/7 (znamená dodanie čerstvých vajec nie starších ako 4 dni od znášky);</a:t>
            </a:r>
          </a:p>
          <a:p>
            <a:pPr marL="0" indent="0">
              <a:spcBef>
                <a:spcPts val="500"/>
              </a:spcBef>
              <a:defRPr sz="2800">
                <a:solidFill>
                  <a:srgbClr val="FFFF00"/>
                </a:solidFill>
              </a:defRPr>
            </a:pPr>
            <a:r>
              <a:t>preferovať vajcia z podstielkového chovu, z voľného výbehu, certifikované vajcia s označením “Bio” a “Organický”.</a:t>
            </a:r>
          </a:p>
        </p:txBody>
      </p:sp>
      <p:sp>
        <p:nvSpPr>
          <p:cNvPr id="1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30</a:t>
            </a:fld>
            <a:endParaRPr/>
          </a:p>
        </p:txBody>
      </p:sp>
      <p:sp>
        <p:nvSpPr>
          <p:cNvPr id="177" name="Minimálne požiadavky na kvalitu vajec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Minimálne požiadavky na kvalitu vajec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Minimálne požiadavky na kvalitu konzervárenských výrobkov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/>
          </a:bodyPr>
          <a:lstStyle>
            <a:lvl1pPr defTabSz="740663">
              <a:defRPr sz="3564">
                <a:effectLst>
                  <a:outerShdw blurRad="10287" dist="20574" dir="2700000" rotWithShape="0">
                    <a:srgbClr val="000000"/>
                  </a:outerShdw>
                </a:effectLst>
              </a:defRPr>
            </a:lvl1pPr>
          </a:lstStyle>
          <a:p>
            <a:r>
              <a:t>Minimálne požiadavky na kvalitu konzervárenských výrobkov</a:t>
            </a:r>
          </a:p>
        </p:txBody>
      </p:sp>
      <p:sp>
        <p:nvSpPr>
          <p:cNvPr id="180" name="bez pridaných konzervantov, syntetických sladidiel, farbív a dochucovadiel;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75335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5180" indent="-305180" defTabSz="813816">
              <a:spcBef>
                <a:spcPts val="300"/>
              </a:spcBef>
              <a:defRPr sz="2492"/>
            </a:pPr>
            <a:r>
              <a:t>bez pridaných konzervantov, syntetických sladidiel, farbív a dochucovadiel;</a:t>
            </a:r>
          </a:p>
          <a:p>
            <a:pPr marL="305180" indent="-305180" defTabSz="813816">
              <a:spcBef>
                <a:spcPts val="300"/>
              </a:spcBef>
              <a:defRPr sz="2492"/>
            </a:pPr>
            <a:r>
              <a:t>vyžadovať dodávku v lehote, v ktorej z doby spotreby vyznačenej na dodanom tovare neuplynulo viac ako 1/3.</a:t>
            </a:r>
          </a:p>
          <a:p>
            <a:pPr marL="305180" indent="-305180" defTabSz="813816">
              <a:spcBef>
                <a:spcPts val="300"/>
              </a:spcBef>
              <a:defRPr sz="2492" b="1">
                <a:solidFill>
                  <a:srgbClr val="FFFF00"/>
                </a:solidFill>
              </a:defRPr>
            </a:pPr>
            <a:r>
              <a:t>kečup </a:t>
            </a:r>
            <a:r>
              <a:rPr>
                <a:solidFill>
                  <a:srgbClr val="FFFFFF"/>
                </a:solidFill>
              </a:rPr>
              <a:t>- </a:t>
            </a:r>
            <a:r>
              <a:rPr b="0">
                <a:solidFill>
                  <a:srgbClr val="FFFFFF"/>
                </a:solidFill>
              </a:rPr>
              <a:t>bez  zahusťovadiel, umelých sladidiel a prídavných látok s podielom min. 60 % rajčiakového  pyré, so zníženým obsahom soli a cukru;</a:t>
            </a:r>
          </a:p>
          <a:p>
            <a:pPr marL="305180" indent="-305180" defTabSz="813816">
              <a:spcBef>
                <a:spcPts val="300"/>
              </a:spcBef>
              <a:defRPr sz="2492" b="1">
                <a:solidFill>
                  <a:srgbClr val="FFFF00"/>
                </a:solidFill>
              </a:defRPr>
            </a:pPr>
            <a:r>
              <a:t>paradajkový pretlak</a:t>
            </a:r>
            <a:r>
              <a:rPr b="0"/>
              <a:t> </a:t>
            </a:r>
            <a:r>
              <a:rPr b="0">
                <a:solidFill>
                  <a:srgbClr val="FFFFFF"/>
                </a:solidFill>
              </a:rPr>
              <a:t>–  s obsahom 100 % paradajkového pyré bez pridania umelých sladidiel, farbív, konzervačných látok a zahusťovadiel.</a:t>
            </a:r>
          </a:p>
        </p:txBody>
      </p:sp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31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Minimálne požiadavky na kvalitu konzervárenských výrobkov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/>
          </a:bodyPr>
          <a:lstStyle>
            <a:lvl1pPr defTabSz="740663">
              <a:defRPr sz="3564">
                <a:effectLst>
                  <a:outerShdw blurRad="10287" dist="20574" dir="2700000" rotWithShape="0">
                    <a:srgbClr val="000000"/>
                  </a:outerShdw>
                </a:effectLst>
              </a:defRPr>
            </a:lvl1pPr>
          </a:lstStyle>
          <a:p>
            <a:r>
              <a:t>Minimálne požiadavky na kvalitu konzervárenských výrobkov</a:t>
            </a:r>
          </a:p>
        </p:txBody>
      </p:sp>
      <p:sp>
        <p:nvSpPr>
          <p:cNvPr id="184" name="džemy - jednodruhové alebo viacdruhové s minimálnym podielom 50 %  ovocia, so zníženým obsahom cukru, bez konzervantov, umelých sladidiel, syntetických farbív a syntetických aromatických látok;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753350" cy="40227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2800" b="1">
                <a:solidFill>
                  <a:srgbClr val="FFFF00"/>
                </a:solidFill>
              </a:defRPr>
            </a:pPr>
            <a:r>
              <a:t>džemy</a:t>
            </a:r>
            <a:r>
              <a:rPr b="0"/>
              <a:t> </a:t>
            </a:r>
            <a:r>
              <a:rPr b="0">
                <a:solidFill>
                  <a:srgbClr val="FFFFFF"/>
                </a:solidFill>
              </a:rPr>
              <a:t>- jednodruhové alebo viacdruhové s minimálnym podielom 50 %  ovocia, so zníženým obsahom cukru, bez konzervantov, umelých sladidiel, syntetických farbív a syntetických aromatických látok;</a:t>
            </a:r>
          </a:p>
          <a:p>
            <a:pPr>
              <a:spcBef>
                <a:spcPts val="500"/>
              </a:spcBef>
              <a:defRPr sz="2800" b="1">
                <a:solidFill>
                  <a:srgbClr val="FFFF00"/>
                </a:solidFill>
              </a:defRPr>
            </a:pPr>
            <a:r>
              <a:t>kompóty</a:t>
            </a:r>
            <a:r>
              <a:rPr b="0"/>
              <a:t> </a:t>
            </a:r>
            <a:r>
              <a:rPr b="0">
                <a:solidFill>
                  <a:srgbClr val="FFFFFF"/>
                </a:solidFill>
              </a:rPr>
              <a:t>– sterilizované so zníženým obsahom cukru.</a:t>
            </a:r>
          </a:p>
        </p:txBody>
      </p:sp>
      <p:sp>
        <p:nvSpPr>
          <p:cNvPr id="1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Minimálne požiadavky na kvalitu olejov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Minimálne požiadavky na kvalitu olejov</a:t>
            </a:r>
          </a:p>
        </p:txBody>
      </p:sp>
      <p:sp>
        <p:nvSpPr>
          <p:cNvPr id="188" name="pri nákupe olejov zohľadniť vhodnosť použitia podľa odporúčania výrobcu, uprednostniť  jednodruhové  oleje.  Do šalátov odporúčame používať oleje lisované za studena, na tepelné spracovanie oleje rafinované.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pri nákupe olejov zohľadniť vhodnosť použitia podľa odporúčania výrobcu, uprednostniť  jednodruhové  oleje.  Do šalátov odporúčame používať oleje lisované za studena, na tepelné spracovanie oleje rafinované.</a:t>
            </a:r>
          </a:p>
        </p:txBody>
      </p:sp>
      <p:sp>
        <p:nvSpPr>
          <p:cNvPr id="1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Minimálne požiadavky na kvalitu ochucovadiel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116807"/>
          </a:xfrm>
          <a:prstGeom prst="rect">
            <a:avLst/>
          </a:prstGeom>
        </p:spPr>
        <p:txBody>
          <a:bodyPr>
            <a:normAutofit/>
          </a:bodyPr>
          <a:lstStyle>
            <a:lvl1pPr defTabSz="694944">
              <a:defRPr sz="3343">
                <a:effectLst>
                  <a:outerShdw blurRad="9652" dist="19304" dir="2700000" rotWithShape="0">
                    <a:srgbClr val="000000"/>
                  </a:outerShdw>
                </a:effectLst>
              </a:defRPr>
            </a:lvl1pPr>
          </a:lstStyle>
          <a:p>
            <a:r>
              <a:t>Minimálne požiadavky na kvalitu ochucovadiel</a:t>
            </a:r>
          </a:p>
        </p:txBody>
      </p:sp>
      <p:sp>
        <p:nvSpPr>
          <p:cNvPr id="192" name="sušená zelenina – bez pridaného cukru alebo sladidiel;…"/>
          <p:cNvSpPr txBox="1">
            <a:spLocks noGrp="1"/>
          </p:cNvSpPr>
          <p:nvPr>
            <p:ph type="body" idx="4294967295"/>
          </p:nvPr>
        </p:nvSpPr>
        <p:spPr>
          <a:xfrm>
            <a:off x="976312" y="1800225"/>
            <a:ext cx="7960768" cy="49753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2039" indent="-312039" defTabSz="832104">
              <a:spcBef>
                <a:spcPts val="400"/>
              </a:spcBef>
              <a:defRPr sz="2275" b="1">
                <a:solidFill>
                  <a:srgbClr val="FFFF00"/>
                </a:solidFill>
              </a:defRPr>
            </a:pPr>
            <a:r>
              <a:t>sušená zelenina</a:t>
            </a:r>
            <a:r>
              <a:rPr b="0"/>
              <a:t> </a:t>
            </a:r>
            <a:r>
              <a:rPr b="0">
                <a:solidFill>
                  <a:srgbClr val="FFFFFF"/>
                </a:solidFill>
              </a:rPr>
              <a:t>– bez pridaného cukru alebo sladidiel;</a:t>
            </a:r>
          </a:p>
          <a:p>
            <a:pPr marL="312039" indent="-312039" defTabSz="832104">
              <a:spcBef>
                <a:spcPts val="400"/>
              </a:spcBef>
              <a:defRPr sz="2275" b="1">
                <a:solidFill>
                  <a:srgbClr val="FFFF00"/>
                </a:solidFill>
              </a:defRPr>
            </a:pPr>
            <a:r>
              <a:t>polievkové korenie</a:t>
            </a:r>
            <a:r>
              <a:rPr b="0"/>
              <a:t> </a:t>
            </a:r>
            <a:r>
              <a:rPr b="0">
                <a:solidFill>
                  <a:srgbClr val="FFFFFF"/>
                </a:solidFill>
              </a:rPr>
              <a:t>– zmes korenín zo sušených koreninových polievkových bylín a koreňovej zeleniny, bez žiadnej inej zložky;</a:t>
            </a:r>
          </a:p>
          <a:p>
            <a:pPr marL="312039" indent="-312039" defTabSz="832104">
              <a:spcBef>
                <a:spcPts val="400"/>
              </a:spcBef>
              <a:defRPr sz="2275" b="1">
                <a:solidFill>
                  <a:srgbClr val="FFFF00"/>
                </a:solidFill>
              </a:defRPr>
            </a:pPr>
            <a:r>
              <a:t>koreninová zmes</a:t>
            </a:r>
            <a:r>
              <a:rPr b="0"/>
              <a:t> </a:t>
            </a:r>
            <a:r>
              <a:rPr b="0">
                <a:solidFill>
                  <a:srgbClr val="FFFFFF"/>
                </a:solidFill>
              </a:rPr>
              <a:t>– čistá zmes korenín;</a:t>
            </a:r>
          </a:p>
          <a:p>
            <a:pPr marL="312039" indent="-312039" defTabSz="832104">
              <a:spcBef>
                <a:spcPts val="400"/>
              </a:spcBef>
              <a:defRPr sz="2275" b="1">
                <a:solidFill>
                  <a:srgbClr val="FFFF00"/>
                </a:solidFill>
              </a:defRPr>
            </a:pPr>
            <a:r>
              <a:t>koreninový prípravok</a:t>
            </a:r>
            <a:r>
              <a:rPr b="0"/>
              <a:t> </a:t>
            </a:r>
            <a:r>
              <a:rPr b="0">
                <a:solidFill>
                  <a:srgbClr val="FFFFFF"/>
                </a:solidFill>
              </a:rPr>
              <a:t>– zmes jednej alebo viacerých korenín s obsahom najmenej 60 % hmotnosti korenín a obsahom soli najviac 5 % hmotnosti;</a:t>
            </a:r>
          </a:p>
          <a:p>
            <a:pPr marL="312039" indent="-312039" defTabSz="832104">
              <a:spcBef>
                <a:spcPts val="400"/>
              </a:spcBef>
              <a:defRPr sz="2275" b="1">
                <a:solidFill>
                  <a:srgbClr val="FFFF00"/>
                </a:solidFill>
              </a:defRPr>
            </a:pPr>
            <a:r>
              <a:t>zeleninový bujón</a:t>
            </a:r>
            <a:r>
              <a:rPr b="0"/>
              <a:t> </a:t>
            </a:r>
            <a:r>
              <a:rPr b="0">
                <a:solidFill>
                  <a:srgbClr val="FFFFFF"/>
                </a:solidFill>
              </a:rPr>
              <a:t>– bez glutamanu sodného;</a:t>
            </a:r>
          </a:p>
          <a:p>
            <a:pPr marL="312039" indent="-312039" defTabSz="832104">
              <a:spcBef>
                <a:spcPts val="500"/>
              </a:spcBef>
              <a:defRPr sz="2275" b="1">
                <a:solidFill>
                  <a:srgbClr val="FFFF00"/>
                </a:solidFill>
              </a:defRPr>
            </a:pPr>
            <a:r>
              <a:t>zeleninová príchuť do jedla bez glutamanu sodného</a:t>
            </a:r>
            <a:r>
              <a:rPr b="0"/>
              <a:t> </a:t>
            </a:r>
            <a:r>
              <a:rPr b="0">
                <a:solidFill>
                  <a:srgbClr val="FFFFFF"/>
                </a:solidFill>
              </a:rPr>
              <a:t>– zmes sušenej zeleniny s minimálnym podielom 23 % sušenej zeleniny a ďalších prírodných byliniek a korenín. </a:t>
            </a:r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34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6637802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Minimálne požiadavky na kvalitu sójovej omáčky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Minimálne požiadavky na kvalitu sójovej omáčky</a:t>
            </a:r>
          </a:p>
        </p:txBody>
      </p:sp>
      <p:sp>
        <p:nvSpPr>
          <p:cNvPr id="196" name="sójová omáčka prírodne fermentovaná (zloženie: pitná voda, sójové bôby, pšenica, jedlá soľ    max. 15 % hm).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sójová omáčka prírodne fermentovaná (zloženie: pitná voda, sójové bôby, pšenica, jedlá soľ    max. 15 % hm).</a:t>
            </a:r>
          </a:p>
        </p:txBody>
      </p:sp>
      <p:sp>
        <p:nvSpPr>
          <p:cNvPr id="1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36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67801" y="6248400"/>
            <a:ext cx="242800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37</a:t>
            </a:fld>
            <a:endParaRPr/>
          </a:p>
        </p:txBody>
      </p:sp>
      <p:sp>
        <p:nvSpPr>
          <p:cNvPr id="200" name="Ďakujem za pozornosť"/>
          <p:cNvSpPr txBox="1">
            <a:spLocks noGrp="1"/>
          </p:cNvSpPr>
          <p:nvPr>
            <p:ph type="title" idx="4294967295"/>
          </p:nvPr>
        </p:nvSpPr>
        <p:spPr>
          <a:xfrm>
            <a:off x="3492500" y="333375"/>
            <a:ext cx="5651500" cy="1079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Ďakujem za pozornosť </a:t>
            </a:r>
          </a:p>
        </p:txBody>
      </p:sp>
      <p:sp>
        <p:nvSpPr>
          <p:cNvPr id="201" name="MVDr. Ľubica…"/>
          <p:cNvSpPr txBox="1">
            <a:spLocks noGrp="1"/>
          </p:cNvSpPr>
          <p:nvPr>
            <p:ph type="body" sz="quarter" idx="4294967295"/>
          </p:nvPr>
        </p:nvSpPr>
        <p:spPr>
          <a:xfrm>
            <a:off x="6372225" y="1844675"/>
            <a:ext cx="2566988" cy="11525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400"/>
              </a:spcBef>
              <a:buSzTx/>
              <a:buFont typeface="Wingdings"/>
              <a:buNone/>
              <a:defRPr sz="1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MVDr. Ľubica</a:t>
            </a:r>
          </a:p>
          <a:p>
            <a:pPr>
              <a:spcBef>
                <a:spcPts val="400"/>
              </a:spcBef>
              <a:buSzTx/>
              <a:buFont typeface="Wingdings"/>
              <a:buNone/>
              <a:defRPr sz="1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Krajničáková</a:t>
            </a:r>
          </a:p>
          <a:p>
            <a:pPr>
              <a:spcBef>
                <a:spcPts val="400"/>
              </a:spcBef>
              <a:buSzTx/>
              <a:buFont typeface="Wingdings"/>
              <a:buNone/>
              <a:defRPr sz="1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September 2021</a:t>
            </a:r>
          </a:p>
        </p:txBody>
      </p:sp>
      <p:pic>
        <p:nvPicPr>
          <p:cNvPr id="202" name="Hawaiian breakfast" descr="Hawaiian breakfas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" y="4292600"/>
            <a:ext cx="2633663" cy="2414588"/>
          </a:xfrm>
          <a:prstGeom prst="rect">
            <a:avLst/>
          </a:prstGeom>
          <a:ln w="57150">
            <a:solidFill>
              <a:srgbClr val="503B00"/>
            </a:solidFill>
          </a:ln>
        </p:spPr>
      </p:pic>
      <p:pic>
        <p:nvPicPr>
          <p:cNvPr id="203" name="Turkish breakfast" descr="Turkish breakfast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19475" y="1608137"/>
            <a:ext cx="2376488" cy="2181226"/>
          </a:xfrm>
          <a:prstGeom prst="rect">
            <a:avLst/>
          </a:prstGeom>
          <a:ln w="57150">
            <a:solidFill>
              <a:srgbClr val="4D4D4D"/>
            </a:solidFill>
          </a:ln>
        </p:spPr>
      </p:pic>
      <p:pic>
        <p:nvPicPr>
          <p:cNvPr id="204" name="Filipino Breakfast" descr="Filipino Breakfast"/>
          <p:cNvPicPr>
            <a:picLocks noChangeAspect="1"/>
          </p:cNvPicPr>
          <p:nvPr/>
        </p:nvPicPr>
        <p:blipFill>
          <a:blip r:embed="rId4">
            <a:extLst/>
          </a:blip>
          <a:srcRect l="3001"/>
          <a:stretch>
            <a:fillRect/>
          </a:stretch>
        </p:blipFill>
        <p:spPr>
          <a:xfrm>
            <a:off x="6500812" y="4292600"/>
            <a:ext cx="2438401" cy="2414588"/>
          </a:xfrm>
          <a:prstGeom prst="rect">
            <a:avLst/>
          </a:prstGeom>
          <a:ln w="57150">
            <a:solidFill>
              <a:srgbClr val="503B00"/>
            </a:solidFill>
          </a:ln>
        </p:spPr>
      </p:pic>
      <p:pic>
        <p:nvPicPr>
          <p:cNvPr id="205" name="English breakfast" descr="English breakfast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9112" y="4292600"/>
            <a:ext cx="2517776" cy="2414588"/>
          </a:xfrm>
          <a:prstGeom prst="rect">
            <a:avLst/>
          </a:prstGeom>
          <a:ln w="57150">
            <a:solidFill>
              <a:srgbClr val="4D4D4D"/>
            </a:solidFill>
          </a:ln>
        </p:spPr>
      </p:pic>
      <p:pic>
        <p:nvPicPr>
          <p:cNvPr id="206" name="Breakfast in Bolivia" descr="Breakfast in Bolivia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23850" y="1608137"/>
            <a:ext cx="2592388" cy="2181226"/>
          </a:xfrm>
          <a:prstGeom prst="rect">
            <a:avLst/>
          </a:prstGeom>
          <a:ln w="57150">
            <a:solidFill>
              <a:srgbClr val="503B0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1" animBg="1" advAuto="0"/>
      <p:bldP spid="203" grpId="2" animBg="1" advAuto="0"/>
      <p:bldP spid="204" grpId="3" animBg="1" advAuto="0"/>
      <p:bldP spid="205" grpId="4" animBg="1" advAuto="0"/>
      <p:bldP spid="206" grpId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IEĽ REVÍZIE MSN A RECEPTÚR 2021"/>
          <p:cNvSpPr txBox="1">
            <a:spLocks noGrp="1"/>
          </p:cNvSpPr>
          <p:nvPr>
            <p:ph type="title" idx="4294967295"/>
          </p:nvPr>
        </p:nvSpPr>
        <p:spPr>
          <a:xfrm>
            <a:off x="827087" y="333375"/>
            <a:ext cx="7543801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CIEĽ REVÍZIE MSN A RECEPTÚR 2021</a:t>
            </a:r>
          </a:p>
        </p:txBody>
      </p:sp>
      <p:sp>
        <p:nvSpPr>
          <p:cNvPr id="72" name="3. vylúčiť polotovary a chemicky spracované potraviny s obsahom umelých látok, rafinovaných surovín, konzervantov, emulgátorov, dochucovadiel, syntetických farbív, aromatických látok a pod.…"/>
          <p:cNvSpPr txBox="1">
            <a:spLocks noGrp="1"/>
          </p:cNvSpPr>
          <p:nvPr>
            <p:ph type="body" idx="4294967295"/>
          </p:nvPr>
        </p:nvSpPr>
        <p:spPr>
          <a:xfrm>
            <a:off x="1035050" y="1971675"/>
            <a:ext cx="7794625" cy="430807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99" indent="-342899">
              <a:defRPr sz="2900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3. vylúčiť polotovary a chemicky spracované potraviny s obsahom umelých látok, rafinovaných surovín, konzervantov, emulgátorov, dochucovadiel, syntetických farbív, aromatických látok a pod.</a:t>
            </a:r>
          </a:p>
          <a:p>
            <a:pPr marL="342899" indent="-342899">
              <a:defRPr sz="2900">
                <a:solidFill>
                  <a:srgbClr val="00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STOP</a:t>
            </a:r>
            <a:r>
              <a:rPr>
                <a:solidFill>
                  <a:srgbClr val="FF66FF"/>
                </a:solidFill>
              </a:rPr>
              <a:t> instantným nápojom, sušeným polotovarom na prípravu múčnikov, instantným prípravkom , ktoré tvoria základ hlavných pokrmov</a:t>
            </a:r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7130" y="6248400"/>
            <a:ext cx="173471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itný režim v zariadeniach školského stravovania"/>
          <p:cNvSpPr txBox="1">
            <a:spLocks noGrp="1"/>
          </p:cNvSpPr>
          <p:nvPr>
            <p:ph type="title" idx="4294967295"/>
          </p:nvPr>
        </p:nvSpPr>
        <p:spPr>
          <a:xfrm>
            <a:off x="961380" y="444500"/>
            <a:ext cx="7742238" cy="128141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68680">
              <a:defRPr sz="4180">
                <a:solidFill>
                  <a:srgbClr val="FFFF00"/>
                </a:solidFill>
                <a:effectLst>
                  <a:outerShdw blurRad="12065" dist="2413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Pitný režim v zariadeniach školského stravovania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7130" y="6248400"/>
            <a:ext cx="173471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77" name="Sladené nápoje zvyšujú riziko obezity…"/>
          <p:cNvSpPr txBox="1"/>
          <p:nvPr/>
        </p:nvSpPr>
        <p:spPr>
          <a:xfrm>
            <a:off x="1035446" y="1912937"/>
            <a:ext cx="7594105" cy="466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500" b="1">
                <a:solidFill>
                  <a:srgbClr val="00FF00"/>
                </a:solidFill>
              </a:defRPr>
            </a:pPr>
            <a:r>
              <a:t>Sladené nápoje </a:t>
            </a:r>
            <a:r>
              <a:rPr b="0">
                <a:solidFill>
                  <a:srgbClr val="FFFFFF"/>
                </a:solidFill>
              </a:rPr>
              <a:t>zvyšujú riziko </a:t>
            </a:r>
            <a:r>
              <a:t>obezity</a:t>
            </a:r>
          </a:p>
          <a:p>
            <a:pPr>
              <a:defRPr sz="2500" b="1">
                <a:solidFill>
                  <a:srgbClr val="FFFFFF"/>
                </a:solidFill>
              </a:defRPr>
            </a:pPr>
            <a:r>
              <a:t>Mlieko, kakao alebo džúsy </a:t>
            </a:r>
            <a:r>
              <a:rPr b="0"/>
              <a:t>majú charakter tekutiny, ale </a:t>
            </a:r>
            <a:r>
              <a:t>sú i </a:t>
            </a:r>
            <a:r>
              <a:rPr b="0"/>
              <a:t>potravinou, pretože okrem vody dodávajú organizmu i niektoré živiny. </a:t>
            </a:r>
          </a:p>
          <a:p>
            <a:pPr>
              <a:defRPr sz="2500">
                <a:solidFill>
                  <a:srgbClr val="FFFFFF"/>
                </a:solidFill>
              </a:defRPr>
            </a:pPr>
            <a:r>
              <a:rPr b="1">
                <a:solidFill>
                  <a:srgbClr val="00FF00"/>
                </a:solidFill>
              </a:rPr>
              <a:t>Pitný režim dieťaťa </a:t>
            </a:r>
            <a:r>
              <a:t>nesúvisí s počítaním množstva tekutín, ktoré dieťaťu podáme ( i potraviny obsahujú vodu). Mali by sme dbať na pravidelné zaraďovanie tekutín – vody do jedálnička dieťaťa.</a:t>
            </a:r>
          </a:p>
          <a:p>
            <a:pPr>
              <a:defRPr sz="2500">
                <a:solidFill>
                  <a:srgbClr val="FFFFFF"/>
                </a:solidFill>
              </a:defRPr>
            </a:pPr>
            <a:r>
              <a:t> </a:t>
            </a:r>
            <a:r>
              <a:rPr b="1">
                <a:solidFill>
                  <a:srgbClr val="00FF00"/>
                </a:solidFill>
              </a:rPr>
              <a:t>Príjem tekutín </a:t>
            </a:r>
            <a:r>
              <a:rPr b="1"/>
              <a:t>by mal byť </a:t>
            </a:r>
            <a:r>
              <a:rPr b="1">
                <a:solidFill>
                  <a:srgbClr val="00FF00"/>
                </a:solidFill>
              </a:rPr>
              <a:t>rozdelený </a:t>
            </a:r>
            <a:r>
              <a:rPr b="1"/>
              <a:t>v priebehu dňa </a:t>
            </a:r>
            <a:r>
              <a:rPr b="1">
                <a:solidFill>
                  <a:srgbClr val="00FF00"/>
                </a:solidFill>
              </a:rPr>
              <a:t>do viac dávok</a:t>
            </a:r>
            <a:r>
              <a:rPr b="1"/>
              <a:t>. </a:t>
            </a:r>
            <a:r>
              <a:t>Raňajky, desiata, obed, olovrant, večera a podľa potreby dieťaťa samozrejme aj viac.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IEĽ REVÍZIE MSN A RECEPTÚR 2021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CIEĽ REVÍZIE MSN A RECEPTÚR 2021</a:t>
            </a:r>
          </a:p>
        </p:txBody>
      </p:sp>
      <p:sp>
        <p:nvSpPr>
          <p:cNvPr id="80" name="/základy pre rôzne druhy omáčok ako napr. syrová, boloňská, ázijská panvica a pod./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3409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5520" lvl="1" indent="-282892" defTabSz="905255">
              <a:spcBef>
                <a:spcPts val="0"/>
              </a:spcBef>
              <a:buClr>
                <a:srgbClr val="FFFFFF"/>
              </a:buClr>
              <a:defRPr sz="2772">
                <a:solidFill>
                  <a:srgbClr val="FF66FF"/>
                </a:solidFill>
                <a:effectLst>
                  <a:outerShdw blurRad="12573" dist="25146" dir="2700000" rotWithShape="0">
                    <a:srgbClr val="000000"/>
                  </a:outerShdw>
                </a:effectLst>
              </a:defRPr>
            </a:pPr>
            <a:r>
              <a:t>/základy pre rôzne druhy omáčok ako napr. syrová, boloňská, ázijská panvica a pod./</a:t>
            </a:r>
          </a:p>
          <a:p>
            <a:pPr marL="735520" lvl="1" indent="-282892" defTabSz="905255">
              <a:spcBef>
                <a:spcPts val="0"/>
              </a:spcBef>
              <a:buClr>
                <a:srgbClr val="FFFFFF"/>
              </a:buClr>
              <a:defRPr sz="2772">
                <a:solidFill>
                  <a:srgbClr val="FF66FF"/>
                </a:solidFill>
                <a:effectLst>
                  <a:outerShdw blurRad="12573" dist="25146" dir="2700000" rotWithShape="0">
                    <a:srgbClr val="000000"/>
                  </a:outerShdw>
                </a:effectLst>
              </a:defRPr>
            </a:pPr>
            <a:r>
              <a:t>4. Obmedziť resp. vylúčiť udené druhy mias a mäsových výrobkov s  vysokým podielom tukov, soli, prídavných látok a nízkym podielom mäsa </a:t>
            </a:r>
          </a:p>
          <a:p>
            <a:pPr marL="735520" lvl="1" indent="-282892" defTabSz="905255">
              <a:spcBef>
                <a:spcPts val="0"/>
              </a:spcBef>
              <a:buClr>
                <a:srgbClr val="FFFFFF"/>
              </a:buClr>
              <a:defRPr sz="2772">
                <a:solidFill>
                  <a:srgbClr val="FF66FF"/>
                </a:solidFill>
                <a:effectLst>
                  <a:outerShdw blurRad="12573" dist="25146" dir="2700000" rotWithShape="0">
                    <a:srgbClr val="000000"/>
                  </a:outerShdw>
                </a:effectLst>
              </a:defRPr>
            </a:pPr>
            <a:r>
              <a:t>5. obmedziť podávanie mäkkých mäsových výrobkov vrátane párkov, predovšetkým pri príprave tepelne upravených pokrmov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7130" y="6248400"/>
            <a:ext cx="173471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IEĽ REVÍZIE MSN A RECEPTÚR 2021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CIEĽ REVÍZIE MSN A RECEPTÚR 2021</a:t>
            </a:r>
          </a:p>
        </p:txBody>
      </p:sp>
      <p:sp>
        <p:nvSpPr>
          <p:cNvPr id="84" name="6. Obmedziť prípravu pokrmov pripravovaných vyprážaním…"/>
          <p:cNvSpPr txBox="1">
            <a:spLocks noGrp="1"/>
          </p:cNvSpPr>
          <p:nvPr>
            <p:ph type="body" idx="4294967295"/>
          </p:nvPr>
        </p:nvSpPr>
        <p:spPr>
          <a:xfrm>
            <a:off x="1066800" y="20828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99" indent="-342899">
              <a:defRPr sz="2900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6. Obmedziť prípravu pokrmov pripravovaných vyprážaním</a:t>
            </a:r>
          </a:p>
          <a:p>
            <a:pPr marL="342899" indent="-342899">
              <a:defRPr sz="2900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7. mrazené a hlboko mrazené polotovary, ktoré sú v zozname MSN a receptúr zaraďovať výnimočne</a:t>
            </a:r>
          </a:p>
          <a:p>
            <a:pPr marL="342899" indent="-342899">
              <a:defRPr sz="2900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8. </a:t>
            </a:r>
            <a:r>
              <a:rPr>
                <a:solidFill>
                  <a:srgbClr val="00FF00"/>
                </a:solidFill>
              </a:rPr>
              <a:t>Chlieb a pečivo- </a:t>
            </a:r>
            <a:r>
              <a:t>zaraďovať v pomere celozrné k ostatným druhom v pomere </a:t>
            </a:r>
            <a:r>
              <a:rPr>
                <a:solidFill>
                  <a:srgbClr val="00FF00"/>
                </a:solidFill>
              </a:rPr>
              <a:t>1: 1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7130" y="6248400"/>
            <a:ext cx="173471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IEĽ REVÍZIE MSN A RECEPTÚR 2021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CIEĽ REVÍZIE MSN A RECEPTÚR 2021</a:t>
            </a:r>
          </a:p>
        </p:txBody>
      </p:sp>
      <p:sp>
        <p:nvSpPr>
          <p:cNvPr id="88" name="9. zvýšiť  množstvo čerstvej zeleniny a ovocia o 40%…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3000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9. zvýšiť  množstvo čerstvej zeleniny a ovocia o 40%</a:t>
            </a:r>
          </a:p>
          <a:p>
            <a:pPr>
              <a:defRPr sz="3000">
                <a:solidFill>
                  <a:srgbClr val="FF66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10. Vylúčiť nápoje s umelými sladidlami, fortifikované vitamínmi a ďalšími prídavnými látkami, vrátane sirupov na báze fruktózy a glukozo-fruktozových sirupov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7130" y="6248400"/>
            <a:ext cx="173471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APLIKÁCIA MSN A RECEPTÚR V PRAXI"/>
          <p:cNvSpPr txBox="1"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APLIKÁCIA MSN A RECEPTÚR V PRAXI </a:t>
            </a:r>
          </a:p>
        </p:txBody>
      </p:sp>
      <p:sp>
        <p:nvSpPr>
          <p:cNvPr id="92" name="Zdôrazňujem, že normy sú záväzné v zmysle platnej legislatívy z čoho Vám vyplýva povinnosť  ich realizovať v praxi."/>
          <p:cNvSpPr txBox="1">
            <a:spLocks noGrp="1"/>
          </p:cNvSpPr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r>
              <a:t>Zdôrazňujem, že normy sú záväzné v zmysle platnej legislatívy z čoho Vám vyplýva povinnosť  ich realizovať v praxi.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7130" y="6248400"/>
            <a:ext cx="173471" cy="2438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circl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Lesk">
  <a:themeElements>
    <a:clrScheme name="Lesk">
      <a:dk1>
        <a:srgbClr val="000066"/>
      </a:dk1>
      <a:lt1>
        <a:srgbClr val="000066"/>
      </a:lt1>
      <a:dk2>
        <a:srgbClr val="A7A7A7"/>
      </a:dk2>
      <a:lt2>
        <a:srgbClr val="535353"/>
      </a:lt2>
      <a:accent1>
        <a:srgbClr val="66CCFF"/>
      </a:accent1>
      <a:accent2>
        <a:srgbClr val="0066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esk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Les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esk">
  <a:themeElements>
    <a:clrScheme name="Les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6CCFF"/>
      </a:accent1>
      <a:accent2>
        <a:srgbClr val="0066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esk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Les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1499</Words>
  <Application>Microsoft Office PowerPoint</Application>
  <PresentationFormat>Prezentácia na obrazovke (4:3)</PresentationFormat>
  <Paragraphs>196</Paragraphs>
  <Slides>37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37</vt:i4>
      </vt:variant>
    </vt:vector>
  </HeadingPairs>
  <TitlesOfParts>
    <vt:vector size="42" baseType="lpstr">
      <vt:lpstr>Arial</vt:lpstr>
      <vt:lpstr>Tahoma</vt:lpstr>
      <vt:lpstr>Times New Roman</vt:lpstr>
      <vt:lpstr>Wingdings</vt:lpstr>
      <vt:lpstr>Lesk</vt:lpstr>
      <vt:lpstr>MSN a receptúry  v zariadeniach školského stravovania 2021</vt:lpstr>
      <vt:lpstr>Obsah prezentácie</vt:lpstr>
      <vt:lpstr>CIEĽ REVÍZIE MSN A RECEPTÚR 2021</vt:lpstr>
      <vt:lpstr>CIEĽ REVÍZIE MSN A RECEPTÚR 2021</vt:lpstr>
      <vt:lpstr>Pitný režim v zariadeniach školského stravovania</vt:lpstr>
      <vt:lpstr>CIEĽ REVÍZIE MSN A RECEPTÚR 2021</vt:lpstr>
      <vt:lpstr>CIEĽ REVÍZIE MSN A RECEPTÚR 2021</vt:lpstr>
      <vt:lpstr>CIEĽ REVÍZIE MSN A RECEPTÚR 2021</vt:lpstr>
      <vt:lpstr>APLIKÁCIA MSN A RECEPTÚR V PRAXI </vt:lpstr>
      <vt:lpstr>APLIKÁCIA MSN A RECEPTÚR V PRAXI</vt:lpstr>
      <vt:lpstr>APLIKÁCIA MSN A RECEPTÚR V PRAXI</vt:lpstr>
      <vt:lpstr>APLIKÁCIA MSN A RECEPTÚR V PRAXI</vt:lpstr>
      <vt:lpstr>APLIKÁCIA MSN A RECEPTÚR V PRAXI</vt:lpstr>
      <vt:lpstr>APLIKÁCIA MSN A RECEPTÚR V PRAXI</vt:lpstr>
      <vt:lpstr>APLIKÁCIA MSN A RECEPTÚR V PRAXI</vt:lpstr>
      <vt:lpstr>APLIKÁCIA MSN A RECEPTÚR V PRAXI</vt:lpstr>
      <vt:lpstr>APLIKÁCIA MSN A RECEPTÚR V PRAXI</vt:lpstr>
      <vt:lpstr>Požiadavky na jedlú soľ v potravinách</vt:lpstr>
      <vt:lpstr>Minimálne požiadavky na kvalitu nápojov</vt:lpstr>
      <vt:lpstr>Minimálne požiadavky na kvalitu nápojov</vt:lpstr>
      <vt:lpstr>Minimálne požiadavky na kvalitu nápojov</vt:lpstr>
      <vt:lpstr>Minimálne požiadavky na kvalitu mlieka a mliečnych výrobkov</vt:lpstr>
      <vt:lpstr>Minimálne požiadavky na kvalitu syrov</vt:lpstr>
      <vt:lpstr>Minimálne požiadavky na kvalitu mäsa a mäsových výrobkov</vt:lpstr>
      <vt:lpstr>Minimálne požiadavky na kvalitu mäsa a mäsových výrobkov</vt:lpstr>
      <vt:lpstr>Minimálne požiadavky na kvalitu rýb </vt:lpstr>
      <vt:lpstr>Minimálne požiadavky na kvalitu vnútorností</vt:lpstr>
      <vt:lpstr>Minimálne požiadavky na kvalitu mäsových výrobkov</vt:lpstr>
      <vt:lpstr>Minimálne požiadavky na kvalitu cestovín</vt:lpstr>
      <vt:lpstr>Minimálne požiadavky na kvalitu vajec</vt:lpstr>
      <vt:lpstr>Minimálne požiadavky na kvalitu konzervárenských výrobkov</vt:lpstr>
      <vt:lpstr>Minimálne požiadavky na kvalitu konzervárenských výrobkov</vt:lpstr>
      <vt:lpstr>Minimálne požiadavky na kvalitu olejov</vt:lpstr>
      <vt:lpstr>Minimálne požiadavky na kvalitu ochucovadiel</vt:lpstr>
      <vt:lpstr>Prezentácia programu PowerPoint</vt:lpstr>
      <vt:lpstr>Minimálne požiadavky na kvalitu sójovej omáčky</vt:lpstr>
      <vt:lpstr>Ďakujem za pozornosť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MSN a receptúry  v zariadeniach školského stravovania 2021</dc:title>
  <cp:lastModifiedBy>Používateľ systému Windows</cp:lastModifiedBy>
  <cp:revision>2</cp:revision>
  <dcterms:modified xsi:type="dcterms:W3CDTF">2021-10-14T06:32:00Z</dcterms:modified>
</cp:coreProperties>
</file>