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9" r:id="rId3"/>
    <p:sldId id="258" r:id="rId4"/>
    <p:sldId id="260" r:id="rId5"/>
    <p:sldId id="265" r:id="rId6"/>
    <p:sldId id="257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7" r:id="rId34"/>
    <p:sldId id="288" r:id="rId35"/>
    <p:sldId id="289" r:id="rId36"/>
    <p:sldId id="290" r:id="rId37"/>
    <p:sldId id="300" r:id="rId38"/>
    <p:sldId id="301" r:id="rId39"/>
    <p:sldId id="302" r:id="rId40"/>
    <p:sldId id="291" r:id="rId41"/>
    <p:sldId id="292" r:id="rId42"/>
    <p:sldId id="294" r:id="rId43"/>
    <p:sldId id="293" r:id="rId44"/>
    <p:sldId id="295" r:id="rId45"/>
    <p:sldId id="305" r:id="rId46"/>
    <p:sldId id="296" r:id="rId47"/>
    <p:sldId id="298" r:id="rId48"/>
    <p:sldId id="304" r:id="rId49"/>
    <p:sldId id="303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3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6EC1-2EAD-4C62-9467-438EADB07FDF}" type="datetimeFigureOut">
              <a:rPr lang="sk-SK" smtClean="0"/>
              <a:t>12. 11. 2024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7B177CB-D332-48FC-8C41-71F62A084CBD}" type="slidenum">
              <a:rPr lang="sk-SK" smtClean="0"/>
              <a:t>‹#›</a:t>
            </a:fld>
            <a:endParaRPr lang="sk-SK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98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6EC1-2EAD-4C62-9467-438EADB07FDF}" type="datetimeFigureOut">
              <a:rPr lang="sk-SK" smtClean="0"/>
              <a:t>12. 11. 2024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77CB-D332-48FC-8C41-71F62A084CBD}" type="slidenum">
              <a:rPr lang="sk-SK" smtClean="0"/>
              <a:t>‹#›</a:t>
            </a:fld>
            <a:endParaRPr lang="sk-SK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3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6EC1-2EAD-4C62-9467-438EADB07FDF}" type="datetimeFigureOut">
              <a:rPr lang="sk-SK" smtClean="0"/>
              <a:t>12. 11. 2024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77CB-D332-48FC-8C41-71F62A084CBD}" type="slidenum">
              <a:rPr lang="sk-SK" smtClean="0"/>
              <a:t>‹#›</a:t>
            </a:fld>
            <a:endParaRPr lang="sk-SK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56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6EC1-2EAD-4C62-9467-438EADB07FDF}" type="datetimeFigureOut">
              <a:rPr lang="sk-SK" smtClean="0"/>
              <a:t>12. 11. 2024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77CB-D332-48FC-8C41-71F62A084CBD}" type="slidenum">
              <a:rPr lang="sk-SK" smtClean="0"/>
              <a:t>‹#›</a:t>
            </a:fld>
            <a:endParaRPr lang="sk-SK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33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6EC1-2EAD-4C62-9467-438EADB07FDF}" type="datetimeFigureOut">
              <a:rPr lang="sk-SK" smtClean="0"/>
              <a:t>12. 11. 2024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77CB-D332-48FC-8C41-71F62A084CBD}" type="slidenum">
              <a:rPr lang="sk-SK" smtClean="0"/>
              <a:t>‹#›</a:t>
            </a:fld>
            <a:endParaRPr lang="sk-SK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74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6EC1-2EAD-4C62-9467-438EADB07FDF}" type="datetimeFigureOut">
              <a:rPr lang="sk-SK" smtClean="0"/>
              <a:t>12. 11. 2024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77CB-D332-48FC-8C41-71F62A084CBD}" type="slidenum">
              <a:rPr lang="sk-SK" smtClean="0"/>
              <a:t>‹#›</a:t>
            </a:fld>
            <a:endParaRPr lang="sk-SK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56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6EC1-2EAD-4C62-9467-438EADB07FDF}" type="datetimeFigureOut">
              <a:rPr lang="sk-SK" smtClean="0"/>
              <a:t>12. 11. 2024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77CB-D332-48FC-8C41-71F62A084CBD}" type="slidenum">
              <a:rPr lang="sk-SK" smtClean="0"/>
              <a:t>‹#›</a:t>
            </a:fld>
            <a:endParaRPr lang="sk-SK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15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6EC1-2EAD-4C62-9467-438EADB07FDF}" type="datetimeFigureOut">
              <a:rPr lang="sk-SK" smtClean="0"/>
              <a:t>12. 11. 2024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77CB-D332-48FC-8C41-71F62A084CBD}" type="slidenum">
              <a:rPr lang="sk-SK" smtClean="0"/>
              <a:t>‹#›</a:t>
            </a:fld>
            <a:endParaRPr lang="sk-SK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91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6EC1-2EAD-4C62-9467-438EADB07FDF}" type="datetimeFigureOut">
              <a:rPr lang="sk-SK" smtClean="0"/>
              <a:t>12. 11. 2024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77CB-D332-48FC-8C41-71F62A084CB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9109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6EC1-2EAD-4C62-9467-438EADB07FDF}" type="datetimeFigureOut">
              <a:rPr lang="sk-SK" smtClean="0"/>
              <a:t>12. 11. 2024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77CB-D332-48FC-8C41-71F62A084CBD}" type="slidenum">
              <a:rPr lang="sk-SK" smtClean="0"/>
              <a:t>‹#›</a:t>
            </a:fld>
            <a:endParaRPr lang="sk-SK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18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72D6EC1-2EAD-4C62-9467-438EADB07FDF}" type="datetimeFigureOut">
              <a:rPr lang="sk-SK" smtClean="0"/>
              <a:t>12. 11. 2024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77CB-D332-48FC-8C41-71F62A084CBD}" type="slidenum">
              <a:rPr lang="sk-SK" smtClean="0"/>
              <a:t>‹#›</a:t>
            </a:fld>
            <a:endParaRPr lang="sk-SK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82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D6EC1-2EAD-4C62-9467-438EADB07FDF}" type="datetimeFigureOut">
              <a:rPr lang="sk-SK" smtClean="0"/>
              <a:t>12. 11. 2024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7B177CB-D332-48FC-8C41-71F62A084CBD}" type="slidenum">
              <a:rPr lang="sk-SK" smtClean="0"/>
              <a:t>‹#›</a:t>
            </a:fld>
            <a:endParaRPr lang="sk-SK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29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19/200/" TargetMode="External"/><Relationship Id="rId2" Type="http://schemas.openxmlformats.org/officeDocument/2006/relationships/hyperlink" Target="https://www.slov-lex.sk/pravne-predpisy/SK/ZZ/2019/200/2023081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kolskyprogram.sk/sk/skoly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ezbierky-fe/pravne-predpisy/SK/ZZ/2015/343/20241101#paragraf-1.odsek-2" TargetMode="External"/><Relationship Id="rId2" Type="http://schemas.openxmlformats.org/officeDocument/2006/relationships/hyperlink" Target="https://www.slov-lex.sk/ezbierky-fe/pravne-predpisy/SK/ZZ/2015/343/20241101#poznamky.poznamka-32b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471C74-F8A7-4BA6-AB35-6C47EF22E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792087" cy="1415969"/>
          </a:xfrm>
        </p:spPr>
        <p:txBody>
          <a:bodyPr/>
          <a:lstStyle/>
          <a:p>
            <a:r>
              <a:rPr kumimoji="0" lang="sk-SK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Školské stravovanie 2024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5A6CC5-81CD-410C-87B1-ADC979F31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5467" y="3602038"/>
            <a:ext cx="9804399" cy="1647295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Revízia MSN 2024</a:t>
            </a:r>
          </a:p>
          <a:p>
            <a:r>
              <a:rPr lang="sk-SK" dirty="0"/>
              <a:t>Aplikácia princípov k MSN a receptúram pre školské stravovanie revízia 2024</a:t>
            </a:r>
          </a:p>
          <a:p>
            <a:r>
              <a:rPr lang="sk-SK" dirty="0"/>
              <a:t>Nariadenie vlády  223/2024</a:t>
            </a:r>
          </a:p>
          <a:p>
            <a:r>
              <a:rPr lang="sk-SK" dirty="0"/>
              <a:t>Novela zákona o verejnom obstarávaní</a:t>
            </a:r>
          </a:p>
        </p:txBody>
      </p:sp>
    </p:spTree>
    <p:extLst>
      <p:ext uri="{BB962C8B-B14F-4D97-AF65-F5344CB8AC3E}">
        <p14:creationId xmlns:p14="http://schemas.microsoft.com/office/powerpoint/2010/main" val="2520251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664ED8-9302-46BD-B265-285CA1B0F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APLIKÁCIA MSN a RECEPTÚR V PRAXI </a:t>
            </a:r>
            <a:br>
              <a:rPr kumimoji="0" lang="sk-SK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Zásady na zostavovanie jedálnych lístkov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36B3E7-9E31-47B8-AB69-2C1F61920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/>
          <a:lstStyle/>
          <a:p>
            <a:r>
              <a:rPr lang="sk-SK" dirty="0"/>
              <a:t>Pri príprave a poskytovaní stravovania v zariadení školského stravovania </a:t>
            </a:r>
            <a:r>
              <a:rPr lang="sk-SK" b="1" dirty="0"/>
              <a:t>je nevyhnutné dodržiavať Zásady na zostavovanie jedálnych lístkov </a:t>
            </a:r>
            <a:r>
              <a:rPr lang="sk-SK" dirty="0"/>
              <a:t>podľa Prílohy č.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k-SK" dirty="0"/>
              <a:t> k vyhláške č. 330/2009 Z. z. o zariadení školského stravovania vrátane </a:t>
            </a:r>
            <a:r>
              <a:rPr lang="sk-SK" dirty="0">
                <a:solidFill>
                  <a:srgbClr val="006600"/>
                </a:solidFill>
              </a:rPr>
              <a:t>časovej a obsahovej štruktúry jedál</a:t>
            </a:r>
            <a:r>
              <a:rPr lang="sk-SK" dirty="0"/>
              <a:t> v zmysle OVD</a:t>
            </a:r>
          </a:p>
          <a:p>
            <a:pPr marL="0" indent="0">
              <a:buNone/>
            </a:pP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Časová </a:t>
            </a:r>
            <a:r>
              <a:rPr lang="sk-SK" sz="18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k-SK" sz="1800" b="1" spc="-1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uktú</a:t>
            </a:r>
            <a:r>
              <a:rPr lang="sk-SK" sz="18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j</a:t>
            </a:r>
            <a:r>
              <a:rPr lang="sk-SK" sz="1800" b="1" spc="-1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dál</a:t>
            </a:r>
            <a:r>
              <a:rPr lang="sk-SK" sz="1800" b="1" spc="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k-SK" sz="18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 lístka </a:t>
            </a:r>
            <a:r>
              <a:rPr lang="sk-SK" sz="1800" b="1" spc="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k-SK" sz="18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sk-SK" sz="1800" b="1" spc="-1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iati</a:t>
            </a:r>
            <a:r>
              <a:rPr lang="sk-SK" sz="18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st</a:t>
            </a:r>
            <a:r>
              <a:rPr lang="sk-SK" sz="1800" b="1" spc="-1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avova</a:t>
            </a:r>
            <a:r>
              <a:rPr lang="sk-SK" sz="18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 </a:t>
            </a:r>
            <a:r>
              <a:rPr lang="sk-SK" sz="1800" b="1" spc="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ní v</a:t>
            </a:r>
            <a:r>
              <a:rPr lang="sk-SK" sz="1800" b="1" spc="2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sk-SK" sz="1800" b="1" spc="-1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dno</a:t>
            </a:r>
            <a:r>
              <a:rPr lang="sk-SK" sz="18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zme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sk-SK" sz="18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 a</a:t>
            </a:r>
            <a:r>
              <a:rPr lang="sk-SK" sz="18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sk-SK" sz="1800" b="1" spc="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sk-SK" sz="18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sk-SK" sz="18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 p</a:t>
            </a:r>
            <a:r>
              <a:rPr lang="sk-SK" sz="18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vád</a:t>
            </a:r>
            <a:r>
              <a:rPr lang="sk-SK" sz="18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sk-SK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sk-SK" dirty="0"/>
              <a:t>    </a:t>
            </a:r>
          </a:p>
        </p:txBody>
      </p:sp>
      <p:graphicFrame>
        <p:nvGraphicFramePr>
          <p:cNvPr id="8" name="Tabuľka 7">
            <a:extLst>
              <a:ext uri="{FF2B5EF4-FFF2-40B4-BE49-F238E27FC236}">
                <a16:creationId xmlns:a16="http://schemas.microsoft.com/office/drawing/2014/main" id="{3D2ADFB9-C584-4A6D-83A1-371EE2360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844269"/>
              </p:ext>
            </p:extLst>
          </p:nvPr>
        </p:nvGraphicFramePr>
        <p:xfrm>
          <a:off x="2683933" y="4047069"/>
          <a:ext cx="8305799" cy="161207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75276">
                  <a:extLst>
                    <a:ext uri="{9D8B030D-6E8A-4147-A177-3AD203B41FA5}">
                      <a16:colId xmlns:a16="http://schemas.microsoft.com/office/drawing/2014/main" val="1838127060"/>
                    </a:ext>
                  </a:extLst>
                </a:gridCol>
                <a:gridCol w="4130523">
                  <a:extLst>
                    <a:ext uri="{9D8B030D-6E8A-4147-A177-3AD203B41FA5}">
                      <a16:colId xmlns:a16="http://schemas.microsoft.com/office/drawing/2014/main" val="3978369201"/>
                    </a:ext>
                  </a:extLst>
                </a:gridCol>
              </a:tblGrid>
              <a:tr h="171002">
                <a:tc>
                  <a:txBody>
                    <a:bodyPr/>
                    <a:lstStyle/>
                    <a:p>
                      <a:pPr marL="572135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sk-SK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dno</a:t>
                      </a:r>
                      <a:r>
                        <a:rPr lang="sk-SK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zme</a:t>
                      </a: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nná p</a:t>
                      </a:r>
                      <a:r>
                        <a:rPr lang="sk-SK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vád</a:t>
                      </a:r>
                      <a:r>
                        <a:rPr lang="sk-SK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3575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sk-SK" sz="12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</a:t>
                      </a:r>
                      <a:r>
                        <a:rPr lang="sk-SK" sz="12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sk-SK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nná p</a:t>
                      </a:r>
                      <a:r>
                        <a:rPr lang="sk-SK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vád</a:t>
                      </a:r>
                      <a:r>
                        <a:rPr lang="sk-SK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92510"/>
                  </a:ext>
                </a:extLst>
              </a:tr>
              <a:tr h="445089"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</a:pPr>
                      <a:r>
                        <a:rPr lang="sk-SK" sz="5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sk-SK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1985"/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r>
                        <a:rPr lang="sk-SK" sz="12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hlavné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mäsové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jedlo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</a:pPr>
                      <a:r>
                        <a:rPr lang="sk-SK" sz="5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sk-SK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1825"/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x</a:t>
                      </a:r>
                      <a:r>
                        <a:rPr lang="sk-SK" sz="12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hlavné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mäsové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jedlo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571299"/>
                  </a:ext>
                </a:extLst>
              </a:tr>
              <a:tr h="447496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Bef>
                          <a:spcPts val="30"/>
                        </a:spcBef>
                      </a:pPr>
                      <a:r>
                        <a:rPr lang="sk-SK" sz="8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98855" marR="54610" indent="-952500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x</a:t>
                      </a:r>
                      <a:r>
                        <a:rPr lang="sk-SK" sz="12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hlavné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jedlo so </a:t>
                      </a:r>
                      <a:r>
                        <a:rPr lang="sk-SK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</a:t>
                      </a:r>
                      <a:r>
                        <a:rPr lang="sk-SK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ž</a:t>
                      </a:r>
                      <a:r>
                        <a:rPr lang="sk-SK" sz="12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nou d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vkou mäsa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 n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dstav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ním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Bef>
                          <a:spcPts val="30"/>
                        </a:spcBef>
                      </a:pPr>
                      <a:r>
                        <a:rPr lang="sk-SK" sz="8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62635" marR="156845" indent="-605155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2 -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</a:t>
                      </a:r>
                      <a:r>
                        <a:rPr lang="sk-SK" sz="12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hlavné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jedlo so </a:t>
                      </a:r>
                      <a:r>
                        <a:rPr lang="sk-SK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sk-SK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</a:t>
                      </a:r>
                      <a:r>
                        <a:rPr lang="sk-SK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ž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nou d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vkou mäsa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 n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dstav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ním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336632"/>
                  </a:ext>
                </a:extLst>
              </a:tr>
              <a:tr h="53661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45"/>
                        </a:spcBef>
                      </a:pPr>
                      <a:r>
                        <a:rPr lang="sk-SK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x</a:t>
                      </a:r>
                      <a:r>
                        <a:rPr lang="sk-SK" sz="12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hlavné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múčne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jedlo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7620" algn="ctr"/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x</a:t>
                      </a:r>
                      <a:r>
                        <a:rPr lang="sk-SK" sz="12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hlavné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leninové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jedlo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45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2 -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</a:t>
                      </a:r>
                      <a:r>
                        <a:rPr lang="sk-SK" sz="12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hlavné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múčne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leninové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jedlá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70" algn="ctr">
                        <a:lnSpc>
                          <a:spcPts val="1345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(min. 1 x</a:t>
                      </a:r>
                      <a:r>
                        <a:rPr lang="sk-SK" sz="12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hlavné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múčne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jedlo min. 1 x</a:t>
                      </a:r>
                      <a:r>
                        <a:rPr lang="sk-SK" sz="12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lavné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leninové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jedlo)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166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727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CC798E-D563-4A46-AD86-D2A2FF77B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APLIKÁCIA MSN a RECEPTÚR V PRAXI </a:t>
            </a:r>
            <a:br>
              <a:rPr kumimoji="0" lang="sk-SK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Zásady na zostavovanie jedálnych lístkov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BFCC74C-FDB7-4C42-834B-C3D8F0CCA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Časová </a:t>
            </a:r>
            <a:r>
              <a:rPr lang="sk-SK" sz="18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k-SK" sz="1800" b="1" spc="-1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uktú</a:t>
            </a:r>
            <a:r>
              <a:rPr lang="sk-SK" sz="18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j</a:t>
            </a:r>
            <a:r>
              <a:rPr lang="sk-SK" sz="1800" b="1" spc="-1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dál</a:t>
            </a:r>
            <a:r>
              <a:rPr lang="sk-SK" sz="1800" b="1" spc="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k-SK" sz="18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 lístka v </a:t>
            </a:r>
            <a:r>
              <a:rPr lang="sk-SK" sz="1800" b="1" spc="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k-SK" sz="18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k-SK" sz="18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k-SK" sz="1800" b="1" spc="-1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sk-SK" sz="18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k-SK" sz="1800" b="1" spc="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k-SK" sz="18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 pr</a:t>
            </a:r>
            <a:r>
              <a:rPr lang="sk-SK" sz="1800" b="1" spc="-1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vád</a:t>
            </a:r>
            <a:r>
              <a:rPr lang="sk-SK" sz="18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sk-SK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</a:p>
          <a:p>
            <a:pPr marL="0" indent="0">
              <a:buNone/>
            </a:pPr>
            <a:endParaRPr lang="sk-SK" sz="1800" b="1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587E8C83-0446-4179-B8F5-D4AA04487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309853"/>
              </p:ext>
            </p:extLst>
          </p:nvPr>
        </p:nvGraphicFramePr>
        <p:xfrm>
          <a:off x="1744133" y="2761456"/>
          <a:ext cx="7899399" cy="189521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899399">
                  <a:extLst>
                    <a:ext uri="{9D8B030D-6E8A-4147-A177-3AD203B41FA5}">
                      <a16:colId xmlns:a16="http://schemas.microsoft.com/office/drawing/2014/main" val="3986543239"/>
                    </a:ext>
                  </a:extLst>
                </a:gridCol>
              </a:tblGrid>
              <a:tr h="336039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  <a:spcBef>
                          <a:spcPts val="40"/>
                        </a:spcBef>
                      </a:pPr>
                      <a:r>
                        <a:rPr lang="sk-SK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07440" algn="ctr"/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sk-SK" sz="12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loro</a:t>
                      </a:r>
                      <a:r>
                        <a:rPr lang="sk-SK" sz="12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</a:t>
                      </a: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ná / N</a:t>
                      </a:r>
                      <a:r>
                        <a:rPr lang="sk-SK" sz="12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sk-SK" sz="12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sk-SK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sk-SK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ž</a:t>
                      </a: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itá</a:t>
                      </a:r>
                      <a:r>
                        <a:rPr lang="sk-SK" sz="12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sk-SK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vád</a:t>
                      </a:r>
                      <a:r>
                        <a:rPr lang="sk-SK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749774"/>
                  </a:ext>
                </a:extLst>
              </a:tr>
              <a:tr h="43371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25"/>
                        </a:spcBef>
                      </a:pPr>
                      <a:r>
                        <a:rPr lang="sk-SK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x</a:t>
                      </a:r>
                      <a:r>
                        <a:rPr lang="sk-SK" sz="12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hlavné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mäsové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jedlo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078887"/>
                  </a:ext>
                </a:extLst>
              </a:tr>
              <a:tr h="441089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45"/>
                        </a:spcBef>
                      </a:pPr>
                      <a:r>
                        <a:rPr lang="sk-SK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95605"/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2 -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</a:t>
                      </a:r>
                      <a:r>
                        <a:rPr lang="sk-SK" sz="12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hlavné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jedlo so </a:t>
                      </a:r>
                      <a:r>
                        <a:rPr lang="sk-SK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sk-SK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</a:t>
                      </a:r>
                      <a:r>
                        <a:rPr lang="sk-SK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ž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nou d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vkou mäsa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 n</a:t>
                      </a:r>
                      <a:r>
                        <a:rPr lang="sk-SK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dstav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ním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39625"/>
                  </a:ext>
                </a:extLst>
              </a:tr>
              <a:tr h="684365">
                <a:tc>
                  <a:txBody>
                    <a:bodyPr/>
                    <a:lstStyle/>
                    <a:p>
                      <a:pPr marR="2540" algn="ctr">
                        <a:lnSpc>
                          <a:spcPts val="1345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2 -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</a:t>
                      </a:r>
                      <a:r>
                        <a:rPr lang="sk-SK" sz="12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hlavné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múčne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leninové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jedlá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18565" marR="1221740" indent="2540" algn="ctr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(min. 1 x</a:t>
                      </a:r>
                      <a:r>
                        <a:rPr lang="sk-SK" sz="12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hlavné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múčne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jedlo min. 1 x</a:t>
                      </a:r>
                      <a:r>
                        <a:rPr lang="sk-SK" sz="12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lavné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leninové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jedlo)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19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426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8FB88-574B-4E33-A5D7-8C5AFA7F3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APLIKÁCIA MSN a RECEPTÚR V PRAXI </a:t>
            </a:r>
            <a:br>
              <a:rPr kumimoji="0" lang="sk-SK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Zásady na zostavovanie jedálnych lístkov</a:t>
            </a:r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630777AA-D0EF-4C78-A37C-D736407703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486121"/>
              </p:ext>
            </p:extLst>
          </p:nvPr>
        </p:nvGraphicFramePr>
        <p:xfrm>
          <a:off x="1451579" y="1846456"/>
          <a:ext cx="9603274" cy="42363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47965">
                  <a:extLst>
                    <a:ext uri="{9D8B030D-6E8A-4147-A177-3AD203B41FA5}">
                      <a16:colId xmlns:a16="http://schemas.microsoft.com/office/drawing/2014/main" val="3584389372"/>
                    </a:ext>
                  </a:extLst>
                </a:gridCol>
                <a:gridCol w="2127871">
                  <a:extLst>
                    <a:ext uri="{9D8B030D-6E8A-4147-A177-3AD203B41FA5}">
                      <a16:colId xmlns:a16="http://schemas.microsoft.com/office/drawing/2014/main" val="2758044577"/>
                    </a:ext>
                  </a:extLst>
                </a:gridCol>
                <a:gridCol w="2127871">
                  <a:extLst>
                    <a:ext uri="{9D8B030D-6E8A-4147-A177-3AD203B41FA5}">
                      <a16:colId xmlns:a16="http://schemas.microsoft.com/office/drawing/2014/main" val="839683187"/>
                    </a:ext>
                  </a:extLst>
                </a:gridCol>
                <a:gridCol w="2099567">
                  <a:extLst>
                    <a:ext uri="{9D8B030D-6E8A-4147-A177-3AD203B41FA5}">
                      <a16:colId xmlns:a16="http://schemas.microsoft.com/office/drawing/2014/main" val="2421016884"/>
                    </a:ext>
                  </a:extLst>
                </a:gridCol>
              </a:tblGrid>
              <a:tr h="277732">
                <a:tc rowSpan="2">
                  <a:txBody>
                    <a:bodyPr/>
                    <a:lstStyle/>
                    <a:p>
                      <a:r>
                        <a:rPr lang="sk-SK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40335" indent="-18034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Všeobecné zásady zostavovania jedálneho lístka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141628"/>
                  </a:ext>
                </a:extLst>
              </a:tr>
              <a:tr h="40502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93345">
                        <a:lnSpc>
                          <a:spcPts val="13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jednozmenná prevádzka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indent="-180340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celodenná prevádzka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indent="-180340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nepretržitá prevádzka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113644"/>
                  </a:ext>
                </a:extLst>
              </a:tr>
              <a:tr h="250732">
                <a:tc>
                  <a:txBody>
                    <a:bodyPr/>
                    <a:lstStyle/>
                    <a:p>
                      <a:pPr marL="64770">
                        <a:lnSpc>
                          <a:spcPts val="1365"/>
                        </a:lnSpc>
                      </a:pPr>
                      <a:r>
                        <a:rPr lang="sk-SK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Prívarky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34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mesačne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indent="-18034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mesačne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indent="-18034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mesačne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266061"/>
                  </a:ext>
                </a:extLst>
              </a:tr>
              <a:tr h="277732">
                <a:tc>
                  <a:txBody>
                    <a:bodyPr/>
                    <a:lstStyle/>
                    <a:p>
                      <a:pPr marL="64770">
                        <a:lnSpc>
                          <a:spcPts val="1360"/>
                        </a:lnSpc>
                      </a:pPr>
                      <a:r>
                        <a:rPr lang="sk-SK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Strukoviny (polievka, šalát)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ts val="136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1 - 2 x týždenne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indent="-18034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1 - 2 x týždenne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indent="-18034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1 - 2 x týždenne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586410"/>
                  </a:ext>
                </a:extLst>
              </a:tr>
              <a:tr h="324304">
                <a:tc>
                  <a:txBody>
                    <a:bodyPr/>
                    <a:lstStyle/>
                    <a:p>
                      <a:pPr marL="64770">
                        <a:lnSpc>
                          <a:spcPts val="1340"/>
                        </a:lnSpc>
                      </a:pPr>
                      <a:r>
                        <a:rPr lang="sk-SK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Múčne prílohy (knedľa, halušky, cestoviny)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0030" algn="ctr">
                        <a:lnSpc>
                          <a:spcPts val="134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x týždenne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indent="-18034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2 - 3 x týždenne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indent="-18034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x týždenne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239028"/>
                  </a:ext>
                </a:extLst>
              </a:tr>
              <a:tr h="250732">
                <a:tc>
                  <a:txBody>
                    <a:bodyPr/>
                    <a:lstStyle/>
                    <a:p>
                      <a:pPr marL="64770">
                        <a:lnSpc>
                          <a:spcPts val="1345"/>
                        </a:lnSpc>
                      </a:pPr>
                      <a:r>
                        <a:rPr lang="sk-SK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Zemiaky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(príloha,  </a:t>
                      </a:r>
                      <a:r>
                        <a:rPr lang="sk-SK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súčasť pokrmu)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ts val="1345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2 - 3 x týždenne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indent="-18034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x týždenne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indent="-18034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x týždenne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986045"/>
                  </a:ext>
                </a:extLst>
              </a:tr>
              <a:tr h="177195">
                <a:tc>
                  <a:txBody>
                    <a:bodyPr/>
                    <a:lstStyle/>
                    <a:p>
                      <a:pPr marL="64770">
                        <a:lnSpc>
                          <a:spcPts val="1370"/>
                        </a:lnSpc>
                      </a:pPr>
                      <a:r>
                        <a:rPr lang="sk-SK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Zelenina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345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denne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indent="-18034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indent="-18034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02148"/>
                  </a:ext>
                </a:extLst>
              </a:tr>
              <a:tr h="250732">
                <a:tc>
                  <a:txBody>
                    <a:bodyPr/>
                    <a:lstStyle/>
                    <a:p>
                      <a:pPr marL="140970">
                        <a:lnSpc>
                          <a:spcPts val="1345"/>
                        </a:lnSpc>
                      </a:pPr>
                      <a:r>
                        <a:rPr lang="sk-SK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vo forme šalátov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0030" algn="ctr">
                        <a:lnSpc>
                          <a:spcPts val="134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týždenne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indent="-18034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x týždenne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indent="-18034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x týždenne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846218"/>
                  </a:ext>
                </a:extLst>
              </a:tr>
              <a:tr h="366695">
                <a:tc>
                  <a:txBody>
                    <a:bodyPr/>
                    <a:lstStyle/>
                    <a:p>
                      <a:pPr marL="140970">
                        <a:lnSpc>
                          <a:spcPts val="1345"/>
                        </a:lnSpc>
                      </a:pPr>
                      <a:r>
                        <a:rPr lang="sk-SK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príloha/obloha </a:t>
                      </a:r>
                      <a:r>
                        <a:rPr lang="sk-SK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 hlavnému jedlu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0030" algn="ctr">
                        <a:lnSpc>
                          <a:spcPts val="134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x týždenne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indent="-18034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týždenne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indent="-18034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týždenne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628325"/>
                  </a:ext>
                </a:extLst>
              </a:tr>
              <a:tr h="333533">
                <a:tc>
                  <a:txBody>
                    <a:bodyPr/>
                    <a:lstStyle/>
                    <a:p>
                      <a:pPr marL="64770">
                        <a:lnSpc>
                          <a:spcPts val="1345"/>
                        </a:lnSpc>
                      </a:pPr>
                      <a:r>
                        <a:rPr lang="sk-SK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Hlavné jedlá z rýb (polievka,</a:t>
                      </a:r>
                      <a:r>
                        <a:rPr lang="sk-SK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hlavné jedlo)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0030" algn="ctr">
                        <a:lnSpc>
                          <a:spcPts val="134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x týždenne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indent="-18034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týždenne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indent="-18034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týždenne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081863"/>
                  </a:ext>
                </a:extLst>
              </a:tr>
              <a:tr h="345838">
                <a:tc>
                  <a:txBody>
                    <a:bodyPr/>
                    <a:lstStyle/>
                    <a:p>
                      <a:pPr marL="64770">
                        <a:lnSpc>
                          <a:spcPts val="1360"/>
                        </a:lnSpc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Obilniny (krúpky, ovsené vločky, pohánka, sója, proso)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0030" algn="ctr">
                        <a:lnSpc>
                          <a:spcPts val="1355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x týždenne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indent="-18034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týždenne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indent="-18034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týždenne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279927"/>
                  </a:ext>
                </a:extLst>
              </a:tr>
              <a:tr h="391306">
                <a:tc>
                  <a:txBody>
                    <a:bodyPr/>
                    <a:lstStyle/>
                    <a:p>
                      <a:pPr marL="64770" algn="ctr">
                        <a:lnSpc>
                          <a:spcPts val="1365"/>
                        </a:lnSpc>
                      </a:pPr>
                      <a:r>
                        <a:rPr lang="sk-SK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Múčniky (ovocný, tvarohový)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345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najviac 1 - 2 x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4445" algn="ctr">
                        <a:lnSpc>
                          <a:spcPts val="1375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týždenne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indent="-18034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najviac 1 - 2 x</a:t>
                      </a:r>
                    </a:p>
                    <a:p>
                      <a:pPr marL="140335" indent="-18034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týždenne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indent="-18034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najviac 1 - 2 x</a:t>
                      </a:r>
                    </a:p>
                    <a:p>
                      <a:pPr marL="140335" indent="-18034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týždenne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304193"/>
                  </a:ext>
                </a:extLst>
              </a:tr>
              <a:tr h="555466">
                <a:tc>
                  <a:txBody>
                    <a:bodyPr/>
                    <a:lstStyle/>
                    <a:p>
                      <a:pPr marL="64770" algn="ctr">
                        <a:lnSpc>
                          <a:spcPts val="1370"/>
                        </a:lnSpc>
                      </a:pPr>
                      <a:r>
                        <a:rPr lang="sk-SK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Ovocie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540" algn="ctr"/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denne (podľa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350" algn="ctr"/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finančného limitu)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34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540" algn="ctr">
                        <a:lnSpc>
                          <a:spcPts val="134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denne (podľa finančného limitu)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/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540" algn="ctr"/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denne (podľa finančného limitu)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902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608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67431D-0556-45E6-B0A4-0BFE46C3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lang="sk-SK" dirty="0"/>
              <a:t>Princípy aplikácie MSN</a:t>
            </a:r>
            <a:br>
              <a:rPr lang="sk-SK" dirty="0"/>
            </a:br>
            <a:r>
              <a:rPr lang="sk-SK" dirty="0"/>
              <a:t>3. 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Všeobecné princípy</a:t>
            </a:r>
            <a:b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C81E58F-7977-4B0A-B248-7290EDB6D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sk-SK" dirty="0"/>
              <a:t> Pri príprave jedál a nápojov </a:t>
            </a:r>
            <a:r>
              <a:rPr lang="sk-SK" b="1" dirty="0"/>
              <a:t>dodržiavať skladbu potravín a technologické postupy </a:t>
            </a:r>
            <a:r>
              <a:rPr lang="sk-SK" dirty="0"/>
              <a:t>podľa receptúr MSN. Jednotlivé potraviny normovať </a:t>
            </a:r>
            <a:r>
              <a:rPr lang="sk-SK" b="1" dirty="0"/>
              <a:t>presne</a:t>
            </a:r>
            <a:r>
              <a:rPr lang="sk-SK" dirty="0"/>
              <a:t> a pri výdaji vynormovaných potravín je možné zohľadniť v preukázateľných prípadoch </a:t>
            </a:r>
            <a:r>
              <a:rPr lang="sk-SK" b="1" dirty="0"/>
              <a:t>toleranciu zaokrúhľovania </a:t>
            </a:r>
            <a:br>
              <a:rPr lang="sk-SK" dirty="0"/>
            </a:b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sk-SK" b="1" dirty="0"/>
              <a:t> do 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sk-SK" b="1" dirty="0"/>
              <a:t>% okrem tukov, soli a cukru</a:t>
            </a:r>
            <a:r>
              <a:rPr lang="sk-SK" dirty="0"/>
              <a:t>. </a:t>
            </a:r>
          </a:p>
          <a:p>
            <a:pPr marL="0" indent="0" algn="just">
              <a:buNone/>
            </a:pPr>
            <a:r>
              <a:rPr lang="sk-SK" dirty="0"/>
              <a:t>Pri výdaji </a:t>
            </a:r>
            <a:r>
              <a:rPr lang="sk-SK" b="1" dirty="0">
                <a:solidFill>
                  <a:srgbClr val="FF0000"/>
                </a:solidFill>
              </a:rPr>
              <a:t>vynormovanej hmotnosti mäsa </a:t>
            </a:r>
            <a:r>
              <a:rPr lang="sk-SK" dirty="0"/>
              <a:t>podľa receptúry MSN </a:t>
            </a:r>
            <a:r>
              <a:rPr lang="sk-SK" b="1" dirty="0"/>
              <a:t>je možné zohľadniť toleranciu zaokrúhľovania </a:t>
            </a:r>
            <a:r>
              <a:rPr lang="sk-SK" dirty="0"/>
              <a:t>- v zariadení školského stravovania </a:t>
            </a:r>
            <a:r>
              <a:rPr lang="sk-SK" dirty="0">
                <a:highlight>
                  <a:srgbClr val="FFFF00"/>
                </a:highlight>
              </a:rPr>
              <a:t>do 200 stravníkov +3%; nad 200 stravníkov +</a:t>
            </a:r>
            <a:r>
              <a:rPr lang="sk-SK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k-SK" dirty="0">
                <a:highlight>
                  <a:srgbClr val="FFFF00"/>
                </a:highlight>
              </a:rPr>
              <a:t>%. </a:t>
            </a:r>
          </a:p>
          <a:p>
            <a:pPr marL="0" indent="0" algn="just">
              <a:buNone/>
            </a:pPr>
            <a:r>
              <a:rPr lang="sk-SK" dirty="0"/>
              <a:t>2. Receptúry s obmedzením (označené *) zaraďovať najviac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k-SK" dirty="0"/>
              <a:t>x týždenne v jednozmennej prevádzke, v celodennej prevádzke a v celoročnej prevádzke najviac 2x týždenne. </a:t>
            </a:r>
          </a:p>
        </p:txBody>
      </p:sp>
    </p:spTree>
    <p:extLst>
      <p:ext uri="{BB962C8B-B14F-4D97-AF65-F5344CB8AC3E}">
        <p14:creationId xmlns:p14="http://schemas.microsoft.com/office/powerpoint/2010/main" val="3551756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8BF86-DC97-4444-8035-6936B4610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sk-SK" sz="2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Princípy aplikácie MSN</a:t>
            </a:r>
            <a:br>
              <a:rPr kumimoji="0" lang="sk-SK" sz="2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Všeobecné princípy</a:t>
            </a:r>
            <a:b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DE024A9-578A-4E1A-8381-1BEEDC520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k-SK" dirty="0"/>
              <a:t>3. V prípade zavedenia systému dvoch druhov jedál na výber pre vekové skupiny B, C a D dodržať zostavu jedál tak, aby energetická a nutričná hodnota druhého jedla dosahovala minimálne 90 % OVD u sacharidov a bielkovín prvého jedla a 80 % OVD pre tuky. Obidve jedlá na výber v rámci dňa musia zohľadňovať zásady na zostavovanie jedálnych lístkov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82E3867D-8A3A-4F8B-9A58-80F3AD6B08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256276"/>
              </p:ext>
            </p:extLst>
          </p:nvPr>
        </p:nvGraphicFramePr>
        <p:xfrm>
          <a:off x="1769533" y="3689773"/>
          <a:ext cx="9285321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3375825">
                  <a:extLst>
                    <a:ext uri="{9D8B030D-6E8A-4147-A177-3AD203B41FA5}">
                      <a16:colId xmlns:a16="http://schemas.microsoft.com/office/drawing/2014/main" val="63959994"/>
                    </a:ext>
                  </a:extLst>
                </a:gridCol>
                <a:gridCol w="5909496">
                  <a:extLst>
                    <a:ext uri="{9D8B030D-6E8A-4147-A177-3AD203B41FA5}">
                      <a16:colId xmlns:a16="http://schemas.microsoft.com/office/drawing/2014/main" val="789107245"/>
                    </a:ext>
                  </a:extLst>
                </a:gridCol>
              </a:tblGrid>
              <a:tr h="148048">
                <a:tc gridSpan="2">
                  <a:txBody>
                    <a:bodyPr/>
                    <a:lstStyle/>
                    <a:p>
                      <a:r>
                        <a:rPr lang="sk-SK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Pondelok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543819"/>
                  </a:ext>
                </a:extLst>
              </a:tr>
              <a:tr h="148048">
                <a:tc>
                  <a:txBody>
                    <a:bodyPr/>
                    <a:lstStyle/>
                    <a:p>
                      <a:r>
                        <a:rPr lang="sk-SK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Menu A - múčny pokrm (sladký)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Menu B - múčny pokrm (slaný) alebo zeleninový pokrm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135528"/>
                  </a:ext>
                </a:extLst>
              </a:tr>
              <a:tr h="148048">
                <a:tc gridSpan="2">
                  <a:txBody>
                    <a:bodyPr/>
                    <a:lstStyle/>
                    <a:p>
                      <a:r>
                        <a:rPr lang="sk-SK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Utorok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787816"/>
                  </a:ext>
                </a:extLst>
              </a:tr>
              <a:tr h="148048">
                <a:tc>
                  <a:txBody>
                    <a:bodyPr/>
                    <a:lstStyle/>
                    <a:p>
                      <a:r>
                        <a:rPr lang="sk-SK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Menu A - pokrm z mäsa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Menu B - pokrm s iným druhom mäsa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653293"/>
                  </a:ext>
                </a:extLst>
              </a:tr>
              <a:tr h="148048">
                <a:tc gridSpan="2">
                  <a:txBody>
                    <a:bodyPr/>
                    <a:lstStyle/>
                    <a:p>
                      <a:r>
                        <a:rPr lang="sk-SK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Streda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548107"/>
                  </a:ext>
                </a:extLst>
              </a:tr>
              <a:tr h="148048">
                <a:tc>
                  <a:txBody>
                    <a:bodyPr/>
                    <a:lstStyle/>
                    <a:p>
                      <a:r>
                        <a:rPr lang="sk-SK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Menu A - pokrm so zníženou dávkou mäsa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Menu B -  pokrm so zníženou dávkou iného druhu mäsa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196902"/>
                  </a:ext>
                </a:extLst>
              </a:tr>
              <a:tr h="148048">
                <a:tc gridSpan="2">
                  <a:txBody>
                    <a:bodyPr/>
                    <a:lstStyle/>
                    <a:p>
                      <a:r>
                        <a:rPr lang="sk-SK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Štvrtok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839594"/>
                  </a:ext>
                </a:extLst>
              </a:tr>
              <a:tr h="148048">
                <a:tc>
                  <a:txBody>
                    <a:bodyPr/>
                    <a:lstStyle/>
                    <a:p>
                      <a:r>
                        <a:rPr lang="sk-SK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Menu A - mäsitý pokrm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Menu B - pokrm s iným druhom mäsa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415227"/>
                  </a:ext>
                </a:extLst>
              </a:tr>
              <a:tr h="148048">
                <a:tc gridSpan="2">
                  <a:txBody>
                    <a:bodyPr/>
                    <a:lstStyle/>
                    <a:p>
                      <a:r>
                        <a:rPr lang="sk-SK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Piatok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01877"/>
                  </a:ext>
                </a:extLst>
              </a:tr>
              <a:tr h="296095">
                <a:tc>
                  <a:txBody>
                    <a:bodyPr/>
                    <a:lstStyle/>
                    <a:p>
                      <a:r>
                        <a:rPr lang="sk-SK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Menu A - zeleninový pokrm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Menu B - zeleninový pokrm alebo bezmäsitý pokrm s obsahom vajec, syra, tofu </a:t>
                      </a:r>
                      <a:br>
                        <a:rPr lang="sk-SK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sk-SK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(90% bielkovín z menu A) 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144049"/>
                  </a:ext>
                </a:extLst>
              </a:tr>
              <a:tr h="148048">
                <a:tc>
                  <a:txBody>
                    <a:bodyPr/>
                    <a:lstStyle/>
                    <a:p>
                      <a:r>
                        <a:rPr lang="sk-SK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230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653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90773-3457-4469-8366-EE8F397C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sk-SK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Princípy aplikácie MSN</a:t>
            </a:r>
            <a:br>
              <a:rPr kumimoji="0" lang="sk-SK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Všeobecné princípy</a:t>
            </a:r>
            <a:b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93F316-019C-402D-BC8E-BFFCEB62C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sk-SK" dirty="0"/>
              <a:t>4. Pri výdaji jedál a nápojov </a:t>
            </a:r>
            <a:r>
              <a:rPr lang="sk-SK" b="1" dirty="0"/>
              <a:t>dodržiavať hmotnosť hotovej porcie v g </a:t>
            </a:r>
            <a:r>
              <a:rPr lang="sk-SK" dirty="0"/>
              <a:t>uvedenú vo vybranej receptúre MSN. Tolerancia rozdielu hmotnosti pri jednej porcii ± 10%, pri 10 porciách ± 6%. </a:t>
            </a:r>
          </a:p>
          <a:p>
            <a:pPr marL="0" indent="0" algn="just">
              <a:buNone/>
            </a:pPr>
            <a:r>
              <a:rPr lang="sk-SK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sk-SK" i="1" dirty="0">
                <a:solidFill>
                  <a:schemeClr val="accent3">
                    <a:lumMod val="50000"/>
                  </a:schemeClr>
                </a:solidFill>
              </a:rPr>
              <a:t>1 porcia chlieb s nátierkou hmotnosť 75g  - tolerancia hmotnosti </a:t>
            </a:r>
            <a:r>
              <a:rPr lang="sk-SK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 10%    -  67,5g – 82,5g)</a:t>
            </a:r>
            <a:endParaRPr lang="sk-SK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sk-SK" dirty="0"/>
              <a:t>5. Pri nákupe potravín </a:t>
            </a:r>
            <a:r>
              <a:rPr lang="sk-SK" b="1" dirty="0"/>
              <a:t>nevytvárať nadbytočné skladové zásoby</a:t>
            </a:r>
            <a:r>
              <a:rPr lang="sk-SK" dirty="0"/>
              <a:t>; maximálne do výšky 10-dňového finančného limitu nákladov na nákup potravín. </a:t>
            </a:r>
          </a:p>
          <a:p>
            <a:pPr marL="0" indent="0" algn="just">
              <a:buNone/>
            </a:pPr>
            <a:r>
              <a:rPr lang="sk-SK" dirty="0"/>
              <a:t>6. V zariadeniach školského stravovania je </a:t>
            </a:r>
            <a:r>
              <a:rPr lang="sk-SK" b="1" dirty="0"/>
              <a:t>neprípustné podávať priemyselne vyrobené </a:t>
            </a:r>
            <a:br>
              <a:rPr lang="sk-SK" b="1" dirty="0"/>
            </a:br>
            <a:r>
              <a:rPr lang="sk-SK" b="1" dirty="0"/>
              <a:t>šaláty </a:t>
            </a:r>
            <a:r>
              <a:rPr lang="sk-SK" dirty="0"/>
              <a:t>(spotrebiteľsky balené, nebalené; majonézové alebo nemajonézové), cukrárenské výrobky, kysnuté knedle a buchty z distribučnej siete. </a:t>
            </a:r>
          </a:p>
          <a:p>
            <a:pPr marL="0" indent="0" algn="just">
              <a:buNone/>
            </a:pPr>
            <a:r>
              <a:rPr lang="sk-SK" dirty="0"/>
              <a:t>7</a:t>
            </a:r>
            <a:r>
              <a:rPr lang="sk-SK" b="1" dirty="0"/>
              <a:t>. Nezaraďovať doplnkové pokrmy </a:t>
            </a:r>
            <a:r>
              <a:rPr lang="sk-SK" dirty="0"/>
              <a:t>za hlavným jedlom </a:t>
            </a:r>
            <a:r>
              <a:rPr lang="sk-SK" b="1" dirty="0"/>
              <a:t>na úkor kvality </a:t>
            </a:r>
            <a:r>
              <a:rPr lang="sk-SK" dirty="0"/>
              <a:t>podávaného hlavného jedla. </a:t>
            </a:r>
          </a:p>
          <a:p>
            <a:pPr marL="0" indent="0" algn="just">
              <a:buNone/>
            </a:pPr>
            <a:r>
              <a:rPr lang="sk-SK" dirty="0"/>
              <a:t>8. V prípade pokrmov z mäsa </a:t>
            </a:r>
            <a:r>
              <a:rPr lang="sk-SK" b="1" dirty="0"/>
              <a:t>zo zveriny </a:t>
            </a:r>
            <a:r>
              <a:rPr lang="sk-SK" dirty="0"/>
              <a:t>používať len </a:t>
            </a:r>
            <a:r>
              <a:rPr lang="sk-SK" b="1" dirty="0"/>
              <a:t>mäso zo srnca, jeleňa a daniela </a:t>
            </a:r>
            <a:r>
              <a:rPr lang="sk-SK" dirty="0"/>
              <a:t>podľa minimálnych požiadaviek na kvalitu mäsa zo zveriny. </a:t>
            </a:r>
          </a:p>
        </p:txBody>
      </p:sp>
    </p:spTree>
    <p:extLst>
      <p:ext uri="{BB962C8B-B14F-4D97-AF65-F5344CB8AC3E}">
        <p14:creationId xmlns:p14="http://schemas.microsoft.com/office/powerpoint/2010/main" val="3084788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9D2C9A-B903-416D-B2DE-0CFBC920F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sk-SK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Princípy aplikácie MSN</a:t>
            </a:r>
            <a:br>
              <a:rPr kumimoji="0" lang="sk-SK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Všeobecné princípy</a:t>
            </a:r>
            <a:r>
              <a:rPr lang="sk-SK" sz="1600" cap="none" dirty="0">
                <a:solidFill>
                  <a:prstClr val="black"/>
                </a:solidFill>
                <a:latin typeface="Gill Sans MT" panose="020B0502020104020203"/>
              </a:rPr>
              <a:t> - 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Nápoje</a:t>
            </a:r>
            <a:endParaRPr lang="sk-SK" sz="2000" dirty="0">
              <a:solidFill>
                <a:srgbClr val="C0000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9F22BBE-679E-4ED8-986F-2D84E12D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b="1" dirty="0"/>
              <a:t>K hlavnému jedlu podávať čistú pitnú vodu, vodu ochutenú ovocím a bylinkami, vodu ochutenú prírodným koncentrátom (v odporúčanom pomere) alebo nesladené čaje. </a:t>
            </a:r>
          </a:p>
          <a:p>
            <a:r>
              <a:rPr lang="sk-SK" dirty="0"/>
              <a:t>Pri ponuke viac druhov nápojov na výber zaraďovať </a:t>
            </a:r>
            <a:r>
              <a:rPr lang="sk-SK" b="1" dirty="0"/>
              <a:t>vždy aj čistú pitnú vodu</a:t>
            </a:r>
            <a:r>
              <a:rPr lang="sk-SK" dirty="0"/>
              <a:t>. </a:t>
            </a:r>
          </a:p>
          <a:p>
            <a:r>
              <a:rPr lang="sk-SK" b="1" dirty="0"/>
              <a:t>Priorita: </a:t>
            </a:r>
            <a:r>
              <a:rPr lang="sk-SK" dirty="0"/>
              <a:t>1. Čistá pitná voda 2. Voda s ovocím a bylinkami 3. Voda ochutená koncentrátom, nesladený čaj, mlieko. Suroviny použité na prípravu nápojov normovať percentuálnym podielom počtu pripravovaných nápojov. </a:t>
            </a:r>
          </a:p>
          <a:p>
            <a:r>
              <a:rPr lang="sk-SK" dirty="0"/>
              <a:t>Mliečny nápoj </a:t>
            </a:r>
            <a:r>
              <a:rPr lang="sk-SK" b="1" dirty="0"/>
              <a:t>nepodávať </a:t>
            </a:r>
            <a:r>
              <a:rPr lang="sk-SK" dirty="0"/>
              <a:t>k mäsovým pokrmom, k nátierkam s obsahom mäsovej zložky (rybacia, kuracia, a pod.) a k strukovinovým nátierkam. </a:t>
            </a:r>
          </a:p>
        </p:txBody>
      </p:sp>
    </p:spTree>
    <p:extLst>
      <p:ext uri="{BB962C8B-B14F-4D97-AF65-F5344CB8AC3E}">
        <p14:creationId xmlns:p14="http://schemas.microsoft.com/office/powerpoint/2010/main" val="1030157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231AFD-4024-46FF-959D-BAC5E3F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sk-SK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Princípy aplikácie MSN</a:t>
            </a:r>
            <a:br>
              <a:rPr kumimoji="0" lang="sk-SK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Všeobecné princípy - </a:t>
            </a: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Nátierky</a:t>
            </a:r>
            <a:b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8F92CD-F311-49A2-A7D7-8A013006C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Pri príprave nátierok </a:t>
            </a:r>
            <a:r>
              <a:rPr lang="sk-SK" dirty="0"/>
              <a:t>podávaných na desiatu v zariadeniach školského stravovania </a:t>
            </a:r>
            <a:br>
              <a:rPr lang="sk-SK" dirty="0"/>
            </a:br>
            <a:r>
              <a:rPr lang="sk-SK" dirty="0"/>
              <a:t>pri materských školách </a:t>
            </a:r>
            <a:r>
              <a:rPr lang="sk-SK" b="1" dirty="0"/>
              <a:t>do 25 detí </a:t>
            </a:r>
            <a:r>
              <a:rPr lang="sk-SK" dirty="0"/>
              <a:t>je prípustná </a:t>
            </a:r>
            <a:r>
              <a:rPr lang="sk-SK" b="1" dirty="0"/>
              <a:t>tolerancia navýšenia surovín </a:t>
            </a:r>
            <a:r>
              <a:rPr lang="sk-SK" dirty="0"/>
              <a:t>podľa použitej receptúry </a:t>
            </a:r>
            <a:r>
              <a:rPr lang="sk-SK" b="1" dirty="0"/>
              <a:t>o 30%. </a:t>
            </a:r>
          </a:p>
          <a:p>
            <a:r>
              <a:rPr lang="sk-SK" b="1" dirty="0"/>
              <a:t>Pri príprave nátierok podávaných na raňajky </a:t>
            </a:r>
            <a:r>
              <a:rPr lang="sk-SK" dirty="0"/>
              <a:t>v zariadeniach školského stravovania je prípustná </a:t>
            </a:r>
            <a:r>
              <a:rPr lang="sk-SK" b="1" dirty="0"/>
              <a:t>tolerancia navýšenia surovín </a:t>
            </a:r>
            <a:r>
              <a:rPr lang="sk-SK" dirty="0"/>
              <a:t>podľa použitej receptúry </a:t>
            </a:r>
            <a:r>
              <a:rPr lang="sk-SK" b="1" dirty="0"/>
              <a:t>o 50%.</a:t>
            </a:r>
          </a:p>
        </p:txBody>
      </p:sp>
    </p:spTree>
    <p:extLst>
      <p:ext uri="{BB962C8B-B14F-4D97-AF65-F5344CB8AC3E}">
        <p14:creationId xmlns:p14="http://schemas.microsoft.com/office/powerpoint/2010/main" val="1210605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7EEA55-8E25-4902-A4DB-59B6E1423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Princípy aplikácie MSN</a:t>
            </a:r>
            <a:b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Všeobecné princípy - </a:t>
            </a:r>
            <a:r>
              <a:rPr lang="sk-SK" sz="2000" cap="none" dirty="0">
                <a:solidFill>
                  <a:srgbClr val="C00000"/>
                </a:solidFill>
                <a:latin typeface="Gill Sans MT" panose="020B0502020104020203"/>
              </a:rPr>
              <a:t>Zelenina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548CB40-DB91-46C3-8D5A-B577D5428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90554" cy="338600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k-SK" b="1" dirty="0"/>
              <a:t>Priorita používania zeleniny : 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sk-SK" b="1" dirty="0"/>
              <a:t>čerstvá 2. hlbokozmrazená 3. sterilizovaná. </a:t>
            </a:r>
          </a:p>
          <a:p>
            <a:pPr algn="just"/>
            <a:r>
              <a:rPr lang="sk-SK" dirty="0"/>
              <a:t>Pri príprave pokrmov obsahujúcich </a:t>
            </a:r>
            <a:r>
              <a:rPr lang="sk-SK" b="1" dirty="0"/>
              <a:t>zeleninu používať prioritne čerstvú zeleninu</a:t>
            </a:r>
            <a:r>
              <a:rPr lang="sk-SK" dirty="0"/>
              <a:t>, </a:t>
            </a:r>
            <a:r>
              <a:rPr lang="sk-SK" b="1" dirty="0"/>
              <a:t>dodržiavať druh </a:t>
            </a:r>
            <a:r>
              <a:rPr lang="sk-SK" dirty="0"/>
              <a:t>použitej zeleniny uvedenej v receptúre s využitím sezónneho kalendára a </a:t>
            </a:r>
            <a:br>
              <a:rPr lang="sk-SK" dirty="0"/>
            </a:br>
            <a:r>
              <a:rPr lang="sk-SK" b="1" u="sng" dirty="0"/>
              <a:t>s prípustnou toleranciou navýšenia množstva zeleniny o 40%. </a:t>
            </a:r>
          </a:p>
          <a:p>
            <a:pPr algn="just"/>
            <a:r>
              <a:rPr lang="sk-SK" dirty="0"/>
              <a:t>Pri príprave pokrmov je možné </a:t>
            </a:r>
            <a:r>
              <a:rPr lang="sk-SK" b="1" dirty="0"/>
              <a:t>múku na zahustenie nahradiť čerstvou zeleninou, zemiakmi alebo kukuričným/zemiakovým škrobom</a:t>
            </a:r>
            <a:r>
              <a:rPr lang="sk-SK" dirty="0"/>
              <a:t>. </a:t>
            </a:r>
          </a:p>
          <a:p>
            <a:pPr algn="just"/>
            <a:r>
              <a:rPr lang="sk-SK" b="1" dirty="0"/>
              <a:t>Preferovať zeleninové šaláty bez nálevu a rôzne zeleninové oblohy.</a:t>
            </a:r>
            <a:r>
              <a:rPr lang="sk-SK" dirty="0"/>
              <a:t> Zeleninové šaláty ochucovať olejom lisovaným za studena a šťavou z citróna. Pri príprave šalátov bez nálevu je prípustná </a:t>
            </a:r>
            <a:r>
              <a:rPr lang="sk-SK" b="1" dirty="0"/>
              <a:t>tolerancia navýšenia zeleniny o 40%. </a:t>
            </a:r>
          </a:p>
        </p:txBody>
      </p:sp>
    </p:spTree>
    <p:extLst>
      <p:ext uri="{BB962C8B-B14F-4D97-AF65-F5344CB8AC3E}">
        <p14:creationId xmlns:p14="http://schemas.microsoft.com/office/powerpoint/2010/main" val="2808536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0E4ED-7121-48D0-A481-88119F51D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Princípy aplikácie MSN</a:t>
            </a:r>
            <a:b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Všeobecné princípy - 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Zelenina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A23F72-A8C5-4672-ADAC-E60019E37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826021" cy="3450613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dirty="0"/>
              <a:t>Čerstvú zeleninu v pokrmoch z dôvodu sezónnosti možno </a:t>
            </a:r>
            <a:r>
              <a:rPr lang="sk-SK" b="1" dirty="0"/>
              <a:t>nahradiť hlbokozmrazenou zeleninou</a:t>
            </a:r>
            <a:r>
              <a:rPr lang="sk-SK" dirty="0"/>
              <a:t>. Pri normovaní postupovať podľa tabuľky </a:t>
            </a:r>
            <a:r>
              <a:rPr lang="sk-SK" b="1" dirty="0"/>
              <a:t>„čistá hmotnosť“ so zvýšením </a:t>
            </a:r>
            <a:br>
              <a:rPr lang="sk-SK" b="1" dirty="0"/>
            </a:br>
            <a:r>
              <a:rPr lang="sk-SK" b="1" dirty="0"/>
              <a:t>o 5% </a:t>
            </a:r>
            <a:r>
              <a:rPr lang="sk-SK" dirty="0"/>
              <a:t>na doplnenie straty, ktorá vznikla rozmrazením. </a:t>
            </a:r>
          </a:p>
          <a:p>
            <a:pPr algn="just"/>
            <a:r>
              <a:rPr lang="sk-SK" dirty="0"/>
              <a:t>Čerstvú zeleninu v pokrmoch z dôvodu sezónnosti možno </a:t>
            </a:r>
            <a:r>
              <a:rPr lang="sk-SK" b="1" dirty="0"/>
              <a:t>nahradiť sterilizovanou zeleninou </a:t>
            </a:r>
            <a:r>
              <a:rPr lang="sk-SK" dirty="0"/>
              <a:t>bez nálevu; pri normovaní postupovať podľa tabuľky </a:t>
            </a:r>
            <a:r>
              <a:rPr lang="sk-SK" b="1" dirty="0"/>
              <a:t>„čistá hmotnosť“,</a:t>
            </a:r>
            <a:r>
              <a:rPr lang="sk-SK" dirty="0"/>
              <a:t> ktorá je uvedená v použitej receptúre. </a:t>
            </a:r>
          </a:p>
          <a:p>
            <a:pPr algn="just"/>
            <a:r>
              <a:rPr lang="sk-SK" dirty="0"/>
              <a:t>Pri </a:t>
            </a:r>
            <a:r>
              <a:rPr lang="sk-SK" b="1" dirty="0"/>
              <a:t>ponuke dvoch a viac zeleninových šalátov alebo zeleninovej oblohy na výber </a:t>
            </a:r>
            <a:r>
              <a:rPr lang="sk-SK" dirty="0"/>
              <a:t>normovať </a:t>
            </a:r>
            <a:r>
              <a:rPr lang="sk-SK" b="1" dirty="0"/>
              <a:t>suroviny percentuálnym podielom </a:t>
            </a:r>
            <a:r>
              <a:rPr lang="sk-SK" dirty="0"/>
              <a:t>počtu pripravovaných porcií (napr. mrkvový 50 %, kapustový 25 %, obloha 25 % (paradajka a uhorka). </a:t>
            </a:r>
          </a:p>
        </p:txBody>
      </p:sp>
    </p:spTree>
    <p:extLst>
      <p:ext uri="{BB962C8B-B14F-4D97-AF65-F5344CB8AC3E}">
        <p14:creationId xmlns:p14="http://schemas.microsoft.com/office/powerpoint/2010/main" val="424914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8898FD-07A8-4023-9A3C-22A1D7D98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Školské stravovanie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BE3ABD-F095-44C5-9D89-ECE38EAB7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/>
              <a:t>Základnou úlohou školského stravovania je zabezpečiť systém plnohodnotnej výživy</a:t>
            </a:r>
            <a:br>
              <a:rPr lang="sk-SK" dirty="0"/>
            </a:br>
            <a:r>
              <a:rPr lang="sk-SK" dirty="0"/>
              <a:t>podľa odporúčaných výživových dávok pre jednotlivé kategórie stravníkov </a:t>
            </a:r>
            <a:br>
              <a:rPr lang="sk-SK" dirty="0"/>
            </a:br>
            <a:r>
              <a:rPr lang="sk-SK" dirty="0"/>
              <a:t>a uskutočňovať výrobu jedál a nápojov z čerstvých surovín v zmysle zásad správnej výrobnej praxe, používať potravinové komodity najvyššej kvality s vysledovateľnosťou pôvodu a uprednostňovať regionálnych výrobcov potravín.</a:t>
            </a:r>
          </a:p>
        </p:txBody>
      </p:sp>
    </p:spTree>
    <p:extLst>
      <p:ext uri="{BB962C8B-B14F-4D97-AF65-F5344CB8AC3E}">
        <p14:creationId xmlns:p14="http://schemas.microsoft.com/office/powerpoint/2010/main" val="3321357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98FCAC-4EA4-449E-A7FD-3E93952B5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Princípy aplikácie MSN</a:t>
            </a:r>
            <a:b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Všeobecné princípy - 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+mj-ea"/>
                <a:cs typeface="+mj-cs"/>
              </a:rPr>
              <a:t>Zelenina</a:t>
            </a:r>
            <a:endParaRPr lang="sk-SK" dirty="0">
              <a:highlight>
                <a:srgbClr val="FFFF00"/>
              </a:highligh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9E161FD-CF53-4C54-B02C-3275ADE19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 príprave pokrmov, kde je uvedená všeobecne </a:t>
            </a:r>
            <a:r>
              <a:rPr lang="sk-SK" dirty="0">
                <a:solidFill>
                  <a:srgbClr val="006600"/>
                </a:solidFill>
              </a:rPr>
              <a:t>koreňová zelenina a hlúbová zelenina</a:t>
            </a:r>
            <a:r>
              <a:rPr lang="sk-SK" dirty="0"/>
              <a:t>, odporúčame používať zo 100 % hmotnosti nasledovné percentuálne zastúpenie: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CDB4E891-DD09-41E1-A9C7-0C5FE135C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953096"/>
              </p:ext>
            </p:extLst>
          </p:nvPr>
        </p:nvGraphicFramePr>
        <p:xfrm>
          <a:off x="1803400" y="2802467"/>
          <a:ext cx="9127067" cy="92286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12067">
                  <a:extLst>
                    <a:ext uri="{9D8B030D-6E8A-4147-A177-3AD203B41FA5}">
                      <a16:colId xmlns:a16="http://schemas.microsoft.com/office/drawing/2014/main" val="149580238"/>
                    </a:ext>
                  </a:extLst>
                </a:gridCol>
                <a:gridCol w="5215000">
                  <a:extLst>
                    <a:ext uri="{9D8B030D-6E8A-4147-A177-3AD203B41FA5}">
                      <a16:colId xmlns:a16="http://schemas.microsoft.com/office/drawing/2014/main" val="3950025844"/>
                    </a:ext>
                  </a:extLst>
                </a:gridCol>
              </a:tblGrid>
              <a:tr h="229610">
                <a:tc>
                  <a:txBody>
                    <a:bodyPr/>
                    <a:lstStyle/>
                    <a:p>
                      <a:pPr marL="335915"/>
                      <a:r>
                        <a:rPr lang="sk-SK" sz="12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Koreňová zelenina</a:t>
                      </a:r>
                      <a:endParaRPr lang="sk-SK" sz="11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7130" algn="l"/>
                      <a:r>
                        <a:rPr lang="sk-SK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sk-SK" sz="12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sk-SK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otnosť v %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315458"/>
                  </a:ext>
                </a:extLst>
              </a:tr>
              <a:tr h="217058">
                <a:tc>
                  <a:txBody>
                    <a:bodyPr/>
                    <a:lstStyle/>
                    <a:p>
                      <a:pPr marL="335915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sk-SK" sz="1200" b="1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</a:t>
                      </a:r>
                      <a:r>
                        <a:rPr lang="sk-SK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kva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4297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50 %</a:t>
                      </a:r>
                      <a:r>
                        <a:rPr lang="sk-SK" sz="12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hru</a:t>
                      </a:r>
                      <a:r>
                        <a:rPr lang="sk-SK" sz="12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lang="sk-SK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 hmotnosti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374871"/>
                  </a:ext>
                </a:extLst>
              </a:tr>
              <a:tr h="248805">
                <a:tc>
                  <a:txBody>
                    <a:bodyPr/>
                    <a:lstStyle/>
                    <a:p>
                      <a:pPr marL="33591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sk-SK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sk-SK" sz="12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sk-SK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ž</a:t>
                      </a: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4297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25 %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hru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 hmotnosti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503415"/>
                  </a:ext>
                </a:extLst>
              </a:tr>
              <a:tr h="227395">
                <a:tc>
                  <a:txBody>
                    <a:bodyPr/>
                    <a:lstStyle/>
                    <a:p>
                      <a:pPr marL="335915">
                        <a:lnSpc>
                          <a:spcPts val="1360"/>
                        </a:lnSpc>
                      </a:pPr>
                      <a:r>
                        <a:rPr lang="sk-SK" sz="1200" b="1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</a:t>
                      </a:r>
                      <a:r>
                        <a:rPr lang="sk-SK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ler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42975">
                        <a:lnSpc>
                          <a:spcPts val="1345"/>
                        </a:lnSpc>
                      </a:pPr>
                      <a:r>
                        <a:rPr lang="sk-SK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25 %</a:t>
                      </a:r>
                      <a:r>
                        <a:rPr lang="sk-SK" sz="12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hru</a:t>
                      </a:r>
                      <a:r>
                        <a:rPr lang="sk-SK" sz="12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lang="sk-SK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 hmotnosti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412218"/>
                  </a:ext>
                </a:extLst>
              </a:tr>
            </a:tbl>
          </a:graphicData>
        </a:graphic>
      </p:graphicFrame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C5910627-4110-49A0-8CF9-2D0131097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653551"/>
              </p:ext>
            </p:extLst>
          </p:nvPr>
        </p:nvGraphicFramePr>
        <p:xfrm>
          <a:off x="1820332" y="4055533"/>
          <a:ext cx="9110134" cy="1066800"/>
        </p:xfrm>
        <a:graphic>
          <a:graphicData uri="http://schemas.openxmlformats.org/drawingml/2006/table">
            <a:tbl>
              <a:tblPr firstRow="1" firstCol="1" bandRow="1"/>
              <a:tblGrid>
                <a:gridCol w="4043309">
                  <a:extLst>
                    <a:ext uri="{9D8B030D-6E8A-4147-A177-3AD203B41FA5}">
                      <a16:colId xmlns:a16="http://schemas.microsoft.com/office/drawing/2014/main" val="331086455"/>
                    </a:ext>
                  </a:extLst>
                </a:gridCol>
                <a:gridCol w="5066825">
                  <a:extLst>
                    <a:ext uri="{9D8B030D-6E8A-4147-A177-3AD203B41FA5}">
                      <a16:colId xmlns:a16="http://schemas.microsoft.com/office/drawing/2014/main" val="4263163229"/>
                    </a:ext>
                  </a:extLst>
                </a:gridCol>
              </a:tblGrid>
              <a:tr h="270456">
                <a:tc>
                  <a:txBody>
                    <a:bodyPr/>
                    <a:lstStyle/>
                    <a:p>
                      <a:pPr marL="33909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Hlúbová zelenina</a:t>
                      </a:r>
                      <a:endParaRPr lang="sk-SK" sz="11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5185" marR="508635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hmotnosť v %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681284"/>
                  </a:ext>
                </a:extLst>
              </a:tr>
              <a:tr h="262944">
                <a:tc>
                  <a:txBody>
                    <a:bodyPr/>
                    <a:lstStyle/>
                    <a:p>
                      <a:pPr marL="339090">
                        <a:lnSpc>
                          <a:spcPts val="137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kaleráb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46455" marR="50863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 hrubej hmotnosti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711284"/>
                  </a:ext>
                </a:extLst>
              </a:tr>
              <a:tr h="270456">
                <a:tc>
                  <a:txBody>
                    <a:bodyPr/>
                    <a:lstStyle/>
                    <a:p>
                      <a:pPr marL="33909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karfiol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46455" marR="508635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 hrubej hmotnosti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430154"/>
                  </a:ext>
                </a:extLst>
              </a:tr>
              <a:tr h="262944">
                <a:tc>
                  <a:txBody>
                    <a:bodyPr/>
                    <a:lstStyle/>
                    <a:p>
                      <a:pPr marL="339090">
                        <a:lnSpc>
                          <a:spcPts val="137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brokolica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46455" marR="50863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 hrubej hmotnosti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471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142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13EEE-935A-409E-92E1-DE5C3063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Princípy aplikácie MSN</a:t>
            </a:r>
            <a:b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Všeobecné princípy - </a:t>
            </a:r>
            <a:r>
              <a:rPr lang="sk-SK" sz="2000" cap="none" dirty="0">
                <a:solidFill>
                  <a:srgbClr val="C00000"/>
                </a:solidFill>
                <a:latin typeface="Gill Sans MT" panose="020B0502020104020203"/>
              </a:rPr>
              <a:t>Ovocie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2FAE266-DD42-453F-BC82-9D77B15FE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Autofit/>
          </a:bodyPr>
          <a:lstStyle/>
          <a:p>
            <a:pPr algn="just"/>
            <a:r>
              <a:rPr lang="sk-SK" sz="1900" b="1" dirty="0"/>
              <a:t>Priorita používania ovocia: </a:t>
            </a:r>
            <a:r>
              <a:rPr lang="sk-SK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sk-SK" sz="1900" b="1" dirty="0"/>
              <a:t> čerstvé 2. hlbokozmrazené 3. sterilizované </a:t>
            </a:r>
          </a:p>
          <a:p>
            <a:pPr algn="just"/>
            <a:r>
              <a:rPr lang="sk-SK" sz="1900" dirty="0"/>
              <a:t>Ovocie </a:t>
            </a:r>
            <a:r>
              <a:rPr lang="sk-SK" sz="1900" b="1" dirty="0"/>
              <a:t>podávať denne podľa čerpania finančného limitu</a:t>
            </a:r>
            <a:r>
              <a:rPr lang="sk-SK" sz="1900" dirty="0"/>
              <a:t>, využívať sezónne ovocie. </a:t>
            </a:r>
          </a:p>
          <a:p>
            <a:pPr algn="just"/>
            <a:r>
              <a:rPr lang="sk-SK" sz="1900" b="1" dirty="0"/>
              <a:t>Ovocie podávané na kusy </a:t>
            </a:r>
            <a:r>
              <a:rPr lang="sk-SK" sz="1900" dirty="0"/>
              <a:t>možno upraviť hmotnosť porcie určenú v receptúre</a:t>
            </a:r>
            <a:br>
              <a:rPr lang="sk-SK" sz="1900" dirty="0"/>
            </a:br>
            <a:r>
              <a:rPr lang="sk-SK" sz="1900" dirty="0"/>
              <a:t> </a:t>
            </a:r>
            <a:r>
              <a:rPr lang="sk-SK" sz="1900" b="1" dirty="0"/>
              <a:t>v prípustnej tolerancii + 50 %. </a:t>
            </a:r>
          </a:p>
          <a:p>
            <a:pPr algn="just"/>
            <a:r>
              <a:rPr lang="sk-SK" sz="1900" b="1" dirty="0"/>
              <a:t>Detskú výživu (pyré)</a:t>
            </a:r>
            <a:r>
              <a:rPr lang="sk-SK" sz="1900" dirty="0"/>
              <a:t> podávanú </a:t>
            </a:r>
            <a:r>
              <a:rPr lang="sk-SK" sz="1900" b="1" dirty="0"/>
              <a:t>na kusy </a:t>
            </a:r>
            <a:r>
              <a:rPr lang="sk-SK" sz="1900" dirty="0"/>
              <a:t>možno upraviť hmotnosť porcie určenú </a:t>
            </a:r>
            <a:br>
              <a:rPr lang="sk-SK" sz="1900" dirty="0"/>
            </a:br>
            <a:r>
              <a:rPr lang="sk-SK" sz="1900" dirty="0"/>
              <a:t>v receptúre </a:t>
            </a:r>
            <a:r>
              <a:rPr lang="sk-SK" sz="1900" b="1" dirty="0"/>
              <a:t>v prípustnej tolerancii + 30 %. </a:t>
            </a:r>
          </a:p>
          <a:p>
            <a:pPr algn="just"/>
            <a:r>
              <a:rPr lang="sk-SK" sz="1900" dirty="0"/>
              <a:t>Pri príprave múčnych pokrmov </a:t>
            </a:r>
            <a:r>
              <a:rPr lang="sk-SK" sz="1900" b="1" dirty="0"/>
              <a:t>je možná zámena čerstvého ovocia na základe sezónnosti za hlbokozmrazené ovocie alebo sterilizované ovocie </a:t>
            </a:r>
            <a:r>
              <a:rPr lang="sk-SK" sz="1900" dirty="0"/>
              <a:t>bez ohľadu na druh použitého ovocia. </a:t>
            </a:r>
          </a:p>
        </p:txBody>
      </p:sp>
    </p:spTree>
    <p:extLst>
      <p:ext uri="{BB962C8B-B14F-4D97-AF65-F5344CB8AC3E}">
        <p14:creationId xmlns:p14="http://schemas.microsoft.com/office/powerpoint/2010/main" val="3328186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07711A-4F1B-44F9-931A-EEF3B4995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Princípy aplikácie MSN</a:t>
            </a:r>
            <a:b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Všeobecné princípy – 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Ovocie, Mliečne výrobky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FA8D2F-546C-4DB0-81A4-37009B3F8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k-SK" dirty="0"/>
              <a:t>Pri normovaní hlbokozmrazeného ovocia postupovať podľa tabuľky </a:t>
            </a:r>
            <a:r>
              <a:rPr lang="sk-SK" b="1" dirty="0"/>
              <a:t>„čistá hmotnosť“ </a:t>
            </a:r>
            <a:br>
              <a:rPr lang="sk-SK" b="1" dirty="0"/>
            </a:br>
            <a:r>
              <a:rPr lang="sk-SK" b="1" dirty="0"/>
              <a:t>so zvýšením o 5 %</a:t>
            </a:r>
            <a:r>
              <a:rPr lang="sk-SK" dirty="0"/>
              <a:t> na doplnenie straty, ktorá vznikla rozmrazením. </a:t>
            </a:r>
          </a:p>
          <a:p>
            <a:pPr algn="just"/>
            <a:r>
              <a:rPr lang="sk-SK" dirty="0"/>
              <a:t>Sterilizované ovocie v pokrmoch normovať bez nálevu; pri normovaní postupovať podľa tabuľky </a:t>
            </a:r>
            <a:r>
              <a:rPr lang="sk-SK" b="1" dirty="0"/>
              <a:t>„čistá hmotnosť“, </a:t>
            </a:r>
            <a:r>
              <a:rPr lang="sk-SK" dirty="0"/>
              <a:t>ktorá je uvedená v použitej receptúre. </a:t>
            </a:r>
          </a:p>
          <a:p>
            <a:pPr algn="just"/>
            <a:r>
              <a:rPr lang="sk-SK" b="1" dirty="0"/>
              <a:t>Sterilizované ovocie v receptúre je v možné nahradiť čerstvým ovocím.</a:t>
            </a:r>
          </a:p>
          <a:p>
            <a:pPr marL="0" indent="0" algn="just">
              <a:buNone/>
            </a:pPr>
            <a:r>
              <a:rPr lang="sk-SK" b="1" dirty="0">
                <a:solidFill>
                  <a:srgbClr val="C00000"/>
                </a:solidFill>
              </a:rPr>
              <a:t>Mliečne výrobky</a:t>
            </a:r>
          </a:p>
          <a:p>
            <a:pPr algn="just"/>
            <a:r>
              <a:rPr lang="sk-SK" dirty="0"/>
              <a:t>Mliečne výrobky (jogurty, tvarohové dezerty, mliečne dezerty, acidofilné mlieko a pod.) podávané na kusy možno upraviť hmotnosť porcie určenú v receptúre v prípustnej tolerancii </a:t>
            </a:r>
            <a:r>
              <a:rPr lang="sk-SK" b="1" dirty="0"/>
              <a:t>± 30 %. </a:t>
            </a:r>
          </a:p>
        </p:txBody>
      </p:sp>
    </p:spTree>
    <p:extLst>
      <p:ext uri="{BB962C8B-B14F-4D97-AF65-F5344CB8AC3E}">
        <p14:creationId xmlns:p14="http://schemas.microsoft.com/office/powerpoint/2010/main" val="3324239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067E4E-E26F-43D4-8DD6-A366B691C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Princípy aplikácie MSN</a:t>
            </a:r>
            <a:b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Všeobecné princípy – </a:t>
            </a:r>
            <a:r>
              <a:rPr lang="sk-SK" sz="2000" cap="none" dirty="0">
                <a:solidFill>
                  <a:srgbClr val="C00000"/>
                </a:solidFill>
                <a:highlight>
                  <a:srgbClr val="FFFF00"/>
                </a:highlight>
                <a:latin typeface="Gill Sans MT" panose="020B0502020104020203"/>
              </a:rPr>
              <a:t>Chlieb a pečivo</a:t>
            </a:r>
            <a:r>
              <a:rPr lang="sk-SK" sz="2000" cap="none" dirty="0">
                <a:solidFill>
                  <a:srgbClr val="C00000"/>
                </a:solidFill>
                <a:latin typeface="Gill Sans MT" panose="020B0502020104020203"/>
              </a:rPr>
              <a:t>, Tuky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4CC6D51-7E78-481E-83CA-6CF3CEC8A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0" y="2015732"/>
            <a:ext cx="10106025" cy="34506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b="1" dirty="0"/>
              <a:t>Podávať celozrnný chlieb a pečivo s bielym chlebom a pečivom v pomere 1:1. </a:t>
            </a:r>
          </a:p>
          <a:p>
            <a:r>
              <a:rPr lang="sk-SK" dirty="0"/>
              <a:t>Podľa miestnych podmienok a regionálnych zvyklostí je možné upraviť hmotnosť porcie chleba a pečiva </a:t>
            </a:r>
            <a:r>
              <a:rPr lang="sk-SK" b="1" dirty="0"/>
              <a:t>v prípustnej tolerancii ± 25 %. </a:t>
            </a:r>
          </a:p>
          <a:p>
            <a:pPr marL="0" indent="0">
              <a:buNone/>
            </a:pPr>
            <a:r>
              <a:rPr lang="sk-SK" b="1" dirty="0">
                <a:solidFill>
                  <a:srgbClr val="C00000"/>
                </a:solidFill>
              </a:rPr>
              <a:t>Tuky </a:t>
            </a:r>
          </a:p>
          <a:p>
            <a:r>
              <a:rPr lang="sk-SK" dirty="0"/>
              <a:t>Pri príprave vyprážaných pokrmov využívať technologické postupy prípravy jedál v konvektomate alebo teplovzdušnej rúre. </a:t>
            </a:r>
            <a:r>
              <a:rPr lang="sk-SK" b="1" dirty="0"/>
              <a:t>Pri vyprážaní pokrmov v konvektomate alebo v teplovzdušnej rúre znížiť normovanú hmotnosť tuku o 40 % z hmotnosti</a:t>
            </a:r>
            <a:r>
              <a:rPr lang="sk-SK" dirty="0"/>
              <a:t>, ktorá je uvedená v príslušnej receptúre s uvedeným odpisom skutočného množstva spotreby v stravnom liste. </a:t>
            </a:r>
          </a:p>
        </p:txBody>
      </p:sp>
    </p:spTree>
    <p:extLst>
      <p:ext uri="{BB962C8B-B14F-4D97-AF65-F5344CB8AC3E}">
        <p14:creationId xmlns:p14="http://schemas.microsoft.com/office/powerpoint/2010/main" val="3711659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DAB5C8-B971-491E-94DB-CF649B2C7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Princípy aplikácie MSN</a:t>
            </a:r>
            <a:b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Všeobecné princípy - </a:t>
            </a:r>
            <a:r>
              <a:rPr lang="sk-SK" sz="2000" cap="none" dirty="0">
                <a:solidFill>
                  <a:srgbClr val="C00000"/>
                </a:solidFill>
                <a:highlight>
                  <a:srgbClr val="FFFF00"/>
                </a:highlight>
                <a:latin typeface="Gill Sans MT" panose="020B0502020104020203"/>
              </a:rPr>
              <a:t>Ryby</a:t>
            </a:r>
            <a:endParaRPr lang="sk-SK" dirty="0">
              <a:highlight>
                <a:srgbClr val="FFFF00"/>
              </a:highligh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AD05171-F59C-4E55-82E4-C540330AD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/>
          <a:lstStyle/>
          <a:p>
            <a:pPr algn="just"/>
            <a:r>
              <a:rPr lang="sk-SK" dirty="0"/>
              <a:t>Pri príprave pokrmov z rybieho filé používať kalibrované rybie filé bez glazúry </a:t>
            </a:r>
            <a:br>
              <a:rPr lang="sk-SK" dirty="0"/>
            </a:br>
            <a:r>
              <a:rPr lang="sk-SK" dirty="0"/>
              <a:t>s hmotnosťou 100 g, 120 g, 150 g nasledovne:</a:t>
            </a:r>
          </a:p>
          <a:p>
            <a:pPr algn="just"/>
            <a:endParaRPr lang="sk-SK" dirty="0"/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DDF886F0-AFD4-4FF0-ABD0-27686A09D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463707"/>
              </p:ext>
            </p:extLst>
          </p:nvPr>
        </p:nvGraphicFramePr>
        <p:xfrm>
          <a:off x="1657350" y="2895600"/>
          <a:ext cx="9397504" cy="2593946"/>
        </p:xfrm>
        <a:graphic>
          <a:graphicData uri="http://schemas.openxmlformats.org/drawingml/2006/table">
            <a:tbl>
              <a:tblPr firstRow="1" firstCol="1" bandRow="1"/>
              <a:tblGrid>
                <a:gridCol w="4175616">
                  <a:extLst>
                    <a:ext uri="{9D8B030D-6E8A-4147-A177-3AD203B41FA5}">
                      <a16:colId xmlns:a16="http://schemas.microsoft.com/office/drawing/2014/main" val="3198485424"/>
                    </a:ext>
                  </a:extLst>
                </a:gridCol>
                <a:gridCol w="3534590">
                  <a:extLst>
                    <a:ext uri="{9D8B030D-6E8A-4147-A177-3AD203B41FA5}">
                      <a16:colId xmlns:a16="http://schemas.microsoft.com/office/drawing/2014/main" val="2219916813"/>
                    </a:ext>
                  </a:extLst>
                </a:gridCol>
                <a:gridCol w="1687298">
                  <a:extLst>
                    <a:ext uri="{9D8B030D-6E8A-4147-A177-3AD203B41FA5}">
                      <a16:colId xmlns:a16="http://schemas.microsoft.com/office/drawing/2014/main" val="2204344684"/>
                    </a:ext>
                  </a:extLst>
                </a:gridCol>
              </a:tblGrid>
              <a:tr h="37837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Dávka pre vekovú skupinu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1" marR="52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Čistá</a:t>
                      </a:r>
                      <a:r>
                        <a:rPr lang="sk-SK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hmotnosť porcie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1" marR="52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Hmotnosť porcie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 príprave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1" marR="52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089083"/>
                  </a:ext>
                </a:extLst>
              </a:tr>
              <a:tr h="64193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2 – 6  ročné deti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1" marR="52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ks rybie filé 150 g = 2 porcie (75 g)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1" marR="52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g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1" marR="52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138802"/>
                  </a:ext>
                </a:extLst>
              </a:tr>
              <a:tr h="428555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6 – 11 roční žiaci 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1" marR="52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ks rybie filé 100 g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1" marR="52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60g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1" marR="52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12049"/>
                  </a:ext>
                </a:extLst>
              </a:tr>
              <a:tr h="46245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  </a:t>
                      </a: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– 15 roční žiaci 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1" marR="52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ks rybie filé 120g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1" marR="52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g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1" marR="52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302072"/>
                  </a:ext>
                </a:extLst>
              </a:tr>
              <a:tr h="659425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15 – 19 roční žiaci </a:t>
                      </a:r>
                    </a:p>
                    <a:p>
                      <a:pPr algn="l">
                        <a:lnSpc>
                          <a:spcPts val="1000"/>
                        </a:lnSpc>
                      </a:pP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Dospelí stravníci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1" marR="52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ks rybie filé 150g</a:t>
                      </a:r>
                    </a:p>
                    <a:p>
                      <a:pPr algn="l">
                        <a:lnSpc>
                          <a:spcPts val="1000"/>
                        </a:lnSpc>
                      </a:pP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ks rybie filé 100 g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31" marR="52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90 g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 g</a:t>
                      </a:r>
                      <a:endParaRPr lang="sk-SK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1" marR="52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084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703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D0A984-FE01-4DE4-9922-91F0DE81B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Princípy aplikácie MSN</a:t>
            </a:r>
            <a:b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lang="sk-SK" sz="2000" cap="none" dirty="0">
                <a:solidFill>
                  <a:prstClr val="black"/>
                </a:solidFill>
                <a:highlight>
                  <a:srgbClr val="FFFF00"/>
                </a:highlight>
                <a:latin typeface="Gill Sans MT" panose="020B0502020104020203"/>
              </a:rPr>
              <a:t>Špecifické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+mj-ea"/>
                <a:cs typeface="+mj-cs"/>
              </a:rPr>
              <a:t> princípy pre stravovanie dospelých stravníkov</a:t>
            </a:r>
            <a:endParaRPr lang="sk-SK" sz="2000" dirty="0">
              <a:highlight>
                <a:srgbClr val="FFFF00"/>
              </a:highligh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CA5F3A-A649-4115-897E-47A170693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46918"/>
          </a:xfrm>
        </p:spPr>
        <p:txBody>
          <a:bodyPr>
            <a:noAutofit/>
          </a:bodyPr>
          <a:lstStyle/>
          <a:p>
            <a:pPr algn="just"/>
            <a:r>
              <a:rPr lang="sk-SK" dirty="0"/>
              <a:t>Pre zamestnancov školy alebo školského zariadenia a iné fyzické osoby sa určí stupeň finančného pásma ako pre vekovú kategóriu stravníkov 15-19 ročných </a:t>
            </a:r>
            <a:r>
              <a:rPr lang="sk-SK" b="1" dirty="0"/>
              <a:t>podľa Finančného pásma B </a:t>
            </a:r>
            <a:r>
              <a:rPr lang="sk-SK" dirty="0"/>
              <a:t>a </a:t>
            </a:r>
            <a:r>
              <a:rPr lang="sk-SK" b="1" dirty="0"/>
              <a:t>navýši sa hmotnosť porcie mäsa o 30%. </a:t>
            </a:r>
          </a:p>
          <a:p>
            <a:pPr marL="0" indent="0" algn="just">
              <a:buNone/>
            </a:pPr>
            <a:r>
              <a:rPr lang="sk-SK" u="sng" dirty="0"/>
              <a:t>Hmotnosť porcie mäsa sa navýši u hlavných jedál z pokrmovej skupiny mäsových pokrmov: </a:t>
            </a:r>
          </a:p>
          <a:p>
            <a:pPr marL="0" indent="0" algn="just">
              <a:buNone/>
            </a:pPr>
            <a:r>
              <a:rPr lang="sk-SK" sz="1600" dirty="0"/>
              <a:t>06 Pokrmy z hovädzieho mäsa                                        11 Pokrmy z králika</a:t>
            </a:r>
          </a:p>
          <a:p>
            <a:pPr marL="0" indent="0" algn="just">
              <a:buNone/>
            </a:pPr>
            <a:r>
              <a:rPr lang="sk-SK" sz="1600" dirty="0"/>
              <a:t>07 Pokrmy z bravčového mäsa                                        12 Pokrmy z vnútorností</a:t>
            </a:r>
          </a:p>
          <a:p>
            <a:pPr marL="0" indent="0" algn="just">
              <a:buNone/>
            </a:pPr>
            <a:r>
              <a:rPr lang="sk-SK" sz="1600" dirty="0"/>
              <a:t>08 Pokrmy z teľacieho mäsa                                            13 Pokrmy z mletého mäsa a polomäsité pokrmy</a:t>
            </a:r>
          </a:p>
          <a:p>
            <a:pPr marL="0" indent="0" algn="just">
              <a:buNone/>
            </a:pPr>
            <a:r>
              <a:rPr lang="sk-SK" sz="1600" dirty="0"/>
              <a:t>09 Pokrmy z hydiny                                                        26 Pokrmy zo zveriny</a:t>
            </a:r>
          </a:p>
          <a:p>
            <a:pPr marL="0" indent="0" algn="just">
              <a:buNone/>
            </a:pPr>
            <a:r>
              <a:rPr lang="sk-SK" sz="1600" dirty="0"/>
              <a:t>10 Pokrmy z rybieho mäsa </a:t>
            </a:r>
          </a:p>
          <a:p>
            <a:pPr marL="0" indent="0" algn="just">
              <a:buNone/>
            </a:pP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699285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2E8316-D8D2-4994-80FD-647FCDDCB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Princípy aplikácie MSN</a:t>
            </a:r>
            <a:b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Špecifické princípy pre stravovanie dospelých stravníkov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5AA4EE0-3AAA-4DAE-8AC4-B98B5BCCB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Prepočet navýšenia hrubej váhy 1 porcie mäsa pre zamestnancov škôl, školských zariadení a iné FO (po zaokrúhlení)</a:t>
            </a:r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C47972E5-3FDB-468A-9DFD-802B9D0BF7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106908"/>
              </p:ext>
            </p:extLst>
          </p:nvPr>
        </p:nvGraphicFramePr>
        <p:xfrm>
          <a:off x="2759075" y="2828925"/>
          <a:ext cx="6673850" cy="3224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6013397" imgH="2340489" progId="Word.Document.12">
                  <p:embed/>
                </p:oleObj>
              </mc:Choice>
              <mc:Fallback>
                <p:oleObj name="Document" r:id="rId3" imgW="6013397" imgH="23404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9075" y="2828925"/>
                        <a:ext cx="6673850" cy="3224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9022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D9BA0-8EC7-4092-AEB3-431F5458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9587896" cy="1049235"/>
          </a:xfrm>
        </p:spPr>
        <p:txBody>
          <a:bodyPr/>
          <a:lstStyle/>
          <a:p>
            <a: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Princípy aplikácie MSN</a:t>
            </a:r>
            <a:b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Špecifické princípy pre stravovanie dospelých stravníkov</a:t>
            </a:r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4BCEA586-B21C-44CC-BDBC-FD765FAC93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132467"/>
              </p:ext>
            </p:extLst>
          </p:nvPr>
        </p:nvGraphicFramePr>
        <p:xfrm>
          <a:off x="3876675" y="2400300"/>
          <a:ext cx="4924425" cy="3514728"/>
        </p:xfrm>
        <a:graphic>
          <a:graphicData uri="http://schemas.openxmlformats.org/drawingml/2006/table">
            <a:tbl>
              <a:tblPr firstRow="1" firstCol="1" bandRow="1"/>
              <a:tblGrid>
                <a:gridCol w="2522619">
                  <a:extLst>
                    <a:ext uri="{9D8B030D-6E8A-4147-A177-3AD203B41FA5}">
                      <a16:colId xmlns:a16="http://schemas.microsoft.com/office/drawing/2014/main" val="2895371100"/>
                    </a:ext>
                  </a:extLst>
                </a:gridCol>
                <a:gridCol w="2401806">
                  <a:extLst>
                    <a:ext uri="{9D8B030D-6E8A-4147-A177-3AD203B41FA5}">
                      <a16:colId xmlns:a16="http://schemas.microsoft.com/office/drawing/2014/main" val="3175905342"/>
                    </a:ext>
                  </a:extLst>
                </a:gridCol>
              </a:tblGrid>
              <a:tr h="2510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907153"/>
                  </a:ext>
                </a:extLst>
              </a:tr>
              <a:tr h="2510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806781"/>
                  </a:ext>
                </a:extLst>
              </a:tr>
              <a:tr h="2510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466024"/>
                  </a:ext>
                </a:extLst>
              </a:tr>
              <a:tr h="2510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448100"/>
                  </a:ext>
                </a:extLst>
              </a:tr>
              <a:tr h="2510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94,5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27763"/>
                  </a:ext>
                </a:extLst>
              </a:tr>
              <a:tr h="2510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040303"/>
                  </a:ext>
                </a:extLst>
              </a:tr>
              <a:tr h="2510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383186"/>
                  </a:ext>
                </a:extLst>
              </a:tr>
              <a:tr h="2510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302651"/>
                  </a:ext>
                </a:extLst>
              </a:tr>
              <a:tr h="2510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96094"/>
                  </a:ext>
                </a:extLst>
              </a:tr>
              <a:tr h="2510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478833"/>
                  </a:ext>
                </a:extLst>
              </a:tr>
              <a:tr h="2510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875077"/>
                  </a:ext>
                </a:extLst>
              </a:tr>
              <a:tr h="2510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023947"/>
                  </a:ext>
                </a:extLst>
              </a:tr>
              <a:tr h="2510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197179"/>
                  </a:ext>
                </a:extLst>
              </a:tr>
              <a:tr h="2510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397774"/>
                  </a:ext>
                </a:extLst>
              </a:tr>
            </a:tbl>
          </a:graphicData>
        </a:graphic>
      </p:graphicFrame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D90166B0-E3CC-44CE-85D4-CA236F22D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00923"/>
              </p:ext>
            </p:extLst>
          </p:nvPr>
        </p:nvGraphicFramePr>
        <p:xfrm>
          <a:off x="3876675" y="1973580"/>
          <a:ext cx="4924425" cy="426720"/>
        </p:xfrm>
        <a:graphic>
          <a:graphicData uri="http://schemas.openxmlformats.org/drawingml/2006/table">
            <a:tbl>
              <a:tblPr firstRow="1" firstCol="1" bandRow="1"/>
              <a:tblGrid>
                <a:gridCol w="2522619">
                  <a:extLst>
                    <a:ext uri="{9D8B030D-6E8A-4147-A177-3AD203B41FA5}">
                      <a16:colId xmlns:a16="http://schemas.microsoft.com/office/drawing/2014/main" val="1944871584"/>
                    </a:ext>
                  </a:extLst>
                </a:gridCol>
                <a:gridCol w="2401806">
                  <a:extLst>
                    <a:ext uri="{9D8B030D-6E8A-4147-A177-3AD203B41FA5}">
                      <a16:colId xmlns:a16="http://schemas.microsoft.com/office/drawing/2014/main" val="218684813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just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Hrubá váha mäsa podľa MSN v g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Navýšená hrubá váha mäsa o 30% v g (po zaokrúhlení)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921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29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C8A3B7-EDBE-4DA4-9B22-143C700D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09269"/>
            <a:ext cx="9603275" cy="1049235"/>
          </a:xfrm>
        </p:spPr>
        <p:txBody>
          <a:bodyPr/>
          <a:lstStyle/>
          <a:p>
            <a: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Princípy aplikácie MSN</a:t>
            </a:r>
            <a:b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Špecifické princípy pre športové školy a športové triedy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88FBED-9827-481D-B996-4FDAE472D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sk-SK" dirty="0"/>
              <a:t>Pri zabezpečovaní stravovania žiakov športových tried a športových škôl, s využitím určených finančných pásiem, sa pre výpočet množstva potravín na prípravu jedál a nápojov vyhotovuje </a:t>
            </a:r>
            <a:r>
              <a:rPr lang="sk-SK" b="1" dirty="0"/>
              <a:t>samostatný normovací hárok a samostatný stravný list. </a:t>
            </a:r>
          </a:p>
          <a:p>
            <a:pPr algn="just"/>
            <a:r>
              <a:rPr lang="sk-SK" b="1" dirty="0"/>
              <a:t>Pre žiakov športových tried a športových škôl je v normovaní prípustná tolerancia navýšenia energetickej a nutričnej hodnoty jedál o 20 %.</a:t>
            </a:r>
          </a:p>
          <a:p>
            <a:pPr algn="just"/>
            <a:r>
              <a:rPr lang="sk-SK" dirty="0"/>
              <a:t>Pri zabezpečovaní stravovania žiakov športových tried a športových škôl postupovať </a:t>
            </a:r>
            <a:r>
              <a:rPr lang="sk-SK" b="1" dirty="0"/>
              <a:t>podľa OVD pre žiakov športových škôl a tried</a:t>
            </a:r>
            <a:r>
              <a:rPr lang="sk-SK" dirty="0"/>
              <a:t>. Podávať zvýšený podiel ovocia a zeleniny, mlieka a kyslomliečnych výrobkov, cereálnych výrobkov, tvarohu a tvarohových výrobkov, tvarohových múčnikov, mliečnych pudingov.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Stravovanie športovcov podľa Odporúčaných výživových dávok pre žiakov športových škôl a športových tried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zverejnené vo Vestníku MZ SR, čiastka 34 ‒ 36 zo dňa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18.11.2011 </a:t>
            </a:r>
          </a:p>
          <a:p>
            <a:pPr algn="just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93668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2F047F-EFBF-45CA-B428-D7AFA5470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Princípy aplikácie MSN</a:t>
            </a:r>
            <a:b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Špecifické princípy pre celoročné prevádzky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76D9A0-FCD1-4EE2-B4C1-F53C0253A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dirty="0"/>
              <a:t>V zariadeniach školského stravovania s celoročnou prevádzkou je v normovaní prípustná tolerancia navýšenia všetkých potravín vrátane mäsa a tukov v rozpätí do 20 % </a:t>
            </a:r>
            <a:br>
              <a:rPr lang="sk-SK" dirty="0"/>
            </a:br>
            <a:r>
              <a:rPr lang="sk-SK" dirty="0"/>
              <a:t>v nadväznosti na čerpanie finančného limitu na nákup potravín. </a:t>
            </a:r>
          </a:p>
          <a:p>
            <a:pPr algn="just"/>
            <a:r>
              <a:rPr lang="sk-SK" dirty="0"/>
              <a:t>Ak sa v zariadení školského stravovania podáva aj druhá večera, tá predstavuje zvýšenie príjmu energie a výživových faktorov o 5 % až 10 % v porovnaní s OVD. </a:t>
            </a:r>
          </a:p>
        </p:txBody>
      </p:sp>
    </p:spTree>
    <p:extLst>
      <p:ext uri="{BB962C8B-B14F-4D97-AF65-F5344CB8AC3E}">
        <p14:creationId xmlns:p14="http://schemas.microsoft.com/office/powerpoint/2010/main" val="58479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5A2B59-7001-4B1F-BA1B-758EFDF74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Materiálno spotrebné normy a receptúry pre školské stravovanie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5087F2A-642C-416B-A0BB-399F0DCAE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sk-SK" dirty="0"/>
              <a:t>Ministerstvo školstva, výskumu, vývoja a mládeže SR (ďalej len „MŠVVaM SR“) s cieľom </a:t>
            </a:r>
            <a:r>
              <a:rPr lang="sk-SK" b="1" dirty="0"/>
              <a:t>zabezpečiť deťom a žiakom prístup k nutrične vyváženým pokrmom a výchovu k zdravej výžive, vydáva</a:t>
            </a:r>
            <a:r>
              <a:rPr lang="sk-SK" dirty="0"/>
              <a:t> podľa § 140 zákona č. 245/2008 Z. z. o výchove a vzdelávaní (školský zákon) a o zmene </a:t>
            </a:r>
            <a:br>
              <a:rPr lang="sk-SK" dirty="0"/>
            </a:br>
            <a:r>
              <a:rPr lang="sk-SK" dirty="0"/>
              <a:t>a doplnení niektorých zákonov v znení neskorších predpisov, </a:t>
            </a:r>
            <a:r>
              <a:rPr lang="sk-SK" b="1" dirty="0"/>
              <a:t>Materiálno - spotrebné normy </a:t>
            </a:r>
            <a:br>
              <a:rPr lang="sk-SK" b="1" dirty="0"/>
            </a:br>
            <a:r>
              <a:rPr lang="sk-SK" b="1" dirty="0"/>
              <a:t>a receptúry pre školské stravovanie </a:t>
            </a:r>
            <a:r>
              <a:rPr lang="sk-SK" dirty="0"/>
              <a:t>(ďalej len „MSN“). </a:t>
            </a:r>
          </a:p>
          <a:p>
            <a:pPr algn="just"/>
            <a:r>
              <a:rPr lang="sk-SK" dirty="0"/>
              <a:t>Pre deti a žiakov, pri ktorých podľa posúdenia ošetrujúceho lekára si zdravotný stav žiaka alebo dieťaťa vyžaduje osobitné stravovanie, vydalo MŠVVaM SR v roku 2023 </a:t>
            </a:r>
            <a:r>
              <a:rPr lang="sk-SK" b="1" dirty="0"/>
              <a:t>Materiálno-spotrebné normy </a:t>
            </a:r>
            <a:br>
              <a:rPr lang="sk-SK" b="1" dirty="0"/>
            </a:br>
            <a:r>
              <a:rPr lang="sk-SK" b="1" dirty="0"/>
              <a:t>a receptúry pre diétne stravovanie č. 2023/12087:1-A2100. </a:t>
            </a:r>
          </a:p>
          <a:p>
            <a:pPr algn="just"/>
            <a:r>
              <a:rPr lang="sk-SK" dirty="0"/>
              <a:t>MSN majú </a:t>
            </a:r>
            <a:r>
              <a:rPr lang="sk-SK" b="1" dirty="0"/>
              <a:t>záväzný charakter </a:t>
            </a:r>
            <a:r>
              <a:rPr lang="sk-SK" dirty="0"/>
              <a:t>pre všetky zariadenia školského stravovania zaradené v sieti škôl </a:t>
            </a:r>
            <a:br>
              <a:rPr lang="sk-SK" dirty="0"/>
            </a:br>
            <a:r>
              <a:rPr lang="sk-SK" dirty="0"/>
              <a:t>a školských zariadení Slovenskej republiky, s prípustnou toleranciou použitia uvedenou v jednotlivých ustanoveniach aplikácie MSN.</a:t>
            </a:r>
          </a:p>
        </p:txBody>
      </p:sp>
    </p:spTree>
    <p:extLst>
      <p:ext uri="{BB962C8B-B14F-4D97-AF65-F5344CB8AC3E}">
        <p14:creationId xmlns:p14="http://schemas.microsoft.com/office/powerpoint/2010/main" val="597018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3E29FE-9A2E-4DC9-9F21-B187164F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Princípy aplikácie MSN</a:t>
            </a:r>
            <a:b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Špecifické princípy pre diétne stravovanie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8D090D5-FF72-4D2B-9954-74AE0CDF1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sk-SK" dirty="0"/>
              <a:t>Pre deti a žiakov, pri ktorých na základe posúdenia odborného lekára so špecializáciou v špecializačnom odbore pediatria alebo lekára so špecializáciou v príslušnom špecializačnom odbore, diagnóza dieťaťa alebo žiaka vyžaduje osobitné stravovanie vydalo ministerstvo školstva Materiálno-spotrebné normy a receptúry pre diétne stravovanie č. 2023/12087:1-A2100 pre tri druhy diét: </a:t>
            </a:r>
          </a:p>
          <a:p>
            <a:pPr marL="457200" indent="-457200" algn="just">
              <a:buAutoNum type="arabicPeriod"/>
            </a:pPr>
            <a:r>
              <a:rPr lang="sk-SK" dirty="0"/>
              <a:t>šetriaca diéta (ochorenie tráviaceho traktu), </a:t>
            </a:r>
          </a:p>
          <a:p>
            <a:pPr marL="457200" indent="-457200" algn="just">
              <a:buAutoNum type="arabicPeriod"/>
            </a:pPr>
            <a:r>
              <a:rPr lang="sk-SK" dirty="0"/>
              <a:t>diabetická diéta (pri ochorení diabetes mellitus – cukrovka), </a:t>
            </a:r>
          </a:p>
          <a:p>
            <a:pPr marL="457200" indent="-457200" algn="just">
              <a:buAutoNum type="arabicPeriod"/>
            </a:pPr>
            <a:r>
              <a:rPr lang="sk-SK" dirty="0"/>
              <a:t>bezlepková diéta (porucha vstrebávania lepku z pokrmov). </a:t>
            </a:r>
          </a:p>
          <a:p>
            <a:pPr marL="0" indent="0" algn="just">
              <a:buNone/>
            </a:pPr>
            <a:r>
              <a:rPr lang="sk-SK" dirty="0"/>
              <a:t>Pri zabezpečovaní stravovania </a:t>
            </a:r>
            <a:r>
              <a:rPr lang="sk-SK" b="1" dirty="0"/>
              <a:t>detí a žiakov s diétnym stravovaním, </a:t>
            </a:r>
            <a:r>
              <a:rPr lang="sk-SK" dirty="0"/>
              <a:t>s využitím určených finančných pásiem, sa pre výpočet množstva potravín na prípravu jedál a nápojov </a:t>
            </a:r>
            <a:r>
              <a:rPr lang="sk-SK" b="1" dirty="0"/>
              <a:t>vyhotovuje samostatný normovací hárok a samostatný stravný list</a:t>
            </a:r>
          </a:p>
        </p:txBody>
      </p:sp>
    </p:spTree>
    <p:extLst>
      <p:ext uri="{BB962C8B-B14F-4D97-AF65-F5344CB8AC3E}">
        <p14:creationId xmlns:p14="http://schemas.microsoft.com/office/powerpoint/2010/main" val="1231047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B202F-3B1E-4071-9783-6A29CA558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Princípy aplikácie MSN</a:t>
            </a:r>
            <a:b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4 </a:t>
            </a:r>
            <a:r>
              <a:rPr lang="sk-SK" sz="2000" b="1" cap="none" dirty="0">
                <a:solidFill>
                  <a:prstClr val="black"/>
                </a:solidFill>
                <a:latin typeface="Gill Sans MT" panose="020B0502020104020203"/>
              </a:rPr>
              <a:t>Minimálne požiadavky na kvalitu a používanie potravín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401A3A-4B06-4957-81E8-E341CC3AC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sk-SK" dirty="0"/>
              <a:t>Potraviny pre školské stravovanie nakupovať v súlade so </a:t>
            </a:r>
            <a:r>
              <a:rPr lang="sk-SK" b="1" dirty="0"/>
              <a:t>Zásadami pre zvýšenie bezpečnosti a kvality nakupovaných potravín pre hromadné stravovanie</a:t>
            </a:r>
            <a:r>
              <a:rPr lang="sk-SK" dirty="0"/>
              <a:t> (UV SR č. 68/2016) </a:t>
            </a:r>
            <a:r>
              <a:rPr lang="sk-SK" b="1" dirty="0"/>
              <a:t>vydanými Ministerstvom pôdohospodárstva a rozvoja vidieka. </a:t>
            </a:r>
            <a:r>
              <a:rPr lang="sk-SK" dirty="0"/>
              <a:t>Preferovať nákup tovaru </a:t>
            </a:r>
            <a:r>
              <a:rPr lang="sk-SK" b="1" dirty="0"/>
              <a:t>od regionálnych výrobcov </a:t>
            </a:r>
            <a:r>
              <a:rPr lang="sk-SK" dirty="0"/>
              <a:t>a výrobcov so zvýšenou úrovňou kontroly, preukázanou certifikátmi kvality pre bezpečnosť potravín (IFS, BRC, ISO normy atď.) alebo udelenou značkou kvality SK na produkt, prípadne iným označením kvality, ktoré má v systéme zabezpečenú osobitnú kontrolu orgánmi úradnej kontroly potravín. </a:t>
            </a:r>
          </a:p>
          <a:p>
            <a:pPr algn="just"/>
            <a:r>
              <a:rPr lang="sk-SK" b="1" dirty="0"/>
              <a:t>Potraviny do zariadení školského stravovania nakupovať len od producentov a dodávateľov, ktorí sú držiteľmi: </a:t>
            </a:r>
          </a:p>
          <a:p>
            <a:pPr marL="0" indent="0" algn="just">
              <a:buNone/>
            </a:pPr>
            <a:r>
              <a:rPr lang="sk-SK" dirty="0"/>
              <a:t>    ● </a:t>
            </a:r>
            <a:r>
              <a:rPr lang="sk-SK" b="1" dirty="0"/>
              <a:t>Potvrdenia o registrácii</a:t>
            </a:r>
            <a:r>
              <a:rPr lang="sk-SK" dirty="0"/>
              <a:t>; sú vedení v aktuálnych zoznamoch registrovaných prevádzkarní, ktorý vedie orgán úradnej kontroly potravín, s vystaveným Potvrdením o registrácii a prideleným registračným číslom. </a:t>
            </a:r>
          </a:p>
          <a:p>
            <a:pPr marL="0" indent="0" algn="just">
              <a:buNone/>
            </a:pPr>
            <a:r>
              <a:rPr lang="sk-SK" dirty="0"/>
              <a:t>    ● </a:t>
            </a:r>
            <a:r>
              <a:rPr lang="sk-SK" b="1" dirty="0"/>
              <a:t>Rozhodnutia o schválení prevádzkarne </a:t>
            </a:r>
            <a:r>
              <a:rPr lang="sk-SK" dirty="0"/>
              <a:t>pre potraviny živočíšneho pôvodu; </a:t>
            </a:r>
          </a:p>
          <a:p>
            <a:pPr marL="0" indent="0" algn="just">
              <a:buNone/>
            </a:pPr>
            <a:r>
              <a:rPr lang="sk-SK" dirty="0"/>
              <a:t>    ● </a:t>
            </a:r>
            <a:r>
              <a:rPr lang="sk-SK" b="1" dirty="0"/>
              <a:t>Oznámenia o pridelení registračného čísla </a:t>
            </a:r>
            <a:r>
              <a:rPr lang="sk-SK" dirty="0"/>
              <a:t>pre prvovýrobcov malých množstiev prvotných a spracovaných produktov konečnému spotrebiteľovi a iným maloobchodným prevádzkam; </a:t>
            </a:r>
          </a:p>
        </p:txBody>
      </p:sp>
    </p:spTree>
    <p:extLst>
      <p:ext uri="{BB962C8B-B14F-4D97-AF65-F5344CB8AC3E}">
        <p14:creationId xmlns:p14="http://schemas.microsoft.com/office/powerpoint/2010/main" val="735308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13E9A2-10FF-426E-968F-268C4BD5E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Princípy aplikácie MSN</a:t>
            </a:r>
            <a:b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Minimálne požiadavky na kvalitu a používanie potravín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F758E2-F446-4C78-A0FB-B1A04B054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/>
              <a:t>Nápoje   str. 16                                                          Vajcia str. 21</a:t>
            </a:r>
          </a:p>
          <a:p>
            <a:r>
              <a:rPr lang="sk-SK" dirty="0"/>
              <a:t>Mlieko a mliečne výrobky str. 17                                  Konzervárenské výrobky str. 21</a:t>
            </a:r>
          </a:p>
          <a:p>
            <a:r>
              <a:rPr lang="sk-SK" dirty="0"/>
              <a:t>Mäso a mäsové výrobky str. 18                                    Oleje str. 22</a:t>
            </a:r>
          </a:p>
          <a:p>
            <a:r>
              <a:rPr lang="sk-SK" dirty="0"/>
              <a:t>Ryby a rybacie výrobky str. 19                                     Ochucovadlá, koreniny a bylinky str. 22</a:t>
            </a:r>
          </a:p>
          <a:p>
            <a:r>
              <a:rPr lang="sk-SK" dirty="0"/>
              <a:t>Vnútornosti str. 19</a:t>
            </a:r>
          </a:p>
          <a:p>
            <a:r>
              <a:rPr lang="sk-SK" dirty="0"/>
              <a:t>Mlynské a pekárenské výrobky str. 20</a:t>
            </a:r>
          </a:p>
          <a:p>
            <a:r>
              <a:rPr lang="sk-SK" dirty="0"/>
              <a:t>Ovocie, zelenina a zemiaky str. 20</a:t>
            </a:r>
          </a:p>
        </p:txBody>
      </p:sp>
    </p:spTree>
    <p:extLst>
      <p:ext uri="{BB962C8B-B14F-4D97-AF65-F5344CB8AC3E}">
        <p14:creationId xmlns:p14="http://schemas.microsoft.com/office/powerpoint/2010/main" val="549815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840D7-250C-4962-BEDB-E603C13F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Ochucovadlá, koreniny a bylinky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C49E484-0B8F-4E2E-994B-6E552F92E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sz="2800" dirty="0"/>
              <a:t>Špecifikácia minimálnych požiadaviek na kvalitu ochucovadiel bez obsahu prídavných látok: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800" dirty="0"/>
              <a:t> </a:t>
            </a:r>
            <a:r>
              <a:rPr lang="sk-SK" sz="2000" dirty="0"/>
              <a:t>100% koreňová zelenina bez obsahu soli, pridaného cukru a sladidiel,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000" dirty="0"/>
              <a:t>  polievkové korenie – zmes korenín zo sušených koreninových polievkových bylín a koreňovej zeleniny, </a:t>
            </a:r>
            <a:br>
              <a:rPr lang="sk-SK" sz="2000" dirty="0"/>
            </a:br>
            <a:r>
              <a:rPr lang="sk-SK" sz="2000" dirty="0"/>
              <a:t>  bez  obsahu soli a pridaného cukru,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000" dirty="0"/>
              <a:t>  koreninová zmes – čistá zmes korenia a byliniek bez pridaného </a:t>
            </a:r>
            <a:r>
              <a:rPr lang="sk-SK" sz="2000" dirty="0" err="1"/>
              <a:t>glutamanu</a:t>
            </a:r>
            <a:r>
              <a:rPr lang="sk-SK" sz="2000" dirty="0"/>
              <a:t> a obsahu soli,</a:t>
            </a:r>
          </a:p>
          <a:p>
            <a:pPr marL="0" indent="0" algn="ctr">
              <a:buNone/>
            </a:pPr>
            <a:endParaRPr lang="sk-SK" sz="2000" b="1" i="1" dirty="0"/>
          </a:p>
          <a:p>
            <a:pPr marL="0" indent="0" algn="ctr">
              <a:buNone/>
            </a:pPr>
            <a:r>
              <a:rPr lang="sk-SK" sz="2000" b="1" i="1" dirty="0"/>
              <a:t>Na dochucovanie pokrmov používať čerstvé bylinky a zeleninové vňate do vhodných pokrmov bez obmedzenia, </a:t>
            </a:r>
            <a:br>
              <a:rPr lang="sk-SK" sz="2000" b="1" i="1" dirty="0"/>
            </a:br>
            <a:r>
              <a:rPr lang="sk-SK" sz="2000" b="1" i="1" dirty="0"/>
              <a:t>aj v prípade, že nie sú uvedené v receptúre. </a:t>
            </a:r>
          </a:p>
          <a:p>
            <a:pPr marL="0" indent="0">
              <a:buNone/>
            </a:pPr>
            <a:r>
              <a:rPr lang="sk-SK" sz="2000" b="1" i="1" dirty="0"/>
              <a:t>Vyradené: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000" dirty="0"/>
              <a:t> ochucovadlá, polotovary, koncentráty, zmesi korenín na mleté mäso, bolonskú omáčku.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56716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C1CCE-8A75-4A0E-AFCD-EEBA32B02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Princípy aplikácie MSN</a:t>
            </a:r>
            <a:b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5 </a:t>
            </a:r>
            <a:r>
              <a:rPr lang="sk-SK" sz="2000" b="1" cap="none" dirty="0">
                <a:solidFill>
                  <a:prstClr val="black"/>
                </a:solidFill>
                <a:latin typeface="Gill Sans MT" panose="020B0502020104020203"/>
              </a:rPr>
              <a:t>Prípustné zámeny potravín</a:t>
            </a:r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5039FEC0-DCA8-47A0-90B2-E6DFC12EB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381464"/>
              </p:ext>
            </p:extLst>
          </p:nvPr>
        </p:nvGraphicFramePr>
        <p:xfrm>
          <a:off x="1451580" y="1913467"/>
          <a:ext cx="9495820" cy="41090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418587">
                  <a:extLst>
                    <a:ext uri="{9D8B030D-6E8A-4147-A177-3AD203B41FA5}">
                      <a16:colId xmlns:a16="http://schemas.microsoft.com/office/drawing/2014/main" val="885712770"/>
                    </a:ext>
                  </a:extLst>
                </a:gridCol>
                <a:gridCol w="5077233">
                  <a:extLst>
                    <a:ext uri="{9D8B030D-6E8A-4147-A177-3AD203B41FA5}">
                      <a16:colId xmlns:a16="http://schemas.microsoft.com/office/drawing/2014/main" val="2844747994"/>
                    </a:ext>
                  </a:extLst>
                </a:gridCol>
              </a:tblGrid>
              <a:tr h="139994">
                <a:tc>
                  <a:txBody>
                    <a:bodyPr/>
                    <a:lstStyle/>
                    <a:p>
                      <a:pPr marL="313055"/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sk-SK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uh pot</a:t>
                      </a:r>
                      <a:r>
                        <a:rPr lang="sk-SK" sz="12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avi</a:t>
                      </a:r>
                      <a:r>
                        <a:rPr lang="sk-SK" sz="12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2240"/>
                      <a:r>
                        <a:rPr lang="sk-SK" sz="1200" b="1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sk-SK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sk-SK" sz="12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ž</a:t>
                      </a:r>
                      <a:r>
                        <a:rPr lang="sk-SK" sz="12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sk-SK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tvo a</a:t>
                      </a:r>
                      <a:r>
                        <a:rPr lang="sk-SK" sz="12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sk-SK" sz="12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sk-SK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uh</a:t>
                      </a:r>
                      <a:r>
                        <a:rPr lang="sk-SK" sz="12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</a:t>
                      </a:r>
                      <a:r>
                        <a:rPr lang="sk-SK" sz="12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sk-SK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avi</a:t>
                      </a:r>
                      <a:r>
                        <a:rPr lang="sk-SK" sz="12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sk-SK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93294"/>
                  </a:ext>
                </a:extLst>
              </a:tr>
              <a:tr h="257386">
                <a:tc>
                  <a:txBody>
                    <a:bodyPr/>
                    <a:lstStyle/>
                    <a:p>
                      <a:pPr marL="313055" algn="l">
                        <a:lnSpc>
                          <a:spcPts val="135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 g  čerstvej papriky a 700 g  čerstvých rajčiakov 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3055" algn="l">
                        <a:lnSpc>
                          <a:spcPts val="135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 g sterilizovaného leča bez nálevu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506578"/>
                  </a:ext>
                </a:extLst>
              </a:tr>
              <a:tr h="306565">
                <a:tc>
                  <a:txBody>
                    <a:bodyPr/>
                    <a:lstStyle/>
                    <a:p>
                      <a:pPr marL="313055" algn="l">
                        <a:lnSpc>
                          <a:spcPts val="135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 g čerstvého ovocia po očistení 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2240" algn="l">
                        <a:lnSpc>
                          <a:spcPts val="1350"/>
                        </a:lnSpc>
                        <a:tabLst>
                          <a:tab pos="1290320" algn="l"/>
                          <a:tab pos="1901190" algn="l"/>
                        </a:tabLs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 g sterilizovaného ovocia bez nálevu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735149"/>
                  </a:ext>
                </a:extLst>
              </a:tr>
              <a:tr h="166178">
                <a:tc>
                  <a:txBody>
                    <a:bodyPr/>
                    <a:lstStyle/>
                    <a:p>
                      <a:pPr marL="313055" algn="l">
                        <a:lnSpc>
                          <a:spcPts val="135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 g rajčiakov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ts val="135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g rajčiakového pretlaku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923085"/>
                  </a:ext>
                </a:extLst>
              </a:tr>
              <a:tr h="373577">
                <a:tc>
                  <a:txBody>
                    <a:bodyPr/>
                    <a:lstStyle/>
                    <a:p>
                      <a:pPr marL="313055" algn="l">
                        <a:lnSpc>
                          <a:spcPts val="135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 g čerstvých húb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ts val="135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 g sušených húb alebo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algn="l">
                        <a:lnSpc>
                          <a:spcPts val="135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 g sterilizovaných húb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626340"/>
                  </a:ext>
                </a:extLst>
              </a:tr>
              <a:tr h="166178">
                <a:tc>
                  <a:txBody>
                    <a:bodyPr/>
                    <a:lstStyle/>
                    <a:p>
                      <a:pPr marL="313055" algn="l">
                        <a:lnSpc>
                          <a:spcPts val="135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 g čerstvého kôpru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165" algn="l">
                        <a:lnSpc>
                          <a:spcPts val="135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g sušeného kôpru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760718"/>
                  </a:ext>
                </a:extLst>
              </a:tr>
              <a:tr h="166178">
                <a:tc>
                  <a:txBody>
                    <a:bodyPr/>
                    <a:lstStyle/>
                    <a:p>
                      <a:pPr marL="313055" algn="l">
                        <a:lnSpc>
                          <a:spcPts val="1350"/>
                        </a:lnSpc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 g čerstvej petržlenovej vňate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>
                        <a:lnSpc>
                          <a:spcPts val="135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 g sušenej vňate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513160"/>
                  </a:ext>
                </a:extLst>
              </a:tr>
              <a:tr h="166178">
                <a:tc>
                  <a:txBody>
                    <a:bodyPr/>
                    <a:lstStyle/>
                    <a:p>
                      <a:pPr marL="313055" algn="l">
                        <a:lnSpc>
                          <a:spcPts val="1350"/>
                        </a:lnSpc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 g čerstvého droždia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165" algn="l">
                        <a:lnSpc>
                          <a:spcPts val="135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 g sušeného droždia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595731"/>
                  </a:ext>
                </a:extLst>
              </a:tr>
              <a:tr h="307373">
                <a:tc>
                  <a:txBody>
                    <a:bodyPr/>
                    <a:lstStyle/>
                    <a:p>
                      <a:pPr marL="313055" algn="l">
                        <a:lnSpc>
                          <a:spcPts val="1350"/>
                        </a:lnSpc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 g hladkej múky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1700 g strúhaných surových zemiakov 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8440" algn="l">
                        <a:lnSpc>
                          <a:spcPts val="135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 g kukuričného/zemiakového škrobu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8440" algn="l">
                        <a:lnSpc>
                          <a:spcPts val="1350"/>
                        </a:lnSpc>
                      </a:pPr>
                      <a:r>
                        <a:rPr lang="sk-SK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Požadované množstvo zeleniny</a:t>
                      </a:r>
                      <a:endParaRPr lang="sk-SK" sz="12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8440" algn="l">
                        <a:lnSpc>
                          <a:spcPts val="135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11517"/>
                  </a:ext>
                </a:extLst>
              </a:tr>
              <a:tr h="347653">
                <a:tc>
                  <a:txBody>
                    <a:bodyPr/>
                    <a:lstStyle/>
                    <a:p>
                      <a:pPr marL="313055" algn="l">
                        <a:lnSpc>
                          <a:spcPts val="1350"/>
                        </a:lnSpc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 g tekvice hokaido – neočistenej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13055" algn="l">
                        <a:lnSpc>
                          <a:spcPts val="1350"/>
                        </a:lnSpc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 g tekvice – očistenej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8440" algn="l">
                        <a:lnSpc>
                          <a:spcPts val="135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 g tekvicového pretlaku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8440" algn="l">
                        <a:lnSpc>
                          <a:spcPts val="135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 g tekvicového pyré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98807"/>
                  </a:ext>
                </a:extLst>
              </a:tr>
              <a:tr h="314259">
                <a:tc>
                  <a:txBody>
                    <a:bodyPr/>
                    <a:lstStyle/>
                    <a:p>
                      <a:pPr marL="313055" algn="l">
                        <a:lnSpc>
                          <a:spcPts val="135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Mlieko </a:t>
                      </a:r>
                      <a:r>
                        <a:rPr lang="sk-SK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 mliečne výrobky</a:t>
                      </a:r>
                      <a:endParaRPr lang="sk-SK" sz="12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8440" algn="l">
                        <a:lnSpc>
                          <a:spcPts val="1350"/>
                        </a:lnSpc>
                      </a:pPr>
                      <a:r>
                        <a:rPr lang="sk-SK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Bezlaktózové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mlieko </a:t>
                      </a:r>
                      <a:r>
                        <a:rPr lang="sk-SK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 </a:t>
                      </a:r>
                      <a:r>
                        <a:rPr lang="sk-SK" sz="1200" dirty="0" err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bezlaktózové</a:t>
                      </a:r>
                      <a:r>
                        <a:rPr lang="sk-SK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mliečne výrobky</a:t>
                      </a:r>
                      <a:endParaRPr lang="sk-SK" sz="12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518795"/>
                  </a:ext>
                </a:extLst>
              </a:tr>
              <a:tr h="347653">
                <a:tc>
                  <a:txBody>
                    <a:bodyPr/>
                    <a:lstStyle/>
                    <a:p>
                      <a:pPr marL="313055" algn="l">
                        <a:lnSpc>
                          <a:spcPts val="1350"/>
                        </a:lnSpc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Múka pšeničná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8440" algn="l">
                        <a:lnSpc>
                          <a:spcPts val="135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Múka celozrnná, </a:t>
                      </a:r>
                      <a:r>
                        <a:rPr lang="sk-SK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špaldová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8440" algn="l">
                        <a:lnSpc>
                          <a:spcPts val="135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pohánková, </a:t>
                      </a:r>
                      <a:r>
                        <a:rPr lang="sk-SK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ryžová, strukovinová</a:t>
                      </a:r>
                      <a:endParaRPr lang="sk-SK" sz="12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43218"/>
                  </a:ext>
                </a:extLst>
              </a:tr>
              <a:tr h="166178">
                <a:tc>
                  <a:txBody>
                    <a:bodyPr/>
                    <a:lstStyle/>
                    <a:p>
                      <a:pPr marL="313055" algn="l">
                        <a:lnSpc>
                          <a:spcPts val="1350"/>
                        </a:lnSpc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Bravčová masť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265" algn="l">
                        <a:lnSpc>
                          <a:spcPts val="1350"/>
                        </a:lnSpc>
                      </a:pPr>
                      <a:r>
                        <a:rPr lang="sk-SK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Rastlinný olej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(rôzne druhy)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737835"/>
                  </a:ext>
                </a:extLst>
              </a:tr>
              <a:tr h="166178">
                <a:tc>
                  <a:txBody>
                    <a:bodyPr/>
                    <a:lstStyle/>
                    <a:p>
                      <a:pPr marL="313055" algn="l">
                        <a:lnSpc>
                          <a:spcPts val="1350"/>
                        </a:lnSpc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Bravčová pečeň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265" algn="l">
                        <a:lnSpc>
                          <a:spcPts val="135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Teľacia pečeň, </a:t>
                      </a:r>
                      <a:r>
                        <a:rPr lang="sk-SK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kuracia pečeň</a:t>
                      </a:r>
                      <a:endParaRPr lang="sk-SK" sz="12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688203"/>
                  </a:ext>
                </a:extLst>
              </a:tr>
              <a:tr h="166178">
                <a:tc>
                  <a:txBody>
                    <a:bodyPr/>
                    <a:lstStyle/>
                    <a:p>
                      <a:pPr marL="313055" algn="l">
                        <a:lnSpc>
                          <a:spcPts val="1350"/>
                        </a:lnSpc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Roštenka z daniela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265" algn="l">
                        <a:lnSpc>
                          <a:spcPts val="135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Pliecko z daniela, </a:t>
                      </a:r>
                      <a:r>
                        <a:rPr lang="sk-SK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mäso zo srnca, mäso z jeleňa</a:t>
                      </a:r>
                      <a:endParaRPr lang="sk-SK" sz="12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587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0245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669F41-E33A-48EF-AA31-2FDD12F2A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Princípy aplikácie MSN</a:t>
            </a:r>
            <a:b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6025A1B-4CE5-4C33-AC0B-B2CBE5DFD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pPr marL="457200" indent="-457200">
              <a:buAutoNum type="arabicPlain" startAt="6"/>
            </a:pPr>
            <a:r>
              <a:rPr lang="sk-SK" dirty="0"/>
              <a:t>ÚPRAVA HMOTNOSTI POTRAVINOVÝCH KOMODÍT PO SPRACOVANÍ str. 24- 25</a:t>
            </a:r>
          </a:p>
          <a:p>
            <a:pPr marL="457200" indent="-457200">
              <a:buAutoNum type="arabicPlain" startAt="6"/>
            </a:pPr>
            <a:r>
              <a:rPr lang="sk-SK" dirty="0"/>
              <a:t>RECEPTÚRY S OBMEDZENÍM (*)   str. 26</a:t>
            </a:r>
          </a:p>
          <a:p>
            <a:pPr marL="457200" indent="-457200">
              <a:buAutoNum type="arabicPlain" startAt="6"/>
            </a:pPr>
            <a:r>
              <a:rPr lang="sk-SK" dirty="0"/>
              <a:t>SEZÓNNY KALENDÁR OVOCIA A ZELENINY  str. 27 - 28</a:t>
            </a:r>
          </a:p>
        </p:txBody>
      </p:sp>
    </p:spTree>
    <p:extLst>
      <p:ext uri="{BB962C8B-B14F-4D97-AF65-F5344CB8AC3E}">
        <p14:creationId xmlns:p14="http://schemas.microsoft.com/office/powerpoint/2010/main" val="4613948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092510-26BE-45A2-BB3A-B348B3EB5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Princípy aplikácie MSN</a:t>
            </a:r>
            <a:br>
              <a:rPr kumimoji="0" lang="sk-SK" sz="2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lang="sk-SK" dirty="0">
                <a:highlight>
                  <a:srgbClr val="FFFF00"/>
                </a:highlight>
              </a:rPr>
              <a:t>9</a:t>
            </a:r>
            <a:r>
              <a:rPr lang="sk-SK" dirty="0"/>
              <a:t>  VÝPESTKY ZO ŠKOLSKEJ ZÁHRADKY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5934455-9EA2-401F-9994-4BFA3074D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/>
              <a:t>Podmienkou využívania produktov zo školskej záhrady je registrácia školy (zariadenia školského stravovania) na príslušnej regionálnej veterinárnej a potravinovej správe. Tento krok je veľmi dôležitý, aby sa v prípade zdravotných problémov vedeli vystopovať alebo vylúčiť zdroje nákazy. Jedná sa o povinný a preventívny krok. </a:t>
            </a:r>
          </a:p>
          <a:p>
            <a:r>
              <a:rPr lang="sk-SK" dirty="0"/>
              <a:t>Postup registrácie školskej záhrady: </a:t>
            </a:r>
          </a:p>
          <a:p>
            <a:pPr marL="457200" indent="-457200">
              <a:buAutoNum type="arabicPeriod"/>
            </a:pPr>
            <a:r>
              <a:rPr lang="sk-SK" dirty="0"/>
              <a:t>Vyplniť formulár: </a:t>
            </a:r>
            <a:r>
              <a:rPr lang="sk-SK" b="1" dirty="0"/>
              <a:t>Oznámenie o registrácii na priamy predaj a dodávanie malého množstva prvotných a spracovaných produktov rastlinného pôvodu.</a:t>
            </a:r>
            <a:r>
              <a:rPr lang="sk-SK" dirty="0"/>
              <a:t> </a:t>
            </a:r>
          </a:p>
          <a:p>
            <a:pPr marL="457200" indent="-457200">
              <a:buAutoNum type="arabicPeriod"/>
            </a:pPr>
            <a:r>
              <a:rPr lang="sk-SK" dirty="0"/>
              <a:t>Vyplnený formulár je potrebné doručiť na príslušnú RVPS, ktorá následne pridelí registračné číslo. </a:t>
            </a:r>
          </a:p>
          <a:p>
            <a:pPr marL="457200" indent="-457200">
              <a:buAutoNum type="arabicPeriod"/>
            </a:pPr>
            <a:r>
              <a:rPr lang="sk-SK" dirty="0"/>
              <a:t>Zaregistrovaná škola alebo školské zariadenie je povinné viesť evidenciu, ktorá bude obsahovať dátum, druh a množstvo vypestovaného a použitého ovocia, zeleniny, byliniek či iných produktov. Forma zápisu evidencie môže to byť elektronická alebo papierová. </a:t>
            </a:r>
          </a:p>
          <a:p>
            <a:pPr marL="0" indent="0">
              <a:buNone/>
            </a:pPr>
            <a:r>
              <a:rPr lang="sk-SK" dirty="0"/>
              <a:t>Vzor: Dátum – Slivky 3 kg – kysnutý koláč ovocný, mäta pieporná 100g – čaj bylinkový, rajčiny kríčkové 2 kg – priama konzumácia (nakrájané).</a:t>
            </a:r>
          </a:p>
        </p:txBody>
      </p:sp>
    </p:spTree>
    <p:extLst>
      <p:ext uri="{BB962C8B-B14F-4D97-AF65-F5344CB8AC3E}">
        <p14:creationId xmlns:p14="http://schemas.microsoft.com/office/powerpoint/2010/main" val="1515940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C33D4C-34BB-4A58-992F-1B308631F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Školský program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D3C27B1-02B7-4B75-9105-74D1D6A9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sk-SK" sz="1800" b="0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Je určený pre všetky deti a žiakov školy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cieľom programu je prispieť k zvýšeniu spotreby ovocia, zeleniny alebo mlieka a mliečnych výrobkov u zapojených detí,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povzbudiť deti, aby si osvojili zdravú výživu a zdravý životný štýl, a to uľahčením prístupu k čerstvému ovociu, zelenine a mliečnym výrobkom, a tým znížiť spotrebu spracovaných potravín, ktoré majú často vysoký obsah pridaného cukru, soli, tuku či aditív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Školský program sa realizuje v Slovenskej republike vďake podpore zo strany Európskej únie.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11899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3F2128-D055-4F56-BF3D-ECD784C0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Legislatíva SR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B8258B3-8E2B-49C8-8FEE-0835544B9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94001"/>
          </a:xfrm>
        </p:spPr>
        <p:txBody>
          <a:bodyPr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sk-SK" sz="1800" b="0" i="0" u="sng" strike="noStrike" kern="1200" cap="none" spc="0" normalizeH="0" baseline="0" noProof="0" dirty="0">
                <a:ln>
                  <a:noFill/>
                </a:ln>
                <a:solidFill>
                  <a:srgbClr val="2A5D2B"/>
                </a:solidFill>
                <a:effectLst/>
                <a:uLnTx/>
                <a:uFillTx/>
                <a:latin typeface="libre franklin" pitchFamily="2" charset="-18"/>
                <a:ea typeface="+mn-ea"/>
                <a:cs typeface="+mn-cs"/>
                <a:hlinkClick r:id="rId2"/>
              </a:rPr>
              <a:t>Nariadenie vlády Slovenskej republiky č. 200/2019 z. 3. júla 2019 o poskytovaní pomoci na dodávanie a distribúciu ovocia, zeleniny, mlieka a výrobkov z nich pre deti a žiakov v školách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libre franklin" pitchFamily="2" charset="-18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libre franklin" pitchFamily="2" charset="-18"/>
                <a:ea typeface="+mn-ea"/>
                <a:cs typeface="+mn-cs"/>
              </a:rPr>
              <a:t>       </a:t>
            </a:r>
            <a:r>
              <a:rPr kumimoji="0" lang="sk-SK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https://www.slov-lex.sk/pravne-predpisy/SK/ZZ/2019/200/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libre franklin" pitchFamily="2" charset="-18"/>
                <a:ea typeface="+mn-ea"/>
                <a:cs typeface="+mn-cs"/>
              </a:rPr>
              <a:t>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libre franklin" pitchFamily="2" charset="-18"/>
                <a:ea typeface="+mn-ea"/>
                <a:cs typeface="+mn-cs"/>
              </a:rPr>
              <a:t>distribúcia včelárskych výrobkov – novela NV č. 223/2024 (vyhlásená 28.8.2024)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libre franklin" pitchFamily="2" charset="-18"/>
              <a:ea typeface="+mn-ea"/>
              <a:cs typeface="+mn-cs"/>
            </a:endParaRPr>
          </a:p>
          <a:p>
            <a:pPr algn="just"/>
            <a:r>
              <a:rPr lang="sk-SK" b="0" i="0" dirty="0">
                <a:solidFill>
                  <a:srgbClr val="111111"/>
                </a:solidFill>
                <a:effectLst/>
                <a:latin typeface="libre franklin" pitchFamily="2" charset="-18"/>
              </a:rPr>
              <a:t>Škola sa zapája do Školského programu prostredníctvom schváleného žiadateľa (dodávateľa), s ktorým uzatvára zmluvu. </a:t>
            </a:r>
          </a:p>
          <a:p>
            <a:pPr algn="just"/>
            <a:r>
              <a:rPr lang="sk-SK" b="0" i="0" dirty="0">
                <a:solidFill>
                  <a:srgbClr val="111111"/>
                </a:solidFill>
                <a:effectLst/>
                <a:latin typeface="libre franklin" pitchFamily="2" charset="-18"/>
              </a:rPr>
              <a:t>Každá zapojená škola musí dodržiavať určité povinnosti, ktoré vyplývajú z európskej a národnej legislatívy. Bližšie informácie nájdete v príručke a prílohách.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2100" dirty="0">
                <a:solidFill>
                  <a:srgbClr val="111111"/>
                </a:solidFill>
                <a:latin typeface="libre franklin" pitchFamily="2" charset="-18"/>
              </a:rPr>
              <a:t>                                       </a:t>
            </a:r>
            <a:r>
              <a:rPr lang="sk-SK" sz="21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https://skolskyprogram.sk/sk/skoly</a:t>
            </a:r>
            <a:r>
              <a:rPr lang="sk-SK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Mliečne automaty</a:t>
            </a:r>
            <a:endParaRPr lang="sk-SK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k-SK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k-SK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k-SK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k-SK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54922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259124-F0E1-4234-8001-DF42E1F02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Sprievodné opatrenia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758026E-B4EE-45AD-B334-633F2A5BD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kumimoji="0" lang="sk-SK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Libre Franklin" pitchFamily="2" charset="-18"/>
                <a:ea typeface="+mj-ea"/>
                <a:cs typeface="+mj-cs"/>
              </a:rPr>
              <a:t>slúžia na zvyšovanie povedomia a vzdelávania</a:t>
            </a:r>
            <a:r>
              <a:rPr lang="sk-SK" dirty="0">
                <a:solidFill>
                  <a:srgbClr val="111111"/>
                </a:solidFill>
                <a:latin typeface="Libre Franklin" pitchFamily="2" charset="-18"/>
                <a:ea typeface="+mj-ea"/>
                <a:cs typeface="+mj-cs"/>
              </a:rPr>
              <a:t> detí v súlade so školským programom</a:t>
            </a:r>
            <a:endParaRPr lang="sk-SK" dirty="0"/>
          </a:p>
          <a:p>
            <a:pPr algn="just"/>
            <a:r>
              <a:rPr lang="sk-SK" dirty="0"/>
              <a:t>musia byť priamo spojené s cieľmi školského programu zvyšovať konzumáciu ovocia a zeleniny, mlieka a mliečnych výrobkov a podporovať zdravšie stravovanie detí</a:t>
            </a:r>
          </a:p>
          <a:p>
            <a:pPr algn="just"/>
            <a:r>
              <a:rPr lang="sk-SK" dirty="0"/>
              <a:t>ich cieľom je opätovné vybudovanie vzťahu detí k poľnohospodárstvu a priblížiť im rozmanitosť poľnohospodárskych výrobkov Únie, najmä tých, ktoré sa vypestujú, alebo vyrábajú v ich regióne, a vzdelávanie detí o súvisiacich otázkach, ako sú zdravé stravovacie návyky a ich vplyv na verejné zdravie, vnútroštátne stravovacie odporúčania, miestne potravinové reťazce, ekologické poľnohospodárstvo, udržateľná výroba a spotreba potravín a boj proti plytvaniu potravinami</a:t>
            </a:r>
          </a:p>
          <a:p>
            <a:pPr algn="just"/>
            <a:r>
              <a:rPr lang="sk-SK" dirty="0"/>
              <a:t>sú určené pre všetky deti zapojené do školského programu</a:t>
            </a:r>
          </a:p>
        </p:txBody>
      </p:sp>
    </p:spTree>
    <p:extLst>
      <p:ext uri="{BB962C8B-B14F-4D97-AF65-F5344CB8AC3E}">
        <p14:creationId xmlns:p14="http://schemas.microsoft.com/office/powerpoint/2010/main" val="2223307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D4377C-EF74-4524-972B-F3AD64AC2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Materiálno spotrebné normy a receptúry pre školské stravovanie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A4DB695-A4C9-4CDE-BDD0-816F444A7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sk-SK" dirty="0"/>
              <a:t>Revízia MSN zachováva prvky tradičnej slovenskej kuchyne a zároveň eliminuje potravinové komodity </a:t>
            </a:r>
            <a:br>
              <a:rPr lang="sk-SK" dirty="0"/>
            </a:br>
            <a:r>
              <a:rPr lang="sk-SK" dirty="0"/>
              <a:t>s obsahom prídavných látok a potraviny s vysokou energetickou hodnotou. </a:t>
            </a:r>
          </a:p>
          <a:p>
            <a:pPr marL="0" indent="0" algn="just">
              <a:buNone/>
            </a:pPr>
            <a:r>
              <a:rPr lang="sk-SK" dirty="0"/>
              <a:t>Cieľ: </a:t>
            </a:r>
          </a:p>
          <a:p>
            <a:pPr algn="just"/>
            <a:r>
              <a:rPr lang="sk-SK" dirty="0"/>
              <a:t>zabezpečiť stravníkom energeticky a nutrične vyvážené pokrmy a nápoje predovšetkým bez pridaného cukru, </a:t>
            </a:r>
          </a:p>
          <a:p>
            <a:pPr algn="just"/>
            <a:r>
              <a:rPr lang="sk-SK" dirty="0"/>
              <a:t>obmedziť prípravu pokrmov s obsahom mäkkých mäsových výrobkov, výrobkov z údených mias </a:t>
            </a:r>
            <a:br>
              <a:rPr lang="sk-SK" dirty="0"/>
            </a:br>
            <a:r>
              <a:rPr lang="sk-SK" dirty="0"/>
              <a:t>a pokrmov pripravovaných technologickým postupom vyprážania, </a:t>
            </a:r>
          </a:p>
          <a:p>
            <a:pPr algn="just"/>
            <a:r>
              <a:rPr lang="sk-SK" dirty="0"/>
              <a:t>používať aj celozrnné výrobky a pečivo z celozrnnej múky, </a:t>
            </a:r>
          </a:p>
          <a:p>
            <a:pPr algn="just"/>
            <a:r>
              <a:rPr lang="sk-SK" dirty="0"/>
              <a:t>zvýšiť používané množstvo kvalitnej, čerstvej, sezónnej zeleniny a ovocia od regionálnych výrobcov </a:t>
            </a:r>
            <a:br>
              <a:rPr lang="sk-SK" dirty="0"/>
            </a:br>
            <a:r>
              <a:rPr lang="sk-SK" dirty="0"/>
              <a:t>a pestovateľov, </a:t>
            </a:r>
          </a:p>
        </p:txBody>
      </p:sp>
    </p:spTree>
    <p:extLst>
      <p:ext uri="{BB962C8B-B14F-4D97-AF65-F5344CB8AC3E}">
        <p14:creationId xmlns:p14="http://schemas.microsoft.com/office/powerpoint/2010/main" val="2975111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B163A7-AD71-4D5A-9C1A-5F08A627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211213"/>
          </a:xfrm>
        </p:spPr>
        <p:txBody>
          <a:bodyPr>
            <a:normAutofit fontScale="90000"/>
          </a:bodyPr>
          <a:lstStyle/>
          <a:p>
            <a:r>
              <a:rPr lang="sk-SK" sz="2800" b="1" cap="none" dirty="0">
                <a:solidFill>
                  <a:prstClr val="black"/>
                </a:solidFill>
                <a:latin typeface="Gill Sans MT" panose="020B0502020104020203"/>
              </a:rPr>
              <a:t>Zákon č. 179/2024 </a:t>
            </a:r>
            <a:r>
              <a:rPr lang="sk-SK" sz="2800" b="1" cap="none" dirty="0" err="1">
                <a:solidFill>
                  <a:prstClr val="black"/>
                </a:solidFill>
                <a:latin typeface="Gill Sans MT" panose="020B0502020104020203"/>
              </a:rPr>
              <a:t>Z.z</a:t>
            </a:r>
            <a:r>
              <a:rPr lang="sk-SK" sz="2800" b="1" cap="none" dirty="0">
                <a:solidFill>
                  <a:prstClr val="black"/>
                </a:solidFill>
                <a:latin typeface="Gill Sans MT" panose="020B0502020104020203"/>
              </a:rPr>
              <a:t>. z 19.7.2024 </a:t>
            </a:r>
            <a:r>
              <a:rPr lang="sk-SK" sz="28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sk-SK" sz="2800" b="1" cap="none" dirty="0">
                <a:solidFill>
                  <a:prstClr val="black"/>
                </a:solidFill>
                <a:latin typeface="Gill Sans MT" panose="020B0502020104020203"/>
                <a:cs typeface="Times New Roman" panose="02020603050405020304" pitchFamily="18" charset="0"/>
              </a:rPr>
              <a:t> </a:t>
            </a:r>
            <a:r>
              <a:rPr lang="sk-SK" sz="2800" b="1" cap="none" dirty="0">
                <a:solidFill>
                  <a:prstClr val="black"/>
                </a:solidFill>
                <a:latin typeface="Gill Sans MT" panose="020B0502020104020203"/>
              </a:rPr>
              <a:t>novela zákona č. 343/2015  </a:t>
            </a:r>
            <a:br>
              <a:rPr lang="sk-SK" sz="2800" b="1" cap="none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sk-SK" sz="2800" b="1" cap="none" dirty="0">
                <a:solidFill>
                  <a:prstClr val="black"/>
                </a:solidFill>
                <a:latin typeface="Gill Sans MT" panose="020B0502020104020203"/>
              </a:rPr>
              <a:t>o verejnom obstarávaní </a:t>
            </a:r>
            <a:r>
              <a:rPr lang="sk-SK" sz="28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sk-SK" sz="2800" b="1" cap="none" dirty="0">
                <a:solidFill>
                  <a:prstClr val="black"/>
                </a:solidFill>
                <a:latin typeface="Gill Sans MT" panose="020B0502020104020203"/>
                <a:cs typeface="Times New Roman" panose="02020603050405020304" pitchFamily="18" charset="0"/>
              </a:rPr>
              <a:t> </a:t>
            </a:r>
            <a:r>
              <a:rPr lang="sk-SK" sz="2800" b="1" cap="none" dirty="0">
                <a:solidFill>
                  <a:prstClr val="black"/>
                </a:solidFill>
                <a:latin typeface="Gill Sans MT" panose="020B0502020104020203"/>
              </a:rPr>
              <a:t>účinná od 01.08.2024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0E10034-0F1E-403B-8868-F5EADF349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sk-SK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</a:rPr>
              <a:t>Najdôležitejšie zmeny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4C525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Novelou sa hranica pre 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4C525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zákazky malého rozsahu 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4C525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zvýšila</a:t>
            </a:r>
            <a:endParaRPr lang="sk-SK" b="0" i="0" dirty="0">
              <a:solidFill>
                <a:srgbClr val="4C5259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sk-SK" b="1" dirty="0">
                <a:solidFill>
                  <a:srgbClr val="4C5259"/>
                </a:solidFill>
                <a:latin typeface="Open Sans" panose="020B0606030504020204" pitchFamily="34" charset="0"/>
              </a:rPr>
              <a:t>         </a:t>
            </a:r>
            <a:r>
              <a:rPr lang="sk-SK" b="1" i="0" dirty="0">
                <a:solidFill>
                  <a:srgbClr val="4C5259"/>
                </a:solidFill>
                <a:effectLst/>
                <a:latin typeface="Open Sans" panose="020B0606030504020204" pitchFamily="34" charset="0"/>
              </a:rPr>
              <a:t> z 10 000 EUR na 50 000 EUR bez DPH</a:t>
            </a:r>
            <a:r>
              <a:rPr lang="sk-SK" b="0" i="0" dirty="0">
                <a:solidFill>
                  <a:srgbClr val="4C5259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algn="just"/>
            <a:r>
              <a:rPr lang="sk-SK" b="0" i="0" dirty="0">
                <a:solidFill>
                  <a:srgbClr val="4C5259"/>
                </a:solidFill>
                <a:effectLst/>
                <a:latin typeface="Open Sans" panose="020B0606030504020204" pitchFamily="34" charset="0"/>
              </a:rPr>
              <a:t>Novela zjednotila pravidlá pre podlimitné zákazky a zákazky s nízkou hodnotou (zrušila zákazky </a:t>
            </a:r>
            <a:br>
              <a:rPr lang="sk-SK" b="0" i="0" dirty="0">
                <a:solidFill>
                  <a:srgbClr val="4C5259"/>
                </a:solidFill>
                <a:effectLst/>
                <a:latin typeface="Open Sans" panose="020B0606030504020204" pitchFamily="34" charset="0"/>
              </a:rPr>
            </a:br>
            <a:r>
              <a:rPr lang="sk-SK" b="0" i="0" dirty="0">
                <a:solidFill>
                  <a:srgbClr val="4C5259"/>
                </a:solidFill>
                <a:effectLst/>
                <a:latin typeface="Open Sans" panose="020B0606030504020204" pitchFamily="34" charset="0"/>
              </a:rPr>
              <a:t>s nízkou hodnotou, </a:t>
            </a:r>
            <a:r>
              <a:rPr lang="sk-SK" b="1" i="0" dirty="0">
                <a:solidFill>
                  <a:srgbClr val="4C5259"/>
                </a:solidFill>
                <a:effectLst/>
                <a:latin typeface="Open Sans" panose="020B0606030504020204" pitchFamily="34" charset="0"/>
              </a:rPr>
              <a:t>zákon rozlišuje iba zákazku podlimitnú a zákazku nadlimitnú)</a:t>
            </a:r>
          </a:p>
          <a:p>
            <a:pPr marL="0" indent="0" algn="just">
              <a:buNone/>
            </a:pPr>
            <a:r>
              <a:rPr lang="sk-SK" b="0" i="0" dirty="0">
                <a:solidFill>
                  <a:srgbClr val="4C5259"/>
                </a:solidFill>
                <a:effectLst/>
                <a:latin typeface="Open Sans" panose="020B0606030504020204" pitchFamily="34" charset="0"/>
              </a:rPr>
              <a:t>           </a:t>
            </a:r>
            <a:r>
              <a:rPr lang="sk-SK" b="1" i="0" dirty="0">
                <a:solidFill>
                  <a:srgbClr val="4C5259"/>
                </a:solidFill>
                <a:effectLst/>
                <a:latin typeface="Open Sans" panose="020B0606030504020204" pitchFamily="34" charset="0"/>
              </a:rPr>
              <a:t>od 50 000 do 220 999,99 eur bez DPH</a:t>
            </a:r>
          </a:p>
          <a:p>
            <a:pPr algn="just"/>
            <a:r>
              <a:rPr lang="sk-SK" b="0" i="0" dirty="0">
                <a:solidFill>
                  <a:srgbClr val="4C5259"/>
                </a:solidFill>
                <a:effectLst/>
                <a:latin typeface="Open Sans" panose="020B0606030504020204" pitchFamily="34" charset="0"/>
              </a:rPr>
              <a:t>Novela zaviedla výnimku pre podlimitné zákazky na dodanie potravín, ktorých odberateľom je zariadenie školského stravovania, účelové zariadenie vysokej školy, ktoré poskytuje stravovanie </a:t>
            </a:r>
            <a:br>
              <a:rPr lang="sk-SK" b="0" i="0" dirty="0">
                <a:solidFill>
                  <a:srgbClr val="4C5259"/>
                </a:solidFill>
                <a:effectLst/>
                <a:latin typeface="Open Sans" panose="020B0606030504020204" pitchFamily="34" charset="0"/>
              </a:rPr>
            </a:br>
            <a:r>
              <a:rPr lang="sk-SK" b="0" i="0" dirty="0">
                <a:solidFill>
                  <a:srgbClr val="4C5259"/>
                </a:solidFill>
                <a:effectLst/>
                <a:latin typeface="Open Sans" panose="020B0606030504020204" pitchFamily="34" charset="0"/>
              </a:rPr>
              <a:t>a potravín určených na stravovanie v rámci poskytovanej sociálnej služby, ktorú zadáva vyšší územný celok, obec alebo poskytovateľ sociálnej služby.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17858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8C375A43-2077-46A0-B514-0C1161D2A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63" y="1853754"/>
            <a:ext cx="8625252" cy="430067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5A237D0-52C2-4612-ACA7-C5C887E5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Zákon č. 179 z 19.7.2024        novela zákona č. 343/2015  o verejnom obstarávaní         účinná od 01.08.2024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459BBA6-05C4-4DA3-804D-FF7A7A2C3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ighlight>
                  <a:srgbClr val="FFFF00"/>
                </a:highlight>
              </a:rPr>
              <a:t>Finančné limity</a:t>
            </a:r>
          </a:p>
        </p:txBody>
      </p:sp>
      <p:sp>
        <p:nvSpPr>
          <p:cNvPr id="4" name="Šípka: doprava 3">
            <a:extLst>
              <a:ext uri="{FF2B5EF4-FFF2-40B4-BE49-F238E27FC236}">
                <a16:creationId xmlns:a16="http://schemas.microsoft.com/office/drawing/2014/main" id="{9452DD35-8372-45D8-BDD3-4889A50F9EA8}"/>
              </a:ext>
            </a:extLst>
          </p:cNvPr>
          <p:cNvSpPr/>
          <p:nvPr/>
        </p:nvSpPr>
        <p:spPr>
          <a:xfrm>
            <a:off x="5606796" y="963424"/>
            <a:ext cx="646420" cy="169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: doprava 4">
            <a:extLst>
              <a:ext uri="{FF2B5EF4-FFF2-40B4-BE49-F238E27FC236}">
                <a16:creationId xmlns:a16="http://schemas.microsoft.com/office/drawing/2014/main" id="{5E36735A-4A31-46E7-9BB1-A8EA49998A76}"/>
              </a:ext>
            </a:extLst>
          </p:cNvPr>
          <p:cNvSpPr/>
          <p:nvPr/>
        </p:nvSpPr>
        <p:spPr>
          <a:xfrm>
            <a:off x="5600934" y="1323624"/>
            <a:ext cx="646420" cy="169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80375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22D30-5F13-42A0-97F9-9B58187B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Zákon 343/2015 Z. z. o verejnom obstarávaní ....</a:t>
            </a:r>
            <a:b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b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Zákazka malého rozsahu</a:t>
            </a:r>
            <a:endParaRPr lang="sk-SK" sz="2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E93259C-CFFB-4719-B6D8-B226B77F2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§ 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ods. 14 </a:t>
            </a:r>
            <a:endParaRPr lang="sk-SK" dirty="0"/>
          </a:p>
          <a:p>
            <a:r>
              <a:rPr lang="sk-SK" dirty="0"/>
              <a:t>Tento zákon sa nevzťahuje na zákazku, ktorej predpokladaná hodnota je nižšia ako 50 000 eur (bez DPH) v priebehu kalendárneho roka alebo počas platnosti zmluvy, ak sa zmluva uzatvára na dlhšie obdobie ako jeden kalendárny rok. </a:t>
            </a:r>
          </a:p>
          <a:p>
            <a:pPr marL="0" indent="0">
              <a:buNone/>
            </a:pPr>
            <a:r>
              <a:rPr lang="sk-SK" i="1" u="sng" dirty="0"/>
              <a:t>Navýšenie finančného limitu zákaziek, ktoré nespadajú pod zákon o verejnom obstarávaní </a:t>
            </a:r>
            <a:r>
              <a:rPr lang="sk-SK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     </a:t>
            </a:r>
            <a:r>
              <a:rPr lang="sk-SK" i="1" u="sng" dirty="0"/>
              <a:t>je  z 10 000 eur na 49 999,99 eur bez DPH</a:t>
            </a:r>
            <a:r>
              <a:rPr lang="sk-SK" dirty="0"/>
              <a:t>   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sk-SK" b="1" dirty="0"/>
              <a:t>  </a:t>
            </a:r>
            <a:r>
              <a:rPr lang="sk-SK" dirty="0">
                <a:solidFill>
                  <a:srgbClr val="FF0000"/>
                </a:solidFill>
              </a:rPr>
              <a:t>verejný obstarávateľ nemusí vôbec aplikovať zákon o verejnom obstarávaní</a:t>
            </a:r>
          </a:p>
          <a:p>
            <a:pPr marL="0" indent="0">
              <a:buNone/>
            </a:pPr>
            <a:r>
              <a:rPr lang="sk-SK" dirty="0"/>
              <a:t>(MŠ 70 detí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sk-SK" dirty="0"/>
              <a:t> 6. fin. pásmo 2,50€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→22 dní → 12 mesiacov → 46200€ bez DPH)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576083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9658DB-766A-4601-8C61-DAF9135B6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Zákon 343/2015 Z. z. o verejnom obstarávaní ....</a:t>
            </a:r>
            <a:b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b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Podlimitná zákazka</a:t>
            </a:r>
            <a:endParaRPr lang="sk-SK" sz="2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06E0CB5-C115-4A7B-8222-D6A66FBDA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ighlight>
                  <a:srgbClr val="FFFF00"/>
                </a:highlight>
              </a:rPr>
              <a:t>Výnimka</a:t>
            </a:r>
          </a:p>
          <a:p>
            <a:pPr marL="0" indent="0">
              <a:buNone/>
            </a:pPr>
            <a:r>
              <a:rPr lang="sk-SK" dirty="0"/>
              <a:t>§ 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k-SK" dirty="0"/>
              <a:t> ods. 13) písmeno </a:t>
            </a:r>
            <a:r>
              <a:rPr lang="sk-SK" dirty="0" err="1"/>
              <a:t>ab</a:t>
            </a:r>
            <a:r>
              <a:rPr lang="sk-SK" dirty="0"/>
              <a:t>) </a:t>
            </a:r>
          </a:p>
          <a:p>
            <a:pPr marL="0" indent="0" algn="just">
              <a:buNone/>
            </a:pPr>
            <a:r>
              <a:rPr lang="sk-SK" b="1" dirty="0"/>
              <a:t>Tento zákon sa nevzťahuje na podlimitnú zákazku</a:t>
            </a:r>
            <a:r>
              <a:rPr lang="sk-SK" dirty="0"/>
              <a:t>, ktorej predmetom je dodanie potravín, ktorých odberateľom je </a:t>
            </a:r>
            <a:r>
              <a:rPr lang="sk-SK" b="1" dirty="0"/>
              <a:t>zariadenie školského stravovania </a:t>
            </a:r>
            <a:r>
              <a:rPr lang="sk-SK" dirty="0"/>
              <a:t>alebo účelové zariadenie vysokej školy, ktoré poskytuje stravovanie, a potravín určených na stravovanie </a:t>
            </a:r>
            <a:br>
              <a:rPr lang="sk-SK" dirty="0"/>
            </a:br>
            <a:r>
              <a:rPr lang="sk-SK" dirty="0"/>
              <a:t>v rámci poskytovanej sociálnej služby, ktorú zadáva vyšší územný celok, obec alebo poskytovateľ služby</a:t>
            </a:r>
          </a:p>
          <a:p>
            <a:pPr marL="0" indent="0">
              <a:buNone/>
            </a:pPr>
            <a:endParaRPr lang="sk-SK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986778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DE94D3-1926-4A10-8DA6-D6BCE3CB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Zákon 343/2015 Z. z. o verejnom obstarávaní ....</a:t>
            </a:r>
            <a:b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b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Podlimitná zákazka</a:t>
            </a:r>
            <a:endParaRPr lang="sk-SK" sz="18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9E2F413-2B25-4947-B9E4-FD06FB76B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>
                <a:solidFill>
                  <a:prstClr val="black"/>
                </a:solidFill>
                <a:latin typeface="Gill Sans MT" panose="020B0502020104020203"/>
                <a:ea typeface="+mj-ea"/>
                <a:cs typeface="+mj-cs"/>
              </a:rPr>
              <a:t>P</a:t>
            </a:r>
            <a:r>
              <a:rPr kumimoji="0" lang="sk-SK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odlimitná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zákazka</a:t>
            </a:r>
            <a:endParaRPr lang="sk-SK" dirty="0"/>
          </a:p>
          <a:p>
            <a:pPr algn="just"/>
            <a:r>
              <a:rPr lang="sk-SK" dirty="0"/>
              <a:t>Potraviny je možné obstarať bez zverejnenia v rámci hodnoty celej podlimitnej zákazky</a:t>
            </a:r>
          </a:p>
          <a:p>
            <a:pPr algn="just"/>
            <a:r>
              <a:rPr lang="sk-SK" dirty="0"/>
              <a:t>Dodržať hospodárnosť vynaložených nákladov – osloviť 3 subjekty (dodávateľov) </a:t>
            </a:r>
            <a:br>
              <a:rPr lang="sk-SK" dirty="0"/>
            </a:br>
            <a:r>
              <a:rPr lang="sk-SK" dirty="0"/>
              <a:t>za účelom predloženia ponuky</a:t>
            </a:r>
          </a:p>
          <a:p>
            <a:pPr algn="just"/>
            <a:r>
              <a:rPr lang="sk-SK" dirty="0"/>
              <a:t>Dodržať § 10 Základné povinnosti verejného obstarávateľa a obstarávateľa</a:t>
            </a:r>
          </a:p>
          <a:p>
            <a:pPr marL="0" indent="0" algn="just">
              <a:buNone/>
            </a:pPr>
            <a:r>
              <a:rPr lang="sk-SK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850702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71C52-2EA3-4700-B35B-B83EB817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Zákon 343/2015 Z. z. o verejnom obstarávaní</a:t>
            </a:r>
            <a:br>
              <a:rPr kumimoji="0" lang="sk-SK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br>
              <a:rPr kumimoji="0" lang="sk-SK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sk-SK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§ 10 Základné povinnosti verejného obstarávateľa a obstarávateľa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DDF2D18-1BA3-4C73-ADA8-44BF79DB7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 to nevylučujú osobitné predpisy,</a:t>
            </a:r>
            <a:r>
              <a:rPr lang="sk-SK" sz="2000" u="sng" baseline="30000" dirty="0">
                <a:solidFill>
                  <a:srgbClr val="0000FF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Odkaz na predpis alebo ustanovenie"/>
              </a:rPr>
              <a:t>32b</a:t>
            </a:r>
            <a:r>
              <a:rPr lang="sk-SK" sz="2000" u="sng" dirty="0">
                <a:solidFill>
                  <a:srgbClr val="0000FF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Odkaz na predpis alebo ustanovenie"/>
              </a:rPr>
              <a:t>)</a:t>
            </a:r>
            <a:r>
              <a:rPr lang="sk-SK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verejný obstarávateľ a obstarávateľ sú povinní vo formáte a postupmi na prenos dostupnými na webovom sídle úradu poslať na uverejnenie v profile súhrnnú správu o zmluvách so zmluvnými cenami vyššími ako 50 000 eur, ktoré uzavreli za obdobie kalendárneho polroka a na ktoré sa podľa </a:t>
            </a:r>
            <a:r>
              <a:rPr lang="sk-SK" sz="2000" u="sng" dirty="0">
                <a:solidFill>
                  <a:srgbClr val="0000FF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Odkaz na predpis alebo ustanovenie"/>
              </a:rPr>
              <a:t>§ 1 ods. 2 až 14</a:t>
            </a:r>
            <a:r>
              <a:rPr lang="sk-SK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nevzťahuje tento zákon, a to priebežne počas kalendárneho polroka alebo hromadne najneskôr do 60 dní po skončení kalendárneho polroka. Verejný obstarávateľ a obstarávateľ nie sú povinní v súhrnnej správe podľa prvej vety uviesť zmluvy, ktoré boli zverejnené v Centrálnom registri zmlúv. Verejný obstarávateľ a obstarávateľ v súhrnnej správe za každú zákazku podľa prvej vety uvedú najmä zmluvnú cenu, predmet zákazky a identifikáciu dodávateľa v rozsahu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obchodné meno alebo názov,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adresa sídla, miesta podnikania alebo výkonu činnosti,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identifikačné číslo organizácie, ak ide o osobu zapísanú v registri právnických osôb, podnikateľov a orgánov verejnej moci,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672287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E434CF-BC00-4360-A9BB-9430A8DCB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Nadlimitná zákazka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CF55BC-5F1F-461B-870F-80AE7BC57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/>
              <a:t>Predpokladaná hodnota nákupu potravín nad 221 000 bez DPH</a:t>
            </a:r>
          </a:p>
          <a:p>
            <a:r>
              <a:rPr lang="sk-SK" dirty="0"/>
              <a:t>Povinnosťou obstarávateľa je uplatniť postupy vo verejnom obstarávaní podľa § 29 zákona o  verejnom obstarávaní :</a:t>
            </a:r>
          </a:p>
          <a:p>
            <a:pPr marL="0" indent="0">
              <a:buNone/>
            </a:pPr>
            <a:r>
              <a:rPr lang="sk-SK" dirty="0"/>
              <a:t>    a) verejná súťaž, </a:t>
            </a:r>
          </a:p>
          <a:p>
            <a:pPr marL="0" indent="0">
              <a:buNone/>
            </a:pPr>
            <a:r>
              <a:rPr lang="sk-SK" dirty="0"/>
              <a:t>    b) užšia súťaž, </a:t>
            </a:r>
          </a:p>
          <a:p>
            <a:pPr marL="0" indent="0">
              <a:buNone/>
            </a:pPr>
            <a:r>
              <a:rPr lang="sk-SK" dirty="0"/>
              <a:t>    c) rokovacie konanie so zverejnením, </a:t>
            </a:r>
          </a:p>
          <a:p>
            <a:pPr marL="0" indent="0">
              <a:buNone/>
            </a:pPr>
            <a:r>
              <a:rPr lang="sk-SK" dirty="0"/>
              <a:t>    d) súťažný dialóg, </a:t>
            </a:r>
          </a:p>
          <a:p>
            <a:pPr marL="0" indent="0">
              <a:buNone/>
            </a:pPr>
            <a:r>
              <a:rPr lang="sk-SK" dirty="0"/>
              <a:t>    e) inovatívne partnerstvo, </a:t>
            </a:r>
          </a:p>
          <a:p>
            <a:pPr marL="0" indent="0">
              <a:buNone/>
            </a:pPr>
            <a:r>
              <a:rPr lang="sk-SK" dirty="0"/>
              <a:t>    f) priame rokovacie konanie. </a:t>
            </a:r>
          </a:p>
        </p:txBody>
      </p:sp>
    </p:spTree>
    <p:extLst>
      <p:ext uri="{BB962C8B-B14F-4D97-AF65-F5344CB8AC3E}">
        <p14:creationId xmlns:p14="http://schemas.microsoft.com/office/powerpoint/2010/main" val="9664144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66DC7-8C0A-44D6-B03E-2B3AE44CC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Predpokladaná hodnota zákazky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2E9F200-7A9F-4FE5-AFC9-3513320EF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/>
              <a:t>Predpokladaná hodnota zákazky (hodnota nákupu potravín) sa určuje ako cena bez DPH s cieľom ustanovenia postupu verejného obstarávania podľa finančných limitov.</a:t>
            </a:r>
          </a:p>
          <a:p>
            <a:pPr algn="just"/>
            <a:r>
              <a:rPr lang="sk-SK" dirty="0"/>
              <a:t>Ak ide o zákazku na dodanie potravín, ktorá sa pravidelne opakuje napr. 1 rok, predpokladaná hodnota zákazky sa určí z celkových skutočných nákladov potravín, ktoré boli obstarané v predchádzajúcom kalendárnom roku alebo v predchádzajúcich 12 mesiacoch, upravených o očakávané zmeny v množstve a v hodnote v nasledujúcich 12 mesiacoch.</a:t>
            </a:r>
          </a:p>
        </p:txBody>
      </p:sp>
    </p:spTree>
    <p:extLst>
      <p:ext uri="{BB962C8B-B14F-4D97-AF65-F5344CB8AC3E}">
        <p14:creationId xmlns:p14="http://schemas.microsoft.com/office/powerpoint/2010/main" val="21328643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B82E9E-5F72-48EE-ACF7-157B169F8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1024280"/>
          </a:xfrm>
        </p:spPr>
        <p:txBody>
          <a:bodyPr/>
          <a:lstStyle/>
          <a:p>
            <a:r>
              <a:rPr lang="sk-SK" dirty="0"/>
              <a:t>Dotácie – </a:t>
            </a:r>
            <a:r>
              <a:rPr lang="sk-SK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vyjadrenie MPSVR SR</a:t>
            </a:r>
            <a:br>
              <a:rPr lang="sk-SK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884B9A5-B249-49D0-8168-A818BECFE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249354" cy="397020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sk-SK" sz="1400" i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Dotácia na stravu sa poskytuje v sumách stanovených zákonom o dotáciách za každý deň, v ktorom sa dieťa zúčastnilo výchovno-vzdelávacej činnosti v MŠ alebo vyučovania v ZŠ (od septembra aj zákonom vymedzených SŠ) a odobralo stravu. Sumy poskytovanej dotácie na stravu od 1.5.2023 sú stanovené tak, aby pokryli náklady na nákup potravín na obed v 5. (najvyššom ) finančnom pásme. V prípade, ak školské zariadenie je zaradené do nižšieho finančného pásma, tzn., že  pripravuje obed v nižšej sume ako je poskytovaná suma dotácie na stravu a nakoľko ide o paušálne poskytovanú sumu dotácie, </a:t>
            </a:r>
            <a:r>
              <a:rPr lang="sk-SK" sz="1400" b="1" i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 je potrebné predmetný rozdiel v rámci vyúčtovania zúčtovávať. Zúčtováva sa celá suma dotácie.</a:t>
            </a:r>
            <a:endParaRPr lang="sk-SK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sk-SK" sz="1400" i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Stále platí, že na účely zúčtovania je </a:t>
            </a:r>
            <a:r>
              <a:rPr lang="sk-SK" sz="1400" b="1" i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žiadateľ povinný preukázať, že dieťa sa v ten deň zúčastnilo výchovno-vzdelávacej činnosti a odobralo obed. </a:t>
            </a:r>
            <a:endParaRPr lang="sk-SK" sz="1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sk-SK" sz="1400" i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Vzniknutý rozdiel môže </a:t>
            </a:r>
            <a:r>
              <a:rPr lang="sk-SK" sz="1400" b="1" i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byť následne použitý napríklad na skvalitnenie jedla, rozšírenie jedla o doplnkové jedlo (napr. desiata a olovrant) alebo aj na úhradu ďalších nákladov spojených s prípravou a poskytovaním stravy deťom a zabezpečením prevádzky zariadenia školského stravovania.</a:t>
            </a:r>
            <a:endParaRPr lang="sk-SK" sz="1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sk-SK" sz="1400" b="1" i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Ďalšie určenie spôsobu použitia predmetného rozdielu </a:t>
            </a:r>
            <a:r>
              <a:rPr lang="sk-SK" sz="1400" i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 je v našej kompetencii a </a:t>
            </a:r>
            <a:r>
              <a:rPr lang="sk-SK" sz="1400" b="1" i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 vo výlučnej kompetencii zriaďovateľa školského zariadenia, resp. žiadateľa o dotáciu na stravu.</a:t>
            </a:r>
            <a:endParaRPr lang="sk-SK" sz="1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sk-SK" sz="1400" i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Žiadateľ o dotáciu na stravu je zodpovedný za účelné a efektívne hospodárenie s takto vynaloženými finančnými prostriedkami štátneho rozpočtu.“ 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248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221B9-8D56-4300-AE2B-2A91E8BBD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pozornosť!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2B3F3F-0E5E-42CB-861A-90578A2B86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  <a:p>
            <a:r>
              <a:rPr lang="sk-SK" dirty="0"/>
              <a:t>                                                                                                  Ing. Viera Obertová</a:t>
            </a:r>
          </a:p>
        </p:txBody>
      </p:sp>
    </p:spTree>
    <p:extLst>
      <p:ext uri="{BB962C8B-B14F-4D97-AF65-F5344CB8AC3E}">
        <p14:creationId xmlns:p14="http://schemas.microsoft.com/office/powerpoint/2010/main" val="770868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87F5A891-D4C9-49B8-8A7D-BE53D847C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1216" y="-1277340"/>
            <a:ext cx="6163043" cy="871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57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3F2A6-A066-4A49-85FB-B78D3E91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2.  </a:t>
            </a:r>
            <a:r>
              <a:rPr lang="pt-BR" dirty="0"/>
              <a:t>APLIKÁCIA MSN a RECEPTÚR V PRAXI </a:t>
            </a: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F7AF287-168A-4285-AE54-053F59195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58535"/>
          </a:xfrm>
        </p:spPr>
        <p:txBody>
          <a:bodyPr/>
          <a:lstStyle/>
          <a:p>
            <a:pPr algn="just"/>
            <a:r>
              <a:rPr lang="sk-SK" dirty="0"/>
              <a:t>Register materiálno - spotrebných noriem tvoria receptúry usporiadané </a:t>
            </a:r>
            <a:r>
              <a:rPr lang="sk-SK" b="1" dirty="0"/>
              <a:t>do 26 pokrmových skupín s technologickými postupmi prípravy pokrmov a nápojov spolu s prepočítanou nutričnou hodnotou 1 porcie,</a:t>
            </a:r>
            <a:r>
              <a:rPr lang="sk-SK" dirty="0"/>
              <a:t> ktorá vychádza z obsahu výživových faktorov podľa odporúčaných výživových dávok pre jednotlivé vekové kategórie stravníkov. </a:t>
            </a:r>
            <a:r>
              <a:rPr lang="sk-SK" b="1" dirty="0"/>
              <a:t>Jednotlivé receptúry sú vypracované pre 4 vekové kategórie stravníkov                            </a:t>
            </a:r>
            <a:r>
              <a:rPr lang="sk-SK" b="1" dirty="0">
                <a:solidFill>
                  <a:srgbClr val="FF0000"/>
                </a:solidFill>
                <a:highlight>
                  <a:srgbClr val="FFFF00"/>
                </a:highlight>
              </a:rPr>
              <a:t>1344 receptúr </a:t>
            </a:r>
          </a:p>
          <a:p>
            <a:pPr algn="just"/>
            <a:endParaRPr lang="sk-SK" b="1" dirty="0"/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34F49F8C-7CE9-400E-8AB4-291FB8F63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411783"/>
              </p:ext>
            </p:extLst>
          </p:nvPr>
        </p:nvGraphicFramePr>
        <p:xfrm>
          <a:off x="1905000" y="4407697"/>
          <a:ext cx="9025466" cy="1183638"/>
        </p:xfrm>
        <a:graphic>
          <a:graphicData uri="http://schemas.openxmlformats.org/drawingml/2006/table">
            <a:tbl>
              <a:tblPr firstRow="1" firstCol="1" bandRow="1"/>
              <a:tblGrid>
                <a:gridCol w="760207">
                  <a:extLst>
                    <a:ext uri="{9D8B030D-6E8A-4147-A177-3AD203B41FA5}">
                      <a16:colId xmlns:a16="http://schemas.microsoft.com/office/drawing/2014/main" val="1992042407"/>
                    </a:ext>
                  </a:extLst>
                </a:gridCol>
                <a:gridCol w="8265259">
                  <a:extLst>
                    <a:ext uri="{9D8B030D-6E8A-4147-A177-3AD203B41FA5}">
                      <a16:colId xmlns:a16="http://schemas.microsoft.com/office/drawing/2014/main" val="2135486310"/>
                    </a:ext>
                  </a:extLst>
                </a:gridCol>
              </a:tblGrid>
              <a:tr h="215053">
                <a:tc>
                  <a:txBody>
                    <a:bodyPr/>
                    <a:lstStyle/>
                    <a:p>
                      <a:pPr algn="ctr"/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až 6-ročné deti materskej školy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543864"/>
                  </a:ext>
                </a:extLst>
              </a:tr>
              <a:tr h="215053">
                <a:tc>
                  <a:txBody>
                    <a:bodyPr/>
                    <a:lstStyle/>
                    <a:p>
                      <a:pPr algn="ctr"/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až 11-roční žiaci 1. stupňa základnej školy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075113"/>
                  </a:ext>
                </a:extLst>
              </a:tr>
              <a:tr h="323426">
                <a:tc>
                  <a:txBody>
                    <a:bodyPr/>
                    <a:lstStyle/>
                    <a:p>
                      <a:pPr algn="ctr"/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až 15-roční žiaci  2. stupňa základnej školy a 1- 4 ročník v 8-ročnom vzdelávacom programe strednej školy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048018"/>
                  </a:ext>
                </a:extLst>
              </a:tr>
              <a:tr h="430106">
                <a:tc>
                  <a:txBody>
                    <a:bodyPr/>
                    <a:lstStyle/>
                    <a:p>
                      <a:pPr algn="ctr"/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až 19-roční žiaci strednej školy, 5 - 8 ročník v 8-ročnom vzdelávacom programe strednej školy, </a:t>
                      </a:r>
                      <a:r>
                        <a:rPr lang="sk-SK" sz="1100" strike="noStrike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zamestnanci a iné fyzické osoby</a:t>
                      </a:r>
                      <a:endParaRPr lang="sk-SK" sz="1100" strike="noStrike" dirty="0">
                        <a:solidFill>
                          <a:srgbClr val="00CC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004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844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E6107D-DD9B-47E0-BD9B-4498BD34B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97933"/>
            <a:ext cx="9603275" cy="1337733"/>
          </a:xfrm>
        </p:spPr>
        <p:txBody>
          <a:bodyPr/>
          <a:lstStyle/>
          <a:p>
            <a:r>
              <a:rPr kumimoji="0" lang="pt-BR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APLIKÁCIA MSN a RECEPTÚR V PRAXI </a:t>
            </a:r>
            <a:br>
              <a:rPr kumimoji="0" lang="sk-SK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Finančné pásma – náklady na nákup potravín</a:t>
            </a:r>
            <a:endParaRPr lang="sk-SK" sz="2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8AA2C7-701F-4A0D-8D13-8F770556A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825" y="1811867"/>
            <a:ext cx="9603275" cy="41401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1500" b="1" dirty="0"/>
              <a:t>Zariadenie školského stravovania poskytuje stravovanie podľa finančných podmienok vo výške nákladov na nákup potravín podľa jednotlivých finančných pásiem vydaných MŠVVaŠ SR: </a:t>
            </a:r>
          </a:p>
          <a:p>
            <a:pPr algn="just">
              <a:buFontTx/>
              <a:buChar char="-"/>
            </a:pPr>
            <a:r>
              <a:rPr lang="sk-SK" sz="1500" dirty="0"/>
              <a:t>Finančné pásma A pre bežné stravovanie detí a žiakov; </a:t>
            </a:r>
          </a:p>
          <a:p>
            <a:pPr algn="just">
              <a:buFontTx/>
              <a:buChar char="-"/>
            </a:pPr>
            <a:r>
              <a:rPr lang="sk-SK" sz="1500" dirty="0"/>
              <a:t>Finančné pásma B pre diétne stravovanie detí a žiakov, stravovanie športovcov, stravovanie v zariadeniach s celoročnou prevádzkou a stravovanie zamestnancov škôl, školských zariadení a iných fyzických osôb. </a:t>
            </a:r>
          </a:p>
          <a:p>
            <a:pPr algn="just">
              <a:buFontTx/>
              <a:buChar char="-"/>
            </a:pPr>
            <a:r>
              <a:rPr lang="sk-SK" sz="1500" b="1" dirty="0"/>
              <a:t>Pri stanovení finančného pásma na nákup potravín na jedno jedlo sa určuje jednotné finančné pásmo </a:t>
            </a:r>
            <a:br>
              <a:rPr lang="sk-SK" sz="1500" b="1" dirty="0"/>
            </a:br>
            <a:r>
              <a:rPr lang="sk-SK" sz="1500" b="1" dirty="0"/>
              <a:t>pre stravníkov všetkých vekových kategórií vrátane dospelých stravníkov (</a:t>
            </a:r>
            <a:r>
              <a:rPr lang="sk-SK" sz="1500" dirty="0"/>
              <a:t>zamestnanci a iné fyzické osoby) okrem stravníkov s diétnym stravovaním a žiakov športových tried a športových škôl. </a:t>
            </a:r>
          </a:p>
          <a:p>
            <a:pPr algn="just">
              <a:buFontTx/>
              <a:buChar char="-"/>
            </a:pPr>
            <a:r>
              <a:rPr lang="sk-SK" sz="1500" b="1" dirty="0"/>
              <a:t>Pre deti materskej školy</a:t>
            </a:r>
            <a:r>
              <a:rPr lang="sk-SK" sz="1500" dirty="0"/>
              <a:t>, ktorá je súčasťou základnej školy alebo spojenej školy, </a:t>
            </a:r>
            <a:r>
              <a:rPr lang="sk-SK" sz="1500" b="1" dirty="0"/>
              <a:t>môže byť </a:t>
            </a:r>
            <a:r>
              <a:rPr lang="sk-SK" sz="1500" dirty="0"/>
              <a:t>určené finančné pásmo </a:t>
            </a:r>
            <a:r>
              <a:rPr lang="sk-SK" sz="1500" b="1" dirty="0"/>
              <a:t>o jeden stupeň vyššie ako pre žiakov základnej školy alebo spojenej školy</a:t>
            </a:r>
            <a:r>
              <a:rPr lang="sk-SK" sz="1500" dirty="0"/>
              <a:t>. Stanovenie finančného pásma na nákup potravín zodpovedá priemerným cenovým reláciám základných potravinových komodít v danom regióne a jeho čerpanie je v priebehu školského roka vyrovnané tak, aby finančný limit na konci mesiaca </a:t>
            </a:r>
            <a:r>
              <a:rPr lang="sk-SK" sz="1500" b="1" dirty="0"/>
              <a:t>nebol nižší, ale ani neprevýšil 20% jednodňového finančného limitu na nákup potravín. </a:t>
            </a:r>
          </a:p>
        </p:txBody>
      </p:sp>
    </p:spTree>
    <p:extLst>
      <p:ext uri="{BB962C8B-B14F-4D97-AF65-F5344CB8AC3E}">
        <p14:creationId xmlns:p14="http://schemas.microsoft.com/office/powerpoint/2010/main" val="108858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D6DEA-10E3-4FA7-8FD5-214E19CB2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APLIKÁCIA MSN a RECEPTÚR V PRAXI </a:t>
            </a:r>
            <a:br>
              <a:rPr kumimoji="0" lang="sk-SK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Odporúčané výživové dávky pre deti a mládež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3B35F93-BDBD-4E00-B9AF-2AAA4DFA1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081379"/>
          </a:xfrm>
        </p:spPr>
        <p:txBody>
          <a:bodyPr/>
          <a:lstStyle/>
          <a:p>
            <a:pPr algn="just"/>
            <a:r>
              <a:rPr lang="sk-SK" sz="1800" dirty="0"/>
              <a:t>Výživová hodnota pripravovaných a podávaných pokrmov v zariadeniach školského stravovania vychádza z obsahu výživových faktorov </a:t>
            </a:r>
          </a:p>
          <a:p>
            <a:pPr marL="0" indent="0" algn="just">
              <a:buNone/>
            </a:pPr>
            <a:r>
              <a:rPr lang="sk-SK" sz="1800" dirty="0"/>
              <a:t>Pri bežnom stravovaní - podľa odporúčaných výživových dávok (ďalej len „OVD“) pre jednotlivé vekové skupiny obyvateľstva </a:t>
            </a:r>
            <a:r>
              <a:rPr lang="sk-SK" sz="1800" b="1" dirty="0"/>
              <a:t>zverejnené vo Vestníku MZ SR, čiastka 4 ‒ 5 zo dňa 19.6.2015 ,,Odporúčané výživové dávky pre obyvateľstvo v Slovenskej republike (9. Revízia)“</a:t>
            </a:r>
          </a:p>
          <a:p>
            <a:pPr marL="0" indent="0" algn="just">
              <a:buNone/>
            </a:pPr>
            <a:r>
              <a:rPr lang="sk-SK" sz="1600" dirty="0"/>
              <a:t>Pri stravovaní športovcov - podľa Odporúčaných výživových dávok pre žiakov športových škôl a športových tried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zverejnené vo Vestníku MZ SR, čiastka 34 ‒ 36 zo dňa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18.11.2011 </a:t>
            </a:r>
            <a:endParaRPr lang="sk-SK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sz="1800" dirty="0"/>
          </a:p>
          <a:p>
            <a:endParaRPr lang="sk-SK" dirty="0"/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797CCC6B-B2D9-40C6-8140-201502DAA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562788"/>
              </p:ext>
            </p:extLst>
          </p:nvPr>
        </p:nvGraphicFramePr>
        <p:xfrm>
          <a:off x="2302933" y="4906434"/>
          <a:ext cx="8297334" cy="10287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47242">
                  <a:extLst>
                    <a:ext uri="{9D8B030D-6E8A-4147-A177-3AD203B41FA5}">
                      <a16:colId xmlns:a16="http://schemas.microsoft.com/office/drawing/2014/main" val="565531709"/>
                    </a:ext>
                  </a:extLst>
                </a:gridCol>
                <a:gridCol w="4150092">
                  <a:extLst>
                    <a:ext uri="{9D8B030D-6E8A-4147-A177-3AD203B41FA5}">
                      <a16:colId xmlns:a16="http://schemas.microsoft.com/office/drawing/2014/main" val="572049745"/>
                    </a:ext>
                  </a:extLst>
                </a:gridCol>
              </a:tblGrid>
              <a:tr h="141947">
                <a:tc gridSpan="2">
                  <a:txBody>
                    <a:bodyPr/>
                    <a:lstStyle/>
                    <a:p>
                      <a:pPr marL="64770">
                        <a:lnSpc>
                          <a:spcPts val="1375"/>
                        </a:lnSpc>
                      </a:pP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</a:t>
                      </a:r>
                      <a:r>
                        <a:rPr lang="sk-SK" sz="12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sk-SK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lenie</a:t>
                      </a:r>
                      <a:r>
                        <a:rPr lang="sk-SK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sk-SK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nn</a:t>
                      </a:r>
                      <a:r>
                        <a:rPr lang="sk-SK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 vý</a:t>
                      </a:r>
                      <a:r>
                        <a:rPr lang="sk-SK" sz="12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ž</a:t>
                      </a:r>
                      <a:r>
                        <a:rPr lang="sk-SK" sz="12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vov</a:t>
                      </a:r>
                      <a:r>
                        <a:rPr lang="sk-SK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 dávky (v prie</a:t>
                      </a:r>
                      <a:r>
                        <a:rPr lang="sk-SK" sz="1200" b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sk-SK" sz="12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  <a:r>
                        <a:rPr lang="sk-SK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k-SK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):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463029"/>
                  </a:ext>
                </a:extLst>
              </a:tr>
              <a:tr h="141947">
                <a:tc>
                  <a:txBody>
                    <a:bodyPr/>
                    <a:lstStyle/>
                    <a:p>
                      <a:pPr marR="635" algn="ctr">
                        <a:lnSpc>
                          <a:spcPts val="136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ň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sk-SK" sz="12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30630" marR="122999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178308"/>
                  </a:ext>
                </a:extLst>
              </a:tr>
              <a:tr h="131809">
                <a:tc>
                  <a:txBody>
                    <a:bodyPr/>
                    <a:lstStyle/>
                    <a:p>
                      <a:pPr marR="1270" algn="ctr">
                        <a:lnSpc>
                          <a:spcPts val="1345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siata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30630" marR="1229995" algn="ctr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804514"/>
                  </a:ext>
                </a:extLst>
              </a:tr>
              <a:tr h="131809">
                <a:tc>
                  <a:txBody>
                    <a:bodyPr/>
                    <a:lstStyle/>
                    <a:p>
                      <a:pPr marR="2540" algn="ctr">
                        <a:lnSpc>
                          <a:spcPts val="1345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30630" marR="1229995" algn="ctr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423723"/>
                  </a:ext>
                </a:extLst>
              </a:tr>
              <a:tr h="141947">
                <a:tc>
                  <a:txBody>
                    <a:bodyPr/>
                    <a:lstStyle/>
                    <a:p>
                      <a:pPr marR="1905" algn="ctr">
                        <a:lnSpc>
                          <a:spcPts val="1360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Olov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nt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30630" marR="122999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657116"/>
                  </a:ext>
                </a:extLst>
              </a:tr>
              <a:tr h="131809">
                <a:tc>
                  <a:txBody>
                    <a:bodyPr/>
                    <a:lstStyle/>
                    <a:p>
                      <a:pPr marR="2540" algn="ctr">
                        <a:lnSpc>
                          <a:spcPts val="1345"/>
                        </a:lnSpc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sk-SK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k-SK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</a:t>
                      </a:r>
                      <a:r>
                        <a:rPr lang="sk-SK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30630" marR="1229995" algn="ctr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838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388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41DD2-5561-4837-9E0A-E1C0E55D0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APLIKÁCIA MSN a RECEPTÚR V PRAXI </a:t>
            </a:r>
            <a:br>
              <a:rPr kumimoji="0" lang="sk-SK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Vyhodnocovanie OVD v zariadeniach školského stravovania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E9EE6DD-C81D-4552-8362-F94777AF3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/>
              <a:t>priemerné hodnoty obsahu energie, cukrov a tukov a ostatných sledovaných nutrientov za časové obdobie jedného mesiaca sa môžu od hodnôt OVD v mesačnej zostave jedálnych lístkov odlišovať v priemere ± 15 %,</a:t>
            </a:r>
          </a:p>
          <a:p>
            <a:pPr algn="just"/>
            <a:r>
              <a:rPr lang="sk-SK" dirty="0"/>
              <a:t>priemerné hodnoty obsahu bielkovín za časové obdobie jedného mesiaca sa môžu </a:t>
            </a:r>
            <a:br>
              <a:rPr lang="sk-SK" dirty="0"/>
            </a:br>
            <a:r>
              <a:rPr lang="sk-SK" dirty="0"/>
              <a:t>od hodnôt OVD v mesačnej zostave jedálnych lístkov odlišovať v priemere + 20 % pri zachovaní bezpečných hraníc príjmu a vzájomného pomeru makronutrientov</a:t>
            </a:r>
          </a:p>
          <a:p>
            <a:pPr algn="just"/>
            <a:endParaRPr lang="sk-SK" dirty="0"/>
          </a:p>
          <a:p>
            <a:pPr marL="0" indent="0" algn="just">
              <a:buNone/>
            </a:pPr>
            <a:r>
              <a:rPr lang="sk-SK" dirty="0"/>
              <a:t>( Vyhláška MZ SR 533/2007 § 10 ods. 2  rozpätie 5-10 %, vitamíny a minerálne látky 10-20%)</a:t>
            </a:r>
          </a:p>
        </p:txBody>
      </p:sp>
    </p:spTree>
    <p:extLst>
      <p:ext uri="{BB962C8B-B14F-4D97-AF65-F5344CB8AC3E}">
        <p14:creationId xmlns:p14="http://schemas.microsoft.com/office/powerpoint/2010/main" val="511284813"/>
      </p:ext>
    </p:extLst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é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962</TotalTime>
  <Words>5282</Words>
  <Application>Microsoft Office PowerPoint</Application>
  <PresentationFormat>Širokouhlá</PresentationFormat>
  <Paragraphs>477</Paragraphs>
  <Slides>49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49</vt:i4>
      </vt:variant>
    </vt:vector>
  </HeadingPairs>
  <TitlesOfParts>
    <vt:vector size="61" baseType="lpstr">
      <vt:lpstr>Arial</vt:lpstr>
      <vt:lpstr>Calibri</vt:lpstr>
      <vt:lpstr>Gill Sans MT</vt:lpstr>
      <vt:lpstr>Libre Franklin</vt:lpstr>
      <vt:lpstr>Libre Franklin</vt:lpstr>
      <vt:lpstr>Open Sans</vt:lpstr>
      <vt:lpstr>Source Sans Pro</vt:lpstr>
      <vt:lpstr>Times New Roman</vt:lpstr>
      <vt:lpstr>Wingdings</vt:lpstr>
      <vt:lpstr>Wingdings 3</vt:lpstr>
      <vt:lpstr>Galéria</vt:lpstr>
      <vt:lpstr>Document</vt:lpstr>
      <vt:lpstr>Školské stravovanie 2024</vt:lpstr>
      <vt:lpstr>Školské stravovanie</vt:lpstr>
      <vt:lpstr>Materiálno spotrebné normy a receptúry pre školské stravovanie</vt:lpstr>
      <vt:lpstr>Materiálno spotrebné normy a receptúry pre školské stravovanie</vt:lpstr>
      <vt:lpstr>Prezentácia programu PowerPoint</vt:lpstr>
      <vt:lpstr>2.  APLIKÁCIA MSN a RECEPTÚR V PRAXI </vt:lpstr>
      <vt:lpstr>APLIKÁCIA MSN a RECEPTÚR V PRAXI  Finančné pásma – náklady na nákup potravín</vt:lpstr>
      <vt:lpstr>APLIKÁCIA MSN a RECEPTÚR V PRAXI  Odporúčané výživové dávky pre deti a mládež</vt:lpstr>
      <vt:lpstr>APLIKÁCIA MSN a RECEPTÚR V PRAXI  Vyhodnocovanie OVD v zariadeniach školského stravovania</vt:lpstr>
      <vt:lpstr>APLIKÁCIA MSN a RECEPTÚR V PRAXI  Zásady na zostavovanie jedálnych lístkov</vt:lpstr>
      <vt:lpstr>APLIKÁCIA MSN a RECEPTÚR V PRAXI  Zásady na zostavovanie jedálnych lístkov</vt:lpstr>
      <vt:lpstr>APLIKÁCIA MSN a RECEPTÚR V PRAXI  Zásady na zostavovanie jedálnych lístkov</vt:lpstr>
      <vt:lpstr>Princípy aplikácie MSN 3. Všeobecné princípy </vt:lpstr>
      <vt:lpstr>Princípy aplikácie MSN Všeobecné princípy </vt:lpstr>
      <vt:lpstr>Princípy aplikácie MSN Všeobecné princípy </vt:lpstr>
      <vt:lpstr>Princípy aplikácie MSN Všeobecné princípy - Nápoje</vt:lpstr>
      <vt:lpstr>Princípy aplikácie MSN Všeobecné princípy - Nátierky </vt:lpstr>
      <vt:lpstr>Princípy aplikácie MSN Všeobecné princípy - Zelenina</vt:lpstr>
      <vt:lpstr>Princípy aplikácie MSN Všeobecné princípy - Zelenina</vt:lpstr>
      <vt:lpstr>Princípy aplikácie MSN Všeobecné princípy - Zelenina</vt:lpstr>
      <vt:lpstr>Princípy aplikácie MSN Všeobecné princípy - Ovocie</vt:lpstr>
      <vt:lpstr>Princípy aplikácie MSN Všeobecné princípy – Ovocie, Mliečne výrobky</vt:lpstr>
      <vt:lpstr>Princípy aplikácie MSN Všeobecné princípy – Chlieb a pečivo, Tuky</vt:lpstr>
      <vt:lpstr>Princípy aplikácie MSN Všeobecné princípy - Ryby</vt:lpstr>
      <vt:lpstr>Princípy aplikácie MSN Špecifické princípy pre stravovanie dospelých stravníkov</vt:lpstr>
      <vt:lpstr>Princípy aplikácie MSN Špecifické princípy pre stravovanie dospelých stravníkov</vt:lpstr>
      <vt:lpstr>Princípy aplikácie MSN Špecifické princípy pre stravovanie dospelých stravníkov</vt:lpstr>
      <vt:lpstr>Princípy aplikácie MSN Špecifické princípy pre športové školy a športové triedy</vt:lpstr>
      <vt:lpstr>Princípy aplikácie MSN Špecifické princípy pre celoročné prevádzky</vt:lpstr>
      <vt:lpstr>Princípy aplikácie MSN Špecifické princípy pre diétne stravovanie</vt:lpstr>
      <vt:lpstr>Princípy aplikácie MSN 4 Minimálne požiadavky na kvalitu a používanie potravín</vt:lpstr>
      <vt:lpstr>Princípy aplikácie MSN Minimálne požiadavky na kvalitu a používanie potravín</vt:lpstr>
      <vt:lpstr>Ochucovadlá, koreniny a bylinky</vt:lpstr>
      <vt:lpstr>Princípy aplikácie MSN 5 Prípustné zámeny potravín</vt:lpstr>
      <vt:lpstr>Princípy aplikácie MSN </vt:lpstr>
      <vt:lpstr>Princípy aplikácie MSN 9  VÝPESTKY ZO ŠKOLSKEJ ZÁHRADKY</vt:lpstr>
      <vt:lpstr>Školský program</vt:lpstr>
      <vt:lpstr>Legislatíva SR</vt:lpstr>
      <vt:lpstr>Sprievodné opatrenia</vt:lpstr>
      <vt:lpstr>Zákon č. 179/2024 Z.z. z 19.7.2024 → novela zákona č. 343/2015   o verejnom obstarávaní → účinná od 01.08.2024</vt:lpstr>
      <vt:lpstr>Zákon č. 179 z 19.7.2024        novela zákona č. 343/2015  o verejnom obstarávaní         účinná od 01.08.2024</vt:lpstr>
      <vt:lpstr>Zákon 343/2015 Z. z. o verejnom obstarávaní ....  Zákazka malého rozsahu</vt:lpstr>
      <vt:lpstr>Zákon 343/2015 Z. z. o verejnom obstarávaní ....  Podlimitná zákazka</vt:lpstr>
      <vt:lpstr>Zákon 343/2015 Z. z. o verejnom obstarávaní ....  Podlimitná zákazka</vt:lpstr>
      <vt:lpstr>Zákon 343/2015 Z. z. o verejnom obstarávaní  § 10 Základné povinnosti verejného obstarávateľa a obstarávateľa</vt:lpstr>
      <vt:lpstr>Nadlimitná zákazka</vt:lpstr>
      <vt:lpstr>Predpokladaná hodnota zákazky</vt:lpstr>
      <vt:lpstr>Dotácie – vyjadrenie MPSVR SR 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Zariadenia školského stravovanie</dc:title>
  <dc:creator>Viera Obertová</dc:creator>
  <cp:lastModifiedBy>Viera Obertová</cp:lastModifiedBy>
  <cp:revision>99</cp:revision>
  <dcterms:created xsi:type="dcterms:W3CDTF">2024-07-25T08:59:44Z</dcterms:created>
  <dcterms:modified xsi:type="dcterms:W3CDTF">2024-11-12T12:19:35Z</dcterms:modified>
</cp:coreProperties>
</file>