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58" r:id="rId6"/>
    <p:sldId id="259" r:id="rId7"/>
    <p:sldId id="260" r:id="rId8"/>
    <p:sldId id="261" r:id="rId9"/>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p>
        </p:txBody>
      </p:sp>
      <p:sp>
        <p:nvSpPr>
          <p:cNvPr id="4" name="Zástupný objekt pre dátum 3"/>
          <p:cNvSpPr>
            <a:spLocks noGrp="1"/>
          </p:cNvSpPr>
          <p:nvPr>
            <p:ph type="dt" sz="half" idx="10"/>
          </p:nvPr>
        </p:nvSpPr>
        <p:spPr/>
        <p:txBody>
          <a:bodyPr/>
          <a:lstStyle/>
          <a:p>
            <a:fld id="{B646452D-C849-475D-B3EB-3B14B7293A21}" type="datetimeFigureOut">
              <a:rPr lang="sk-SK" smtClean="0"/>
              <a:t>13. 9. 2024</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1516896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zvislý text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B646452D-C849-475D-B3EB-3B14B7293A21}" type="datetimeFigureOut">
              <a:rPr lang="sk-SK" smtClean="0"/>
              <a:t>13. 9. 2024</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452466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p>
        </p:txBody>
      </p:sp>
      <p:sp>
        <p:nvSpPr>
          <p:cNvPr id="3" name="Zástupný objekt pre zvislý text 2"/>
          <p:cNvSpPr>
            <a:spLocks noGrp="1"/>
          </p:cNvSpPr>
          <p:nvPr>
            <p:ph type="body" orient="vert" idx="1"/>
          </p:nvPr>
        </p:nvSpPr>
        <p:spPr>
          <a:xfrm>
            <a:off x="838200" y="365125"/>
            <a:ext cx="7734300"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B646452D-C849-475D-B3EB-3B14B7293A21}" type="datetimeFigureOut">
              <a:rPr lang="sk-SK" smtClean="0"/>
              <a:t>13. 9. 2024</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140732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B646452D-C849-475D-B3EB-3B14B7293A21}" type="datetimeFigureOut">
              <a:rPr lang="sk-SK" smtClean="0"/>
              <a:t>13. 9. 2024</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3978192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p>
        </p:txBody>
      </p:sp>
      <p:sp>
        <p:nvSpPr>
          <p:cNvPr id="3" name="Zástupný objekt pr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Zástupný objekt pre dátum 3"/>
          <p:cNvSpPr>
            <a:spLocks noGrp="1"/>
          </p:cNvSpPr>
          <p:nvPr>
            <p:ph type="dt" sz="half" idx="10"/>
          </p:nvPr>
        </p:nvSpPr>
        <p:spPr/>
        <p:txBody>
          <a:bodyPr/>
          <a:lstStyle/>
          <a:p>
            <a:fld id="{B646452D-C849-475D-B3EB-3B14B7293A21}" type="datetimeFigureOut">
              <a:rPr lang="sk-SK" smtClean="0"/>
              <a:t>13. 9. 2024</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1906768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sz="half" idx="1"/>
          </p:nvPr>
        </p:nvSpPr>
        <p:spPr>
          <a:xfrm>
            <a:off x="838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p:cNvSpPr>
            <a:spLocks noGrp="1"/>
          </p:cNvSpPr>
          <p:nvPr>
            <p:ph sz="half" idx="2"/>
          </p:nvPr>
        </p:nvSpPr>
        <p:spPr>
          <a:xfrm>
            <a:off x="6172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p:cNvSpPr>
            <a:spLocks noGrp="1"/>
          </p:cNvSpPr>
          <p:nvPr>
            <p:ph type="dt" sz="half" idx="10"/>
          </p:nvPr>
        </p:nvSpPr>
        <p:spPr/>
        <p:txBody>
          <a:bodyPr/>
          <a:lstStyle/>
          <a:p>
            <a:fld id="{B646452D-C849-475D-B3EB-3B14B7293A21}" type="datetimeFigureOut">
              <a:rPr lang="sk-SK" smtClean="0"/>
              <a:t>13. 9. 2024</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241012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p>
        </p:txBody>
      </p:sp>
      <p:sp>
        <p:nvSpPr>
          <p:cNvPr id="3" name="Zástupný objekt pr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Zástupný objekt pre obsah 3"/>
          <p:cNvSpPr>
            <a:spLocks noGrp="1"/>
          </p:cNvSpPr>
          <p:nvPr>
            <p:ph sz="half" idx="2"/>
          </p:nvPr>
        </p:nvSpPr>
        <p:spPr>
          <a:xfrm>
            <a:off x="839788" y="2505075"/>
            <a:ext cx="5157787"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Zástupný objekt pre obsah 5"/>
          <p:cNvSpPr>
            <a:spLocks noGrp="1"/>
          </p:cNvSpPr>
          <p:nvPr>
            <p:ph sz="quarter" idx="4"/>
          </p:nvPr>
        </p:nvSpPr>
        <p:spPr>
          <a:xfrm>
            <a:off x="6172200" y="2505075"/>
            <a:ext cx="5183188"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p:cNvSpPr>
            <a:spLocks noGrp="1"/>
          </p:cNvSpPr>
          <p:nvPr>
            <p:ph type="dt" sz="half" idx="10"/>
          </p:nvPr>
        </p:nvSpPr>
        <p:spPr/>
        <p:txBody>
          <a:bodyPr/>
          <a:lstStyle/>
          <a:p>
            <a:fld id="{B646452D-C849-475D-B3EB-3B14B7293A21}" type="datetimeFigureOut">
              <a:rPr lang="sk-SK" smtClean="0"/>
              <a:t>13. 9. 2024</a:t>
            </a:fld>
            <a:endParaRPr lang="sk-SK"/>
          </a:p>
        </p:txBody>
      </p:sp>
      <p:sp>
        <p:nvSpPr>
          <p:cNvPr id="8" name="Zástupný objekt pre pätu 7"/>
          <p:cNvSpPr>
            <a:spLocks noGrp="1"/>
          </p:cNvSpPr>
          <p:nvPr>
            <p:ph type="ftr" sz="quarter" idx="11"/>
          </p:nvPr>
        </p:nvSpPr>
        <p:spPr/>
        <p:txBody>
          <a:bodyPr/>
          <a:lstStyle/>
          <a:p>
            <a:endParaRPr lang="sk-SK"/>
          </a:p>
        </p:txBody>
      </p:sp>
      <p:sp>
        <p:nvSpPr>
          <p:cNvPr id="9" name="Zástupný objekt pre číslo snímky 8"/>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777218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dátum 2"/>
          <p:cNvSpPr>
            <a:spLocks noGrp="1"/>
          </p:cNvSpPr>
          <p:nvPr>
            <p:ph type="dt" sz="half" idx="10"/>
          </p:nvPr>
        </p:nvSpPr>
        <p:spPr/>
        <p:txBody>
          <a:bodyPr/>
          <a:lstStyle/>
          <a:p>
            <a:fld id="{B646452D-C849-475D-B3EB-3B14B7293A21}" type="datetimeFigureOut">
              <a:rPr lang="sk-SK" smtClean="0"/>
              <a:t>13. 9. 2024</a:t>
            </a:fld>
            <a:endParaRPr lang="sk-SK"/>
          </a:p>
        </p:txBody>
      </p:sp>
      <p:sp>
        <p:nvSpPr>
          <p:cNvPr id="4" name="Zástupný objekt pre pätu 3"/>
          <p:cNvSpPr>
            <a:spLocks noGrp="1"/>
          </p:cNvSpPr>
          <p:nvPr>
            <p:ph type="ftr" sz="quarter" idx="11"/>
          </p:nvPr>
        </p:nvSpPr>
        <p:spPr/>
        <p:txBody>
          <a:bodyPr/>
          <a:lstStyle/>
          <a:p>
            <a:endParaRPr lang="sk-SK"/>
          </a:p>
        </p:txBody>
      </p:sp>
      <p:sp>
        <p:nvSpPr>
          <p:cNvPr id="5" name="Zástupný objekt pre číslo snímky 4"/>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3804858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p:cNvSpPr>
            <a:spLocks noGrp="1"/>
          </p:cNvSpPr>
          <p:nvPr>
            <p:ph type="dt" sz="half" idx="10"/>
          </p:nvPr>
        </p:nvSpPr>
        <p:spPr/>
        <p:txBody>
          <a:bodyPr/>
          <a:lstStyle/>
          <a:p>
            <a:fld id="{B646452D-C849-475D-B3EB-3B14B7293A21}" type="datetimeFigureOut">
              <a:rPr lang="sk-SK" smtClean="0"/>
              <a:t>13. 9. 2024</a:t>
            </a:fld>
            <a:endParaRPr lang="sk-SK"/>
          </a:p>
        </p:txBody>
      </p:sp>
      <p:sp>
        <p:nvSpPr>
          <p:cNvPr id="3" name="Zástupný objekt pre pätu 2"/>
          <p:cNvSpPr>
            <a:spLocks noGrp="1"/>
          </p:cNvSpPr>
          <p:nvPr>
            <p:ph type="ftr" sz="quarter" idx="11"/>
          </p:nvPr>
        </p:nvSpPr>
        <p:spPr/>
        <p:txBody>
          <a:bodyPr/>
          <a:lstStyle/>
          <a:p>
            <a:endParaRPr lang="sk-SK"/>
          </a:p>
        </p:txBody>
      </p:sp>
      <p:sp>
        <p:nvSpPr>
          <p:cNvPr id="4" name="Zástupný objekt pre číslo snímky 3"/>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254602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B646452D-C849-475D-B3EB-3B14B7293A21}" type="datetimeFigureOut">
              <a:rPr lang="sk-SK" smtClean="0"/>
              <a:t>13. 9. 2024</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362066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rázo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B646452D-C849-475D-B3EB-3B14B7293A21}" type="datetimeFigureOut">
              <a:rPr lang="sk-SK" smtClean="0"/>
              <a:t>13. 9. 2024</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D0A9B645-E6AF-498C-AC7A-3F88EBDC947A}" type="slidenum">
              <a:rPr lang="sk-SK" smtClean="0"/>
              <a:t>‹#›</a:t>
            </a:fld>
            <a:endParaRPr lang="sk-SK"/>
          </a:p>
        </p:txBody>
      </p:sp>
    </p:spTree>
    <p:extLst>
      <p:ext uri="{BB962C8B-B14F-4D97-AF65-F5344CB8AC3E}">
        <p14:creationId xmlns:p14="http://schemas.microsoft.com/office/powerpoint/2010/main" val="376725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p>
        </p:txBody>
      </p:sp>
      <p:sp>
        <p:nvSpPr>
          <p:cNvPr id="3" name="Zástupný objekt pr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46452D-C849-475D-B3EB-3B14B7293A21}" type="datetimeFigureOut">
              <a:rPr lang="sk-SK" smtClean="0"/>
              <a:t>13. 9. 2024</a:t>
            </a:fld>
            <a:endParaRPr lang="sk-SK"/>
          </a:p>
        </p:txBody>
      </p:sp>
      <p:sp>
        <p:nvSpPr>
          <p:cNvPr id="5" name="Zástupný objekt pre pät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9B645-E6AF-498C-AC7A-3F88EBDC947A}" type="slidenum">
              <a:rPr lang="sk-SK" smtClean="0"/>
              <a:t>‹#›</a:t>
            </a:fld>
            <a:endParaRPr lang="sk-SK"/>
          </a:p>
        </p:txBody>
      </p:sp>
    </p:spTree>
    <p:extLst>
      <p:ext uri="{BB962C8B-B14F-4D97-AF65-F5344CB8AC3E}">
        <p14:creationId xmlns:p14="http://schemas.microsoft.com/office/powerpoint/2010/main" val="1544341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slov-lex.sk/pravne-predpisy/SK/ZZ/2008/245/20240901.html#paragraf-152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a:t>Upozornenie zmena účinnosti zákona </a:t>
            </a:r>
          </a:p>
        </p:txBody>
      </p:sp>
      <p:sp>
        <p:nvSpPr>
          <p:cNvPr id="3" name="Podnadpis 2"/>
          <p:cNvSpPr>
            <a:spLocks noGrp="1"/>
          </p:cNvSpPr>
          <p:nvPr>
            <p:ph type="subTitle" idx="1"/>
          </p:nvPr>
        </p:nvSpPr>
        <p:spPr/>
        <p:txBody>
          <a:bodyPr>
            <a:normAutofit fontScale="92500" lnSpcReduction="20000"/>
          </a:bodyPr>
          <a:lstStyle/>
          <a:p>
            <a:r>
              <a:rPr lang="sk-SK" sz="3200" b="1" dirty="0">
                <a:solidFill>
                  <a:srgbClr val="FF0000"/>
                </a:solidFill>
                <a:latin typeface="Calibri Light" panose="020F0302020204030204"/>
                <a:ea typeface="+mj-ea"/>
                <a:cs typeface="+mj-cs"/>
              </a:rPr>
              <a:t>č. 245/2008 Z. z.</a:t>
            </a:r>
            <a:r>
              <a:rPr lang="sk-SK" sz="3200" b="1" dirty="0">
                <a:solidFill>
                  <a:srgbClr val="FF0000"/>
                </a:solidFill>
                <a:latin typeface="Open Sans"/>
                <a:ea typeface="+mj-ea"/>
                <a:cs typeface="+mj-cs"/>
              </a:rPr>
              <a:t> </a:t>
            </a:r>
            <a:r>
              <a:rPr lang="sk-SK" sz="3200" dirty="0">
                <a:solidFill>
                  <a:srgbClr val="000000"/>
                </a:solidFill>
                <a:ea typeface="+mj-ea"/>
                <a:cs typeface="+mj-cs"/>
              </a:rPr>
              <a:t>o výchove a vzdelávaní (školský zákon) a o zmene a doplnení niektorých zákonov</a:t>
            </a:r>
          </a:p>
          <a:p>
            <a:endParaRPr lang="sk-SK" sz="3200" u="sng" dirty="0">
              <a:ea typeface="+mj-ea"/>
              <a:cs typeface="+mj-cs"/>
            </a:endParaRPr>
          </a:p>
          <a:p>
            <a:r>
              <a:rPr lang="sk-SK" sz="3200" u="sng" dirty="0">
                <a:solidFill>
                  <a:srgbClr val="FF0000"/>
                </a:solidFill>
                <a:ea typeface="+mj-ea"/>
                <a:cs typeface="+mj-cs"/>
              </a:rPr>
              <a:t>https://www.slov-lex.sk</a:t>
            </a:r>
            <a:endParaRPr lang="sk-SK" u="sng" dirty="0">
              <a:solidFill>
                <a:srgbClr val="FF0000"/>
              </a:solidFill>
            </a:endParaRPr>
          </a:p>
        </p:txBody>
      </p:sp>
    </p:spTree>
    <p:extLst>
      <p:ext uri="{BB962C8B-B14F-4D97-AF65-F5344CB8AC3E}">
        <p14:creationId xmlns:p14="http://schemas.microsoft.com/office/powerpoint/2010/main" val="2899796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Autofit/>
          </a:bodyPr>
          <a:lstStyle/>
          <a:p>
            <a:r>
              <a:rPr lang="sk-SK" sz="3200" dirty="0"/>
              <a:t>Zákon 245/2028 Z. z.</a:t>
            </a:r>
            <a:r>
              <a:rPr lang="sk-SK" sz="3200" b="1" i="0" dirty="0">
                <a:solidFill>
                  <a:srgbClr val="000000"/>
                </a:solidFill>
                <a:effectLst/>
                <a:latin typeface="Open Sans"/>
              </a:rPr>
              <a:t> </a:t>
            </a:r>
            <a:r>
              <a:rPr lang="sk-SK" sz="3200" i="0" dirty="0">
                <a:solidFill>
                  <a:srgbClr val="000000"/>
                </a:solidFill>
                <a:effectLst/>
                <a:latin typeface="+mn-lt"/>
              </a:rPr>
              <a:t>o výchove a vzdelávaní (školský zákon) a o zmene a doplnení niektorých zákonov</a:t>
            </a:r>
            <a:br>
              <a:rPr lang="sk-SK" sz="3200" dirty="0">
                <a:latin typeface="+mn-lt"/>
              </a:rPr>
            </a:br>
            <a:endParaRPr lang="sk-SK" sz="3200" dirty="0">
              <a:latin typeface="+mn-lt"/>
            </a:endParaRPr>
          </a:p>
        </p:txBody>
      </p:sp>
      <p:sp>
        <p:nvSpPr>
          <p:cNvPr id="5" name="Zástupný objekt pre obsah 4"/>
          <p:cNvSpPr>
            <a:spLocks noGrp="1"/>
          </p:cNvSpPr>
          <p:nvPr>
            <p:ph idx="1"/>
          </p:nvPr>
        </p:nvSpPr>
        <p:spPr/>
        <p:txBody>
          <a:bodyPr/>
          <a:lstStyle/>
          <a:p>
            <a:pPr marL="0" indent="0" algn="just">
              <a:buNone/>
            </a:pPr>
            <a:endParaRPr lang="sk-SK" b="1" i="0" dirty="0">
              <a:solidFill>
                <a:srgbClr val="000000"/>
              </a:solidFill>
              <a:effectLst/>
              <a:latin typeface="Open Sans"/>
            </a:endParaRPr>
          </a:p>
          <a:p>
            <a:pPr marL="0" indent="0">
              <a:buNone/>
            </a:pPr>
            <a:r>
              <a:rPr lang="pl-PL" b="1" i="0" dirty="0">
                <a:solidFill>
                  <a:srgbClr val="FF0000"/>
                </a:solidFill>
                <a:effectLst/>
                <a:latin typeface="Open Sans"/>
              </a:rPr>
              <a:t>Časová verzia predpisu účinná od 01.09.2024 do 27.06.2025</a:t>
            </a:r>
          </a:p>
          <a:p>
            <a:pPr marL="0" indent="0" algn="just">
              <a:buNone/>
            </a:pPr>
            <a:endParaRPr lang="sk-SK" b="1" dirty="0">
              <a:solidFill>
                <a:srgbClr val="000000"/>
              </a:solidFill>
              <a:latin typeface="Open Sans"/>
            </a:endParaRPr>
          </a:p>
          <a:p>
            <a:pPr marL="0" indent="0" algn="just">
              <a:buNone/>
            </a:pPr>
            <a:r>
              <a:rPr lang="sk-SK" b="1" i="0" dirty="0">
                <a:solidFill>
                  <a:srgbClr val="000000"/>
                </a:solidFill>
                <a:effectLst/>
                <a:latin typeface="Open Sans"/>
              </a:rPr>
              <a:t>Doplnené o</a:t>
            </a:r>
          </a:p>
          <a:p>
            <a:pPr marL="0" indent="0" algn="just">
              <a:buNone/>
            </a:pPr>
            <a:r>
              <a:rPr lang="sk-SK" b="1" i="0" dirty="0">
                <a:solidFill>
                  <a:srgbClr val="000000"/>
                </a:solidFill>
                <a:effectLst/>
                <a:latin typeface="Open Sans"/>
              </a:rPr>
              <a:t>§ 14a</a:t>
            </a:r>
          </a:p>
          <a:p>
            <a:pPr marL="0" indent="0" algn="just">
              <a:buNone/>
            </a:pPr>
            <a:r>
              <a:rPr lang="sk-SK" b="0" i="0" dirty="0">
                <a:solidFill>
                  <a:srgbClr val="494949"/>
                </a:solidFill>
                <a:effectLst/>
                <a:latin typeface="Open Sans"/>
              </a:rPr>
              <a:t> </a:t>
            </a:r>
          </a:p>
          <a:p>
            <a:pPr marL="0" indent="0" algn="just">
              <a:buNone/>
            </a:pPr>
            <a:r>
              <a:rPr lang="sk-SK" b="1" dirty="0">
                <a:solidFill>
                  <a:srgbClr val="000000"/>
                </a:solidFill>
                <a:latin typeface="Open Sans"/>
              </a:rPr>
              <a:t>Katalóg výsledkov experimentálneho overovania a inovácií vo výchove a vzdelávaní, ktorý bude zverejnený po 1.9.2024</a:t>
            </a:r>
          </a:p>
          <a:p>
            <a:pPr marL="514350" indent="-514350">
              <a:buFont typeface="+mj-lt"/>
              <a:buAutoNum type="arabicPeriod"/>
            </a:pPr>
            <a:endParaRPr lang="sk-SK" dirty="0"/>
          </a:p>
        </p:txBody>
      </p:sp>
    </p:spTree>
    <p:extLst>
      <p:ext uri="{BB962C8B-B14F-4D97-AF65-F5344CB8AC3E}">
        <p14:creationId xmlns:p14="http://schemas.microsoft.com/office/powerpoint/2010/main" val="256758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sz="2000" dirty="0">
                <a:solidFill>
                  <a:srgbClr val="494949"/>
                </a:solidFill>
                <a:latin typeface="Open Sans"/>
                <a:ea typeface="+mn-ea"/>
                <a:cs typeface="+mn-cs"/>
              </a:rPr>
              <a:t>Ministerstvo školstva vedie a zverejňuje na ním určenom webovom sídle </a:t>
            </a:r>
            <a:r>
              <a:rPr lang="sk-SK" sz="2000" b="1" dirty="0">
                <a:solidFill>
                  <a:srgbClr val="FF0000"/>
                </a:solidFill>
                <a:latin typeface="Open Sans"/>
                <a:ea typeface="+mn-ea"/>
                <a:cs typeface="+mn-cs"/>
              </a:rPr>
              <a:t>katalóg výsledkov experimentálneho overovania a inovácií vo výchove a vzdelávaní </a:t>
            </a:r>
            <a:br>
              <a:rPr lang="sk-SK" sz="2000" b="1" dirty="0">
                <a:solidFill>
                  <a:srgbClr val="FF0000"/>
                </a:solidFill>
                <a:latin typeface="Open Sans"/>
                <a:ea typeface="+mn-ea"/>
                <a:cs typeface="+mn-cs"/>
              </a:rPr>
            </a:br>
            <a:r>
              <a:rPr lang="sk-SK" sz="2000" dirty="0">
                <a:solidFill>
                  <a:srgbClr val="494949"/>
                </a:solidFill>
                <a:latin typeface="Open Sans"/>
                <a:ea typeface="+mn-ea"/>
                <a:cs typeface="+mn-cs"/>
              </a:rPr>
              <a:t>(ďalej len „katalóg“).</a:t>
            </a:r>
            <a:endParaRPr lang="sk-SK" dirty="0"/>
          </a:p>
        </p:txBody>
      </p:sp>
      <p:sp>
        <p:nvSpPr>
          <p:cNvPr id="3" name="Zástupný objekt pre obsah 2"/>
          <p:cNvSpPr>
            <a:spLocks noGrp="1"/>
          </p:cNvSpPr>
          <p:nvPr>
            <p:ph idx="1"/>
          </p:nvPr>
        </p:nvSpPr>
        <p:spPr/>
        <p:txBody>
          <a:bodyPr>
            <a:normAutofit fontScale="70000" lnSpcReduction="20000"/>
          </a:bodyPr>
          <a:lstStyle/>
          <a:p>
            <a:pPr marL="0" indent="0" algn="just">
              <a:buNone/>
            </a:pPr>
            <a:r>
              <a:rPr lang="sk-SK" b="0" i="0" dirty="0">
                <a:solidFill>
                  <a:srgbClr val="494949"/>
                </a:solidFill>
                <a:effectLst/>
                <a:latin typeface="Open Sans"/>
              </a:rPr>
              <a:t>Katalóg obsahuje</a:t>
            </a:r>
          </a:p>
          <a:p>
            <a:pPr marL="0" indent="0" algn="just">
              <a:buNone/>
            </a:pPr>
            <a:endParaRPr lang="sk-SK" b="0" i="0" dirty="0">
              <a:solidFill>
                <a:srgbClr val="494949"/>
              </a:solidFill>
              <a:effectLst/>
              <a:latin typeface="Open Sans"/>
            </a:endParaRPr>
          </a:p>
          <a:p>
            <a:pPr marL="0" indent="0" algn="just">
              <a:buNone/>
            </a:pPr>
            <a:r>
              <a:rPr lang="sk-SK" b="0" i="0" dirty="0">
                <a:solidFill>
                  <a:srgbClr val="000000"/>
                </a:solidFill>
                <a:effectLst/>
                <a:latin typeface="Open Sans"/>
              </a:rPr>
              <a:t>a)    </a:t>
            </a:r>
            <a:r>
              <a:rPr lang="sk-SK" b="0" i="0" dirty="0">
                <a:solidFill>
                  <a:srgbClr val="494949"/>
                </a:solidFill>
                <a:effectLst/>
                <a:latin typeface="Open Sans"/>
              </a:rPr>
              <a:t>výsledky experimentálneho overovania,</a:t>
            </a:r>
          </a:p>
          <a:p>
            <a:pPr marL="514350" indent="-514350" algn="just">
              <a:buAutoNum type="alphaLcParenR" startAt="2"/>
            </a:pPr>
            <a:r>
              <a:rPr lang="sk-SK" b="0" i="0" dirty="0">
                <a:solidFill>
                  <a:srgbClr val="494949"/>
                </a:solidFill>
                <a:effectLst/>
                <a:latin typeface="Open Sans"/>
              </a:rPr>
              <a:t>inovácie vyplývajúce z uplatnenia výstupov inovačného vzdelávania, aktualizačného     </a:t>
            </a:r>
          </a:p>
          <a:p>
            <a:pPr marL="0" indent="0" algn="just">
              <a:buNone/>
            </a:pPr>
            <a:r>
              <a:rPr lang="sk-SK" dirty="0">
                <a:solidFill>
                  <a:srgbClr val="494949"/>
                </a:solidFill>
                <a:latin typeface="Open Sans"/>
              </a:rPr>
              <a:t>        </a:t>
            </a:r>
            <a:r>
              <a:rPr lang="sk-SK" b="0" i="0" dirty="0">
                <a:solidFill>
                  <a:srgbClr val="494949"/>
                </a:solidFill>
                <a:effectLst/>
                <a:latin typeface="Open Sans"/>
              </a:rPr>
              <a:t>vzdelávania, špecializačného vzdelávania a funkčného vzdelávania v profesijnom    </a:t>
            </a:r>
          </a:p>
          <a:p>
            <a:pPr marL="0" indent="0" algn="just">
              <a:buNone/>
            </a:pPr>
            <a:r>
              <a:rPr lang="sk-SK" dirty="0">
                <a:solidFill>
                  <a:srgbClr val="494949"/>
                </a:solidFill>
                <a:latin typeface="Open Sans"/>
              </a:rPr>
              <a:t>        </a:t>
            </a:r>
            <a:r>
              <a:rPr lang="sk-SK" b="0" i="0" dirty="0">
                <a:solidFill>
                  <a:srgbClr val="494949"/>
                </a:solidFill>
                <a:effectLst/>
                <a:latin typeface="Open Sans"/>
              </a:rPr>
              <a:t>rozvoji pedagogických zamestnancov alebo odborných zamestnancov, ktorými sú</a:t>
            </a:r>
          </a:p>
          <a:p>
            <a:pPr marL="0" indent="0" algn="just">
              <a:buNone/>
            </a:pPr>
            <a:r>
              <a:rPr lang="sk-SK" b="0" i="0" dirty="0">
                <a:solidFill>
                  <a:srgbClr val="494949"/>
                </a:solidFill>
                <a:effectLst/>
                <a:latin typeface="Open Sans"/>
              </a:rPr>
              <a:t>1. inovatívne výchovno-vzdelávacie programy,</a:t>
            </a:r>
          </a:p>
          <a:p>
            <a:pPr marL="0" indent="0" algn="just">
              <a:buNone/>
            </a:pPr>
            <a:r>
              <a:rPr lang="sk-SK" b="0" i="0" dirty="0">
                <a:solidFill>
                  <a:srgbClr val="494949"/>
                </a:solidFill>
                <a:effectLst/>
                <a:latin typeface="Open Sans"/>
              </a:rPr>
              <a:t>2. inovatívne formy, metódy a prostriedky výchovy a vzdelávania,</a:t>
            </a:r>
          </a:p>
          <a:p>
            <a:pPr marL="0" indent="0" algn="just">
              <a:buNone/>
            </a:pPr>
            <a:r>
              <a:rPr lang="sk-SK" b="0" i="0" dirty="0">
                <a:solidFill>
                  <a:srgbClr val="494949"/>
                </a:solidFill>
                <a:effectLst/>
                <a:latin typeface="Open Sans"/>
              </a:rPr>
              <a:t>3. inovatívne formy a spôsoby hodnotenia detí a žiakov,</a:t>
            </a:r>
          </a:p>
          <a:p>
            <a:pPr marL="0" indent="0" algn="just">
              <a:buNone/>
            </a:pPr>
            <a:r>
              <a:rPr lang="sk-SK" b="0" i="0" dirty="0">
                <a:solidFill>
                  <a:srgbClr val="494949"/>
                </a:solidFill>
                <a:effectLst/>
                <a:latin typeface="Open Sans"/>
              </a:rPr>
              <a:t>4. inovatívne koncepcie inkluzívneho vzdelávania,</a:t>
            </a:r>
          </a:p>
          <a:p>
            <a:pPr marL="0" indent="0" algn="just">
              <a:buNone/>
            </a:pPr>
            <a:r>
              <a:rPr lang="sk-SK" b="0" i="0" dirty="0">
                <a:solidFill>
                  <a:srgbClr val="494949"/>
                </a:solidFill>
                <a:effectLst/>
                <a:latin typeface="Open Sans"/>
              </a:rPr>
              <a:t>5. inovatívne formy riadenia škôl a školských zariadení,</a:t>
            </a:r>
          </a:p>
          <a:p>
            <a:pPr marL="0" indent="0" algn="just">
              <a:buNone/>
            </a:pPr>
            <a:r>
              <a:rPr lang="sk-SK" b="0" i="0" dirty="0">
                <a:solidFill>
                  <a:srgbClr val="494949"/>
                </a:solidFill>
                <a:effectLst/>
                <a:latin typeface="Open Sans"/>
              </a:rPr>
              <a:t>6.inovatívne preventívne a rozvojové programy.</a:t>
            </a:r>
          </a:p>
          <a:p>
            <a:pPr marL="0" indent="0">
              <a:buNone/>
            </a:pPr>
            <a:endParaRPr lang="sk-SK" dirty="0"/>
          </a:p>
        </p:txBody>
      </p:sp>
    </p:spTree>
    <p:extLst>
      <p:ext uri="{BB962C8B-B14F-4D97-AF65-F5344CB8AC3E}">
        <p14:creationId xmlns:p14="http://schemas.microsoft.com/office/powerpoint/2010/main" val="1466718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z="2000" dirty="0">
                <a:solidFill>
                  <a:srgbClr val="494949"/>
                </a:solidFill>
                <a:latin typeface="Open Sans"/>
              </a:rPr>
              <a:t>Ministerstvo školstva vedie a zverejňuje na ním určenom webovom sídle </a:t>
            </a:r>
            <a:r>
              <a:rPr lang="sk-SK" sz="2000" b="1" dirty="0">
                <a:solidFill>
                  <a:srgbClr val="FF0000"/>
                </a:solidFill>
                <a:latin typeface="Open Sans"/>
              </a:rPr>
              <a:t>katalóg výsledkov experimentálneho overovania a inovácií vo výchove a vzdelávaní </a:t>
            </a:r>
            <a:br>
              <a:rPr lang="sk-SK" sz="2000" b="1" dirty="0">
                <a:solidFill>
                  <a:srgbClr val="FF0000"/>
                </a:solidFill>
                <a:latin typeface="Open Sans"/>
              </a:rPr>
            </a:br>
            <a:r>
              <a:rPr lang="sk-SK" sz="2000" dirty="0">
                <a:solidFill>
                  <a:srgbClr val="494949"/>
                </a:solidFill>
                <a:latin typeface="Open Sans"/>
              </a:rPr>
              <a:t>(ďalej len „katalóg“).</a:t>
            </a:r>
            <a:endParaRPr lang="sk-SK" dirty="0"/>
          </a:p>
        </p:txBody>
      </p:sp>
      <p:sp>
        <p:nvSpPr>
          <p:cNvPr id="3" name="Zástupný objekt pre obsah 2"/>
          <p:cNvSpPr>
            <a:spLocks noGrp="1"/>
          </p:cNvSpPr>
          <p:nvPr>
            <p:ph idx="1"/>
          </p:nvPr>
        </p:nvSpPr>
        <p:spPr/>
        <p:txBody>
          <a:bodyPr>
            <a:normAutofit fontScale="70000" lnSpcReduction="20000"/>
          </a:bodyPr>
          <a:lstStyle/>
          <a:p>
            <a:pPr marL="0" indent="0">
              <a:buNone/>
            </a:pPr>
            <a:r>
              <a:rPr lang="sk-SK" dirty="0"/>
              <a:t>(2)  </a:t>
            </a:r>
            <a:r>
              <a:rPr lang="sk-SK" dirty="0">
                <a:solidFill>
                  <a:srgbClr val="FF0000"/>
                </a:solidFill>
              </a:rPr>
              <a:t>Výsledky experimentálneho overovania </a:t>
            </a:r>
            <a:r>
              <a:rPr lang="sk-SK" dirty="0"/>
              <a:t>zapisuje do katalógu ministerstvo školstva </a:t>
            </a:r>
            <a:r>
              <a:rPr lang="sk-SK" b="1" dirty="0"/>
              <a:t>po ich schválení </a:t>
            </a:r>
            <a:r>
              <a:rPr lang="sk-SK" dirty="0"/>
              <a:t>podľa § 14 ods. 12.</a:t>
            </a:r>
          </a:p>
          <a:p>
            <a:pPr marL="0" indent="0">
              <a:buNone/>
            </a:pPr>
            <a:r>
              <a:rPr lang="sk-SK" dirty="0"/>
              <a:t>(3)   O zápis do katalógu podľa odseku 1 písm. b) môže požiadať poskytovateľ príslušného vzdelávania v profesijnom rozvoji pedagogických zamestnancov a odborných zamestnancov.</a:t>
            </a:r>
          </a:p>
          <a:p>
            <a:pPr marL="514350" indent="-514350">
              <a:buAutoNum type="arabicParenBoth" startAt="4"/>
            </a:pPr>
            <a:r>
              <a:rPr lang="sk-SK" dirty="0"/>
              <a:t>Ministerstvo školstva </a:t>
            </a:r>
            <a:r>
              <a:rPr lang="sk-SK" b="1" dirty="0">
                <a:solidFill>
                  <a:srgbClr val="FF0000"/>
                </a:solidFill>
              </a:rPr>
              <a:t>do 60 dní od doručenia žiadosti o zápis do katalógu </a:t>
            </a:r>
            <a:r>
              <a:rPr lang="sk-SK" dirty="0"/>
              <a:t>posúdi súlad inovácie, o ktorej zápis do katalógu sa žiada, s princípmi a cieľmi výchovy a vzdelávania. </a:t>
            </a:r>
          </a:p>
          <a:p>
            <a:pPr marL="0" indent="0">
              <a:buNone/>
            </a:pPr>
            <a:endParaRPr lang="sk-SK" dirty="0"/>
          </a:p>
          <a:p>
            <a:pPr marL="0" indent="0">
              <a:buNone/>
            </a:pPr>
            <a:r>
              <a:rPr lang="sk-SK" dirty="0"/>
              <a:t>Na základe posúdenia inovácie ministerstvo školstva:</a:t>
            </a:r>
          </a:p>
          <a:p>
            <a:pPr marL="0" indent="0">
              <a:buNone/>
            </a:pPr>
            <a:r>
              <a:rPr lang="sk-SK" dirty="0"/>
              <a:t>a) </a:t>
            </a:r>
            <a:r>
              <a:rPr lang="sk-SK" dirty="0">
                <a:solidFill>
                  <a:srgbClr val="FF0000"/>
                </a:solidFill>
              </a:rPr>
              <a:t>zapíše inováciu </a:t>
            </a:r>
            <a:r>
              <a:rPr lang="sk-SK" dirty="0"/>
              <a:t>do katalógu bez časového obmedzenia,</a:t>
            </a:r>
          </a:p>
          <a:p>
            <a:pPr marL="0" indent="0">
              <a:buNone/>
            </a:pPr>
            <a:r>
              <a:rPr lang="sk-SK" dirty="0"/>
              <a:t>b) </a:t>
            </a:r>
            <a:r>
              <a:rPr lang="sk-SK" dirty="0">
                <a:solidFill>
                  <a:srgbClr val="FF0000"/>
                </a:solidFill>
              </a:rPr>
              <a:t>zapíše inováciu </a:t>
            </a:r>
            <a:r>
              <a:rPr lang="sk-SK" dirty="0"/>
              <a:t>do katalógu </a:t>
            </a:r>
            <a:r>
              <a:rPr lang="sk-SK" dirty="0">
                <a:solidFill>
                  <a:srgbClr val="FF0000"/>
                </a:solidFill>
              </a:rPr>
              <a:t>s časovým obmedzením najviac na päť rokov</a:t>
            </a:r>
            <a:r>
              <a:rPr lang="sk-SK" dirty="0"/>
              <a:t>,</a:t>
            </a:r>
          </a:p>
          <a:p>
            <a:pPr marL="0" indent="0">
              <a:buNone/>
            </a:pPr>
            <a:r>
              <a:rPr lang="sk-SK" dirty="0"/>
              <a:t>c) </a:t>
            </a:r>
            <a:r>
              <a:rPr lang="sk-SK" dirty="0">
                <a:solidFill>
                  <a:srgbClr val="FF0000"/>
                </a:solidFill>
              </a:rPr>
              <a:t>navrhne vykonanie </a:t>
            </a:r>
            <a:r>
              <a:rPr lang="sk-SK" dirty="0"/>
              <a:t>experimentálneho </a:t>
            </a:r>
            <a:r>
              <a:rPr lang="sk-SK" dirty="0">
                <a:solidFill>
                  <a:srgbClr val="FF0000"/>
                </a:solidFill>
              </a:rPr>
              <a:t>overovania</a:t>
            </a:r>
            <a:r>
              <a:rPr lang="sk-SK" dirty="0"/>
              <a:t> inovácie alebo</a:t>
            </a:r>
          </a:p>
          <a:p>
            <a:pPr marL="0" indent="0">
              <a:buNone/>
            </a:pPr>
            <a:r>
              <a:rPr lang="sk-SK" dirty="0"/>
              <a:t>d) </a:t>
            </a:r>
            <a:r>
              <a:rPr lang="sk-SK" dirty="0">
                <a:solidFill>
                  <a:srgbClr val="FF0000"/>
                </a:solidFill>
              </a:rPr>
              <a:t>nezapíše inováciu </a:t>
            </a:r>
            <a:r>
              <a:rPr lang="sk-SK" dirty="0"/>
              <a:t>do katalógu.</a:t>
            </a:r>
          </a:p>
        </p:txBody>
      </p:sp>
    </p:spTree>
    <p:extLst>
      <p:ext uri="{BB962C8B-B14F-4D97-AF65-F5344CB8AC3E}">
        <p14:creationId xmlns:p14="http://schemas.microsoft.com/office/powerpoint/2010/main" val="9954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marL="0" indent="0" algn="ctr"/>
            <a:br>
              <a:rPr lang="sk-SK" sz="4000" dirty="0">
                <a:solidFill>
                  <a:srgbClr val="000000"/>
                </a:solidFill>
                <a:latin typeface="+mn-lt"/>
              </a:rPr>
            </a:br>
            <a:r>
              <a:rPr lang="sk-SK" sz="4000" dirty="0">
                <a:solidFill>
                  <a:srgbClr val="000000"/>
                </a:solidFill>
                <a:latin typeface="+mn-lt"/>
              </a:rPr>
              <a:t>Materská škola</a:t>
            </a:r>
            <a:br>
              <a:rPr lang="sk-SK" sz="4000" dirty="0">
                <a:solidFill>
                  <a:srgbClr val="000000"/>
                </a:solidFill>
                <a:latin typeface="+mn-lt"/>
              </a:rPr>
            </a:br>
            <a:r>
              <a:rPr lang="sk-SK" sz="4000" i="0" dirty="0">
                <a:solidFill>
                  <a:srgbClr val="000000"/>
                </a:solidFill>
                <a:effectLst/>
                <a:latin typeface="+mn-lt"/>
              </a:rPr>
              <a:t>§ 28</a:t>
            </a:r>
            <a:br>
              <a:rPr lang="sk-SK" b="1" i="0" dirty="0">
                <a:solidFill>
                  <a:srgbClr val="000000"/>
                </a:solidFill>
                <a:effectLst/>
                <a:latin typeface="Open Sans"/>
              </a:rPr>
            </a:br>
            <a:endParaRPr lang="sk-SK" dirty="0"/>
          </a:p>
        </p:txBody>
      </p:sp>
      <p:sp>
        <p:nvSpPr>
          <p:cNvPr id="3" name="Zástupný objekt pre obsah 2"/>
          <p:cNvSpPr>
            <a:spLocks noGrp="1"/>
          </p:cNvSpPr>
          <p:nvPr>
            <p:ph idx="1"/>
          </p:nvPr>
        </p:nvSpPr>
        <p:spPr>
          <a:xfrm>
            <a:off x="697523" y="1913548"/>
            <a:ext cx="10515600" cy="4351338"/>
          </a:xfrm>
        </p:spPr>
        <p:txBody>
          <a:bodyPr>
            <a:normAutofit fontScale="55000" lnSpcReduction="20000"/>
          </a:bodyPr>
          <a:lstStyle/>
          <a:p>
            <a:pPr marL="0" indent="0" algn="just">
              <a:buNone/>
            </a:pPr>
            <a:r>
              <a:rPr lang="sk-SK" b="0" i="0" dirty="0">
                <a:solidFill>
                  <a:srgbClr val="000000"/>
                </a:solidFill>
                <a:effectLst/>
                <a:latin typeface="Open Sans"/>
              </a:rPr>
              <a:t>(8)   </a:t>
            </a:r>
            <a:endParaRPr lang="sk-SK" dirty="0">
              <a:solidFill>
                <a:srgbClr val="000000"/>
              </a:solidFill>
              <a:latin typeface="Open Sans"/>
            </a:endParaRPr>
          </a:p>
          <a:p>
            <a:pPr marL="0" indent="0" algn="just">
              <a:buNone/>
            </a:pPr>
            <a:r>
              <a:rPr lang="sk-SK" b="0" i="0" dirty="0">
                <a:solidFill>
                  <a:srgbClr val="494949"/>
                </a:solidFill>
                <a:effectLst/>
                <a:latin typeface="Open Sans"/>
              </a:rPr>
              <a:t>Deti, pre ktoré je predprimárne vzdelávanie povinné, </a:t>
            </a:r>
            <a:r>
              <a:rPr lang="sk-SK" b="1" i="0" dirty="0">
                <a:solidFill>
                  <a:srgbClr val="FF0000"/>
                </a:solidFill>
                <a:effectLst/>
                <a:latin typeface="Open Sans"/>
              </a:rPr>
              <a:t>sa spravidla </a:t>
            </a:r>
            <a:r>
              <a:rPr lang="sk-SK" b="0" i="0" dirty="0">
                <a:solidFill>
                  <a:srgbClr val="494949"/>
                </a:solidFill>
                <a:effectLst/>
                <a:latin typeface="Open Sans"/>
              </a:rPr>
              <a:t>zaraďujú do samostatnej triedy. </a:t>
            </a:r>
          </a:p>
          <a:p>
            <a:pPr marL="0" indent="0" algn="just">
              <a:buNone/>
            </a:pPr>
            <a:endParaRPr lang="sk-SK" b="0" i="0" dirty="0">
              <a:solidFill>
                <a:srgbClr val="494949"/>
              </a:solidFill>
              <a:effectLst/>
              <a:latin typeface="Open Sans"/>
            </a:endParaRPr>
          </a:p>
          <a:p>
            <a:pPr marL="0" indent="0" algn="just">
              <a:buNone/>
            </a:pPr>
            <a:r>
              <a:rPr lang="sk-SK" b="0" i="0" dirty="0">
                <a:solidFill>
                  <a:srgbClr val="494949"/>
                </a:solidFill>
                <a:effectLst/>
                <a:latin typeface="Open Sans"/>
              </a:rPr>
              <a:t>Deti so zdravotným znevýhodnením sa zaraďujú do tried spolu s ostatnými deťmi alebo do tried pre deti so zdravotným znevýhodnením; deti so špeciálnymi výchovno-vzdelávacími potrebami, ktoré nie sú deťmi so zdravotným znevýhodnením, sa zaraďujú do tried spolu s ostatnými deťmi.</a:t>
            </a:r>
          </a:p>
          <a:p>
            <a:pPr marL="0" indent="0" algn="just">
              <a:buNone/>
            </a:pPr>
            <a:endParaRPr lang="sk-SK" b="0" i="0" dirty="0">
              <a:solidFill>
                <a:srgbClr val="494949"/>
              </a:solidFill>
              <a:effectLst/>
              <a:latin typeface="Open Sans"/>
            </a:endParaRPr>
          </a:p>
          <a:p>
            <a:pPr marL="0" indent="0" algn="just">
              <a:buNone/>
            </a:pPr>
            <a:r>
              <a:rPr lang="sk-SK" b="0" i="0" dirty="0">
                <a:solidFill>
                  <a:srgbClr val="494949"/>
                </a:solidFill>
                <a:effectLst/>
                <a:latin typeface="Open Sans"/>
              </a:rPr>
              <a:t>Do samostatnej triedy pre deti so špeciálnymi výchovno-vzdelávacími potrebami </a:t>
            </a:r>
            <a:r>
              <a:rPr lang="sk-SK" b="0" i="0" dirty="0">
                <a:solidFill>
                  <a:srgbClr val="FF0000"/>
                </a:solidFill>
                <a:effectLst/>
                <a:latin typeface="Open Sans"/>
              </a:rPr>
              <a:t>nemožno zaradiť </a:t>
            </a:r>
            <a:r>
              <a:rPr lang="sk-SK" b="1" i="0" dirty="0">
                <a:solidFill>
                  <a:srgbClr val="494949"/>
                </a:solidFill>
                <a:effectLst/>
                <a:latin typeface="Open Sans"/>
              </a:rPr>
              <a:t>dieťa výlučne z dôvodu, že pochádza zo sociálne znevýhodneného prostredia.</a:t>
            </a:r>
          </a:p>
          <a:p>
            <a:pPr marL="0" indent="0" algn="just">
              <a:buNone/>
            </a:pPr>
            <a:endParaRPr lang="sk-SK" b="0" i="0" dirty="0">
              <a:solidFill>
                <a:srgbClr val="494949"/>
              </a:solidFill>
              <a:effectLst/>
              <a:latin typeface="Open Sans"/>
            </a:endParaRPr>
          </a:p>
          <a:p>
            <a:pPr marL="0" indent="0" algn="just">
              <a:buNone/>
            </a:pPr>
            <a:r>
              <a:rPr lang="sk-SK" b="0" i="0" dirty="0">
                <a:solidFill>
                  <a:srgbClr val="FF0000"/>
                </a:solidFill>
                <a:effectLst/>
                <a:latin typeface="Open Sans"/>
              </a:rPr>
              <a:t>Samostatné triedy možno vytvárať </a:t>
            </a:r>
            <a:r>
              <a:rPr lang="sk-SK" b="0" i="0" dirty="0">
                <a:solidFill>
                  <a:srgbClr val="494949"/>
                </a:solidFill>
                <a:effectLst/>
                <a:latin typeface="Open Sans"/>
              </a:rPr>
              <a:t>aj pre deti, ktoré sa učia cudzí jazyk; najvyšší počet detí v takejto triede je 12. </a:t>
            </a:r>
          </a:p>
          <a:p>
            <a:pPr marL="0" indent="0" algn="just">
              <a:buNone/>
            </a:pPr>
            <a:endParaRPr lang="sk-SK" b="0" i="0" dirty="0">
              <a:solidFill>
                <a:srgbClr val="494949"/>
              </a:solidFill>
              <a:effectLst/>
              <a:latin typeface="Open Sans"/>
            </a:endParaRPr>
          </a:p>
          <a:p>
            <a:pPr marL="0" indent="0" algn="just">
              <a:buNone/>
            </a:pPr>
            <a:r>
              <a:rPr lang="sk-SK" b="0" i="0" dirty="0">
                <a:solidFill>
                  <a:srgbClr val="494949"/>
                </a:solidFill>
                <a:effectLst/>
                <a:latin typeface="Open Sans"/>
              </a:rPr>
              <a:t>Individuálnu logopedickú činnosť zabezpečuje v materskej škole logopéd, ktorý je zamestnancom zariadenia poradenstva a prevencie.</a:t>
            </a:r>
          </a:p>
          <a:p>
            <a:pPr marL="0" indent="0">
              <a:buNone/>
            </a:pPr>
            <a:br>
              <a:rPr lang="sk-SK" b="0" i="0" dirty="0">
                <a:solidFill>
                  <a:srgbClr val="494949"/>
                </a:solidFill>
                <a:effectLst/>
                <a:latin typeface="Open Sans"/>
              </a:rPr>
            </a:br>
            <a:endParaRPr lang="sk-SK" dirty="0"/>
          </a:p>
        </p:txBody>
      </p:sp>
    </p:spTree>
    <p:extLst>
      <p:ext uri="{BB962C8B-B14F-4D97-AF65-F5344CB8AC3E}">
        <p14:creationId xmlns:p14="http://schemas.microsoft.com/office/powerpoint/2010/main" val="67764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0" algn="ctr">
              <a:spcBef>
                <a:spcPts val="1000"/>
              </a:spcBef>
            </a:pPr>
            <a:r>
              <a:rPr lang="sk-SK" sz="2400" b="1" dirty="0">
                <a:solidFill>
                  <a:srgbClr val="000000"/>
                </a:solidFill>
                <a:latin typeface="Calibri" panose="020F0502020204030204"/>
                <a:ea typeface="+mn-ea"/>
                <a:cs typeface="+mn-cs"/>
              </a:rPr>
              <a:t>Materská škola</a:t>
            </a:r>
            <a:br>
              <a:rPr lang="sk-SK" sz="2400" b="1" dirty="0">
                <a:solidFill>
                  <a:srgbClr val="000000"/>
                </a:solidFill>
                <a:latin typeface="Calibri" panose="020F0502020204030204"/>
                <a:ea typeface="+mn-ea"/>
                <a:cs typeface="+mn-cs"/>
              </a:rPr>
            </a:br>
            <a:r>
              <a:rPr lang="sk-SK" sz="2400" b="1" dirty="0">
                <a:solidFill>
                  <a:srgbClr val="000000"/>
                </a:solidFill>
                <a:latin typeface="Open Sans"/>
                <a:ea typeface="+mn-ea"/>
                <a:cs typeface="+mn-cs"/>
              </a:rPr>
              <a:t>§ 28</a:t>
            </a:r>
            <a:br>
              <a:rPr lang="sk-SK" sz="2400" dirty="0">
                <a:solidFill>
                  <a:srgbClr val="000000"/>
                </a:solidFill>
                <a:latin typeface="Open Sans"/>
                <a:ea typeface="+mn-ea"/>
                <a:cs typeface="+mn-cs"/>
              </a:rPr>
            </a:br>
            <a:r>
              <a:rPr lang="sk-SK" sz="2400" i="1" dirty="0">
                <a:solidFill>
                  <a:srgbClr val="000000"/>
                </a:solidFill>
                <a:latin typeface="Open Sans"/>
                <a:ea typeface="+mn-ea"/>
                <a:cs typeface="+mn-cs"/>
              </a:rPr>
              <a:t>pokračovanie</a:t>
            </a:r>
            <a:endParaRPr lang="sk-SK" sz="2400" i="1" dirty="0"/>
          </a:p>
        </p:txBody>
      </p:sp>
      <p:sp>
        <p:nvSpPr>
          <p:cNvPr id="3" name="Zástupný objekt pre obsah 2"/>
          <p:cNvSpPr>
            <a:spLocks noGrp="1"/>
          </p:cNvSpPr>
          <p:nvPr>
            <p:ph idx="1"/>
          </p:nvPr>
        </p:nvSpPr>
        <p:spPr/>
        <p:txBody>
          <a:bodyPr>
            <a:normAutofit/>
          </a:bodyPr>
          <a:lstStyle/>
          <a:p>
            <a:pPr marL="0" indent="0" algn="just">
              <a:buNone/>
            </a:pPr>
            <a:r>
              <a:rPr lang="sk-SK" sz="1900" b="0" i="0" dirty="0">
                <a:solidFill>
                  <a:srgbClr val="000000"/>
                </a:solidFill>
                <a:effectLst/>
                <a:latin typeface="Open Sans"/>
              </a:rPr>
              <a:t>(12)</a:t>
            </a:r>
          </a:p>
          <a:p>
            <a:pPr marL="0" indent="0" algn="just">
              <a:buNone/>
            </a:pPr>
            <a:r>
              <a:rPr lang="sk-SK" sz="1900" b="0" i="0" dirty="0">
                <a:solidFill>
                  <a:srgbClr val="494949"/>
                </a:solidFill>
                <a:effectLst/>
                <a:latin typeface="Open Sans"/>
              </a:rPr>
              <a:t>O zaradení dieťaťa so zdravotným znevýhodnením rozhodne riaditeľ materskej školy na základe odporúčania všeobecného lekára pre deti a dorast a zariadenia poradenstva a prevencie a na základe vopred prerokovaného informovaného súhlasu zákonného zástupcu alebo zástupcu zariadenia. O zaradení dieťaťa s nadaním rozhodne riaditeľ materskej školy na základe odporúčania zariadenia poradenstva a prevencie a na základe vopred prerokovaného informovaného súhlasu zákonného zástupcu alebo zástupcu zariadenia. Počet detí v triede </a:t>
            </a:r>
            <a:r>
              <a:rPr lang="sk-SK" sz="1900" b="0" i="0" dirty="0">
                <a:solidFill>
                  <a:srgbClr val="FF0000"/>
                </a:solidFill>
                <a:effectLst/>
                <a:latin typeface="Open Sans"/>
              </a:rPr>
              <a:t>môže</a:t>
            </a:r>
            <a:r>
              <a:rPr lang="sk-SK" sz="1900" b="0" i="0" dirty="0">
                <a:solidFill>
                  <a:srgbClr val="494949"/>
                </a:solidFill>
                <a:effectLst/>
                <a:latin typeface="Open Sans"/>
              </a:rPr>
              <a:t> byť znížený najviac o dve za každé dieťa so zdravotným znevýhodnením a dieťa s nadaním.</a:t>
            </a:r>
          </a:p>
          <a:p>
            <a:pPr marL="0" indent="0">
              <a:buNone/>
            </a:pPr>
            <a:endParaRPr lang="sk-SK" dirty="0"/>
          </a:p>
        </p:txBody>
      </p:sp>
    </p:spTree>
    <p:extLst>
      <p:ext uri="{BB962C8B-B14F-4D97-AF65-F5344CB8AC3E}">
        <p14:creationId xmlns:p14="http://schemas.microsoft.com/office/powerpoint/2010/main" val="4159909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marL="0" indent="0" algn="ctr"/>
            <a:r>
              <a:rPr lang="sk-SK" b="1" dirty="0"/>
              <a:t>Základná škola</a:t>
            </a:r>
            <a:br>
              <a:rPr lang="sk-SK" b="1" dirty="0"/>
            </a:br>
            <a:r>
              <a:rPr lang="sk-SK" b="1" dirty="0"/>
              <a:t>§ 30</a:t>
            </a:r>
            <a:br>
              <a:rPr lang="sk-SK" b="1" dirty="0"/>
            </a:br>
            <a:endParaRPr lang="sk-SK" dirty="0"/>
          </a:p>
        </p:txBody>
      </p:sp>
      <p:sp>
        <p:nvSpPr>
          <p:cNvPr id="3" name="Zástupný objekt pre obsah 2"/>
          <p:cNvSpPr>
            <a:spLocks noGrp="1"/>
          </p:cNvSpPr>
          <p:nvPr>
            <p:ph idx="1"/>
          </p:nvPr>
        </p:nvSpPr>
        <p:spPr/>
        <p:txBody>
          <a:bodyPr>
            <a:normAutofit fontScale="70000" lnSpcReduction="20000"/>
          </a:bodyPr>
          <a:lstStyle/>
          <a:p>
            <a:pPr marL="0" indent="0">
              <a:buNone/>
            </a:pPr>
            <a:endParaRPr lang="sk-SK" b="1" dirty="0"/>
          </a:p>
          <a:p>
            <a:pPr marL="0" indent="0" algn="just">
              <a:buNone/>
            </a:pPr>
            <a:r>
              <a:rPr lang="sk-SK" b="0" i="0" dirty="0">
                <a:solidFill>
                  <a:srgbClr val="000000"/>
                </a:solidFill>
                <a:effectLst/>
                <a:latin typeface="Open Sans"/>
              </a:rPr>
              <a:t>(4)</a:t>
            </a:r>
          </a:p>
          <a:p>
            <a:pPr marL="0" indent="0" algn="just">
              <a:buNone/>
            </a:pPr>
            <a:r>
              <a:rPr lang="sk-SK" b="0" i="0" dirty="0">
                <a:solidFill>
                  <a:srgbClr val="494949"/>
                </a:solidFill>
                <a:effectLst/>
                <a:latin typeface="Open Sans"/>
              </a:rPr>
              <a:t>V základnej škole môže pôsobiť aj pedagogický asistent, školský digitálny koordinátor, odborní zamestnanci, školský podporný tím a zdravotnícky pracovník podľa </a:t>
            </a:r>
            <a:r>
              <a:rPr lang="sk-SK" b="1" i="1" u="none" strike="noStrike" dirty="0">
                <a:solidFill>
                  <a:srgbClr val="5F1675"/>
                </a:solidFill>
                <a:effectLst/>
                <a:latin typeface="Open Sans"/>
                <a:hlinkClick r:id="rId2" tooltip="Odkaz na predpis alebo ustanovenie"/>
              </a:rPr>
              <a:t>§ 152a</a:t>
            </a:r>
            <a:r>
              <a:rPr lang="sk-SK" b="0" i="0" dirty="0">
                <a:solidFill>
                  <a:srgbClr val="494949"/>
                </a:solidFill>
                <a:effectLst/>
                <a:latin typeface="Open Sans"/>
              </a:rPr>
              <a:t>.</a:t>
            </a:r>
          </a:p>
          <a:p>
            <a:pPr marL="0" indent="0" algn="just">
              <a:buNone/>
            </a:pPr>
            <a:r>
              <a:rPr lang="sk-SK" b="0" i="0" dirty="0">
                <a:solidFill>
                  <a:srgbClr val="000000"/>
                </a:solidFill>
                <a:effectLst/>
                <a:latin typeface="Open Sans"/>
              </a:rPr>
              <a:t>(5)</a:t>
            </a:r>
          </a:p>
          <a:p>
            <a:pPr marL="0" indent="0" algn="just">
              <a:buNone/>
            </a:pPr>
            <a:r>
              <a:rPr lang="sk-SK" b="0" i="0" dirty="0">
                <a:solidFill>
                  <a:srgbClr val="494949"/>
                </a:solidFill>
                <a:effectLst/>
                <a:latin typeface="Open Sans"/>
              </a:rPr>
              <a:t>Základná škola môže organizovať výlety, exkurzie, jazykové kurzy, športový výcvik, pobyty žiakov v škole v prírode a ďalšie aktivity v súlade so školským vzdelávacím programom len s informovaným súhlasom zákonného zástupcu neplnoletého žiaka; ak ide o základnú školu bez právnej subjektivity, aj po dohode so zriaďovateľom.</a:t>
            </a:r>
          </a:p>
          <a:p>
            <a:pPr marL="0" indent="0" algn="just">
              <a:buNone/>
            </a:pPr>
            <a:r>
              <a:rPr lang="sk-SK" b="0" i="0" dirty="0">
                <a:solidFill>
                  <a:srgbClr val="000000"/>
                </a:solidFill>
                <a:effectLst/>
                <a:latin typeface="Open Sans"/>
              </a:rPr>
              <a:t>(6)</a:t>
            </a:r>
          </a:p>
          <a:p>
            <a:pPr marL="0" indent="0" algn="just">
              <a:buNone/>
            </a:pPr>
            <a:r>
              <a:rPr lang="sk-SK" b="0" i="0" dirty="0">
                <a:solidFill>
                  <a:srgbClr val="494949"/>
                </a:solidFill>
                <a:effectLst/>
                <a:latin typeface="Open Sans"/>
              </a:rPr>
              <a:t>Ministerstvo školstva ustanoví všeobecne záväzným právnym predpisom organizáciu základnej školy, plnenie povinnej školskej dochádzky vrátane jej plnenia mimo územia Slovenskej republiky, organizáciu a zabezpečovanie výchovno-vzdelávacej činnosti v základnej škole a mimo nej, pravidlá hodnotenia a klasifikáciu a pravidlá o bezpečnosti a ochrane zdravia žiakov.</a:t>
            </a:r>
          </a:p>
          <a:p>
            <a:pPr marL="0" indent="0">
              <a:buNone/>
            </a:pPr>
            <a:endParaRPr lang="sk-SK" dirty="0"/>
          </a:p>
        </p:txBody>
      </p:sp>
    </p:spTree>
    <p:extLst>
      <p:ext uri="{BB962C8B-B14F-4D97-AF65-F5344CB8AC3E}">
        <p14:creationId xmlns:p14="http://schemas.microsoft.com/office/powerpoint/2010/main" val="1448253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lvl="0" algn="ctr">
              <a:spcBef>
                <a:spcPts val="1000"/>
              </a:spcBef>
            </a:pPr>
            <a:r>
              <a:rPr lang="sk-SK" sz="2400" b="1" dirty="0">
                <a:solidFill>
                  <a:srgbClr val="000000"/>
                </a:solidFill>
                <a:latin typeface="Open Sans"/>
                <a:ea typeface="+mn-ea"/>
                <a:cs typeface="+mn-cs"/>
              </a:rPr>
              <a:t>§ 161r</a:t>
            </a:r>
            <a:br>
              <a:rPr lang="sk-SK" sz="2400" b="1" dirty="0">
                <a:solidFill>
                  <a:srgbClr val="000000"/>
                </a:solidFill>
                <a:latin typeface="Open Sans"/>
                <a:ea typeface="+mn-ea"/>
                <a:cs typeface="+mn-cs"/>
              </a:rPr>
            </a:br>
            <a:r>
              <a:rPr lang="sk-SK" sz="2400" dirty="0">
                <a:solidFill>
                  <a:srgbClr val="494949"/>
                </a:solidFill>
                <a:latin typeface="Open Sans"/>
                <a:ea typeface="+mn-ea"/>
                <a:cs typeface="+mn-cs"/>
              </a:rPr>
              <a:t> </a:t>
            </a:r>
            <a:r>
              <a:rPr lang="sk-SK" sz="2400" b="1" dirty="0">
                <a:solidFill>
                  <a:srgbClr val="000000"/>
                </a:solidFill>
                <a:latin typeface="Open Sans"/>
                <a:ea typeface="+mn-ea"/>
                <a:cs typeface="+mn-cs"/>
              </a:rPr>
              <a:t>Prechodné ustanovenie počas trvania mimoriadnej situácie vyhlásenej v súvislosti s hromadným prílevom cudzincov na územie Slovenskej republiky spôsobeným ozbrojeným konfliktom na území Ukrajiny</a:t>
            </a:r>
            <a:br>
              <a:rPr lang="sk-SK" sz="2400" b="1" dirty="0">
                <a:solidFill>
                  <a:srgbClr val="000000"/>
                </a:solidFill>
                <a:latin typeface="Open Sans"/>
                <a:ea typeface="+mn-ea"/>
                <a:cs typeface="+mn-cs"/>
              </a:rPr>
            </a:br>
            <a:endParaRPr lang="sk-SK" sz="2400" dirty="0"/>
          </a:p>
        </p:txBody>
      </p:sp>
      <p:sp>
        <p:nvSpPr>
          <p:cNvPr id="3" name="Zástupný objekt pre obsah 2"/>
          <p:cNvSpPr>
            <a:spLocks noGrp="1"/>
          </p:cNvSpPr>
          <p:nvPr>
            <p:ph idx="1"/>
          </p:nvPr>
        </p:nvSpPr>
        <p:spPr/>
        <p:txBody>
          <a:bodyPr>
            <a:normAutofit fontScale="62500" lnSpcReduction="20000"/>
          </a:bodyPr>
          <a:lstStyle/>
          <a:p>
            <a:pPr marL="0" indent="0" algn="just">
              <a:buNone/>
            </a:pPr>
            <a:r>
              <a:rPr lang="sk-SK" b="0" i="0" dirty="0">
                <a:solidFill>
                  <a:srgbClr val="000000"/>
                </a:solidFill>
                <a:effectLst/>
                <a:latin typeface="Open Sans"/>
              </a:rPr>
              <a:t>(1)</a:t>
            </a:r>
          </a:p>
          <a:p>
            <a:pPr marL="0" indent="0" algn="just">
              <a:buNone/>
            </a:pPr>
            <a:r>
              <a:rPr lang="sk-SK" b="0" i="0" dirty="0">
                <a:solidFill>
                  <a:srgbClr val="494949"/>
                </a:solidFill>
                <a:effectLst/>
                <a:latin typeface="Open Sans"/>
              </a:rPr>
              <a:t>Plnoletá tehotná žiačka strednej školy, ktorá je štátnou občiankou Ukrajiny alebo rodinnou príslušníčkou štátneho občana Ukrajiny a je odídencom, sa počas trvania mimoriadnej situácie vyhlásenej v súvislosti s hromadným prílevom cudzincov na územie Slovenskej republiky spôsobeným ozbrojeným konfliktom na území Ukrajiny považuje na účely priznávania tehotenského štipendia za žiačku s trvalým pobytom na území Slovenskej republiky.</a:t>
            </a:r>
          </a:p>
          <a:p>
            <a:pPr marL="0" indent="0" algn="just">
              <a:buNone/>
            </a:pPr>
            <a:r>
              <a:rPr lang="sk-SK" b="0" i="0" dirty="0">
                <a:solidFill>
                  <a:srgbClr val="000000"/>
                </a:solidFill>
                <a:effectLst/>
                <a:latin typeface="Open Sans"/>
              </a:rPr>
              <a:t>(2)</a:t>
            </a:r>
          </a:p>
          <a:p>
            <a:pPr marL="0" indent="0" algn="just">
              <a:buNone/>
            </a:pPr>
            <a:r>
              <a:rPr lang="sk-SK" b="0" i="0" dirty="0">
                <a:solidFill>
                  <a:srgbClr val="494949"/>
                </a:solidFill>
                <a:effectLst/>
                <a:latin typeface="Open Sans"/>
              </a:rPr>
              <a:t>Ak odídenec, ktorý je štátnym občanom Ukrajiny, chce zanechať vzdelávanie z dôvodu trvalého opustenia Slovenskej republiky, oznámi to písomne riaditeľovi školy; ak ide o neplnoletého odídenca, písomné oznámenie podáva jeho zákonný zástupca. Túto zmenu nahlási riaditeľ školy do centrálneho registra. Odídenec prestáva byť dieťaťom materskej školy, žiakom základnej školy alebo žiakom strednej školy dňom, ktorý nasleduje po dni, keď riaditeľovi školy bolo doručené oznámenie o zanechaní vzdelávania, alebo dňom uvedeným v oznámení o zanechaní vzdelávania, najskôr však dňom, ktorý nasleduje po dni, keď bolo doručené. Ak plnoletý odídenec alebo zákonný zástupca neplnoletého odídenca neoznámi riaditeľovi školy zanechanie vzdelávania a neospravedlnene sa nezúčastňuje na výchovno-vzdelávacom procese, </a:t>
            </a:r>
            <a:r>
              <a:rPr lang="sk-SK" b="0" i="0" dirty="0">
                <a:solidFill>
                  <a:srgbClr val="FF0000"/>
                </a:solidFill>
                <a:effectLst/>
                <a:latin typeface="Open Sans"/>
              </a:rPr>
              <a:t>uplynutím 30. dňa od jeho poslednej účasti </a:t>
            </a:r>
            <a:r>
              <a:rPr lang="sk-SK" b="0" i="0" dirty="0">
                <a:solidFill>
                  <a:srgbClr val="494949"/>
                </a:solidFill>
                <a:effectLst/>
                <a:latin typeface="Open Sans"/>
              </a:rPr>
              <a:t>na výchovno-vzdelávacom procese prestáva byť dieťaťom materskej školy, žiakom základnej školy alebo žiakom strednej školy.</a:t>
            </a:r>
          </a:p>
          <a:p>
            <a:endParaRPr lang="sk-SK" dirty="0"/>
          </a:p>
        </p:txBody>
      </p:sp>
    </p:spTree>
    <p:extLst>
      <p:ext uri="{BB962C8B-B14F-4D97-AF65-F5344CB8AC3E}">
        <p14:creationId xmlns:p14="http://schemas.microsoft.com/office/powerpoint/2010/main" val="1449849534"/>
      </p:ext>
    </p:extLst>
  </p:cSld>
  <p:clrMapOvr>
    <a:masterClrMapping/>
  </p:clrMapOvr>
</p:sld>
</file>

<file path=ppt/theme/theme1.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968</Words>
  <Application>Microsoft Office PowerPoint</Application>
  <PresentationFormat>Širokouhlá</PresentationFormat>
  <Paragraphs>63</Paragraphs>
  <Slides>8</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8</vt:i4>
      </vt:variant>
    </vt:vector>
  </HeadingPairs>
  <TitlesOfParts>
    <vt:vector size="13" baseType="lpstr">
      <vt:lpstr>Arial</vt:lpstr>
      <vt:lpstr>Calibri</vt:lpstr>
      <vt:lpstr>Calibri Light</vt:lpstr>
      <vt:lpstr>Open Sans</vt:lpstr>
      <vt:lpstr>Motív balíka Office</vt:lpstr>
      <vt:lpstr>Upozornenie zmena účinnosti zákona </vt:lpstr>
      <vt:lpstr>Zákon 245/2028 Z. z. o výchove a vzdelávaní (školský zákon) a o zmene a doplnení niektorých zákonov </vt:lpstr>
      <vt:lpstr>Ministerstvo školstva vedie a zverejňuje na ním určenom webovom sídle katalóg výsledkov experimentálneho overovania a inovácií vo výchove a vzdelávaní  (ďalej len „katalóg“).</vt:lpstr>
      <vt:lpstr>Ministerstvo školstva vedie a zverejňuje na ním určenom webovom sídle katalóg výsledkov experimentálneho overovania a inovácií vo výchove a vzdelávaní  (ďalej len „katalóg“).</vt:lpstr>
      <vt:lpstr> Materská škola § 28 </vt:lpstr>
      <vt:lpstr>Materská škola § 28 pokračovanie</vt:lpstr>
      <vt:lpstr>Základná škola § 30 </vt:lpstr>
      <vt:lpstr>§ 161r  Prechodné ustanovenie počas trvania mimoriadnej situácie vyhlásenej v súvislosti s hromadným prílevom cudzincov na územie Slovenskej republiky spôsobeným ozbrojeným konfliktom na území Ukrajiny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Ingrid Hrnčárová</dc:creator>
  <cp:lastModifiedBy>Marcela Nogová</cp:lastModifiedBy>
  <cp:revision>9</cp:revision>
  <dcterms:created xsi:type="dcterms:W3CDTF">2024-08-18T17:26:51Z</dcterms:created>
  <dcterms:modified xsi:type="dcterms:W3CDTF">2024-09-13T07:15:29Z</dcterms:modified>
</cp:coreProperties>
</file>