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</p:sldIdLst>
  <p:sldSz cx="12192000" cy="6858000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5F10025-C741-4C5C-B28B-5F86CEC6A7AB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23F7F677-42AB-41DE-99B1-C6013E215741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F78DBC3E-4950-484E-9B2D-E067C07DFB8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658B693-ACF6-4D59-9D50-9374188C65E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5AF49DF3-4091-49A5-9E71-50EAE8C0672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217AD1A-CCE1-4592-B489-3557CC5672E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011BBB56-13DE-4F21-84F2-237CA2BC4A7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E87FB68C-2D27-4E99-A116-9ABD02D2AF5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9EA2F0DE-153D-4EE3-950E-59FCDE609F9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64D01099-57B9-4EAF-AC53-A827A481F4A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971DF3FA-570C-4756-BF9C-314D0009E9E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60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6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13461E7-2D3A-4F2E-A1AA-553B1A6C90A8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800" b="0" strike="noStrike" spc="-1">
                <a:solidFill>
                  <a:schemeClr val="dk1"/>
                </a:solidFill>
                <a:latin typeface="Calibri"/>
              </a:rPr>
              <a:t>Kliknúť na úpravu formátu textu osnovy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2000" b="0" strike="noStrike" spc="-1">
                <a:solidFill>
                  <a:schemeClr val="dk1"/>
                </a:solidFill>
                <a:latin typeface="Calibri"/>
              </a:rPr>
              <a:t>Druhá úroveň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1800" b="0" strike="noStrike" spc="-1">
                <a:solidFill>
                  <a:schemeClr val="dk1"/>
                </a:solidFill>
                <a:latin typeface="Calibri"/>
              </a:rPr>
              <a:t>Tretia úroveň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800" b="0" strike="noStrike" spc="-1">
                <a:solidFill>
                  <a:schemeClr val="dk1"/>
                </a:solidFill>
                <a:latin typeface="Calibri"/>
              </a:rPr>
              <a:t>Štvrtá úroveň osnovy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chemeClr val="dk1"/>
                </a:solidFill>
                <a:latin typeface="Calibri"/>
              </a:rPr>
              <a:t>Piata úroveň osnovy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chemeClr val="dk1"/>
                </a:solidFill>
                <a:latin typeface="Calibri"/>
              </a:rPr>
              <a:t>Šiesta úroveň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chemeClr val="dk1"/>
                </a:solidFill>
                <a:latin typeface="Calibri"/>
              </a:rPr>
              <a:t>Siedma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2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16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59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21A77B4-D783-4ED8-BE2E-FC749E50CD9C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2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3200" b="0" strike="noStrike" spc="-1">
                <a:solidFill>
                  <a:schemeClr val="dk1"/>
                </a:solidFill>
                <a:latin typeface="Calibri"/>
              </a:rPr>
              <a:t>Kliknúť na úpravu formátu textu osnovy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3200" b="0" strike="noStrike" spc="-1">
                <a:solidFill>
                  <a:schemeClr val="dk1"/>
                </a:solidFill>
                <a:latin typeface="Calibri"/>
              </a:rPr>
              <a:t>Druhá úroveň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3200" b="0" strike="noStrike" spc="-1">
                <a:solidFill>
                  <a:schemeClr val="dk1"/>
                </a:solidFill>
                <a:latin typeface="Calibri"/>
              </a:rPr>
              <a:t>Tretia úroveň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3200" b="0" strike="noStrike" spc="-1">
                <a:solidFill>
                  <a:schemeClr val="dk1"/>
                </a:solidFill>
                <a:latin typeface="Calibri"/>
              </a:rPr>
              <a:t>Štvrtá úroveň osnovy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3200" b="0" strike="noStrike" spc="-1">
                <a:solidFill>
                  <a:schemeClr val="dk1"/>
                </a:solidFill>
                <a:latin typeface="Calibri"/>
              </a:rPr>
              <a:t>Piata úroveň osnovy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3200" b="0" strike="noStrike" spc="-1">
                <a:solidFill>
                  <a:schemeClr val="dk1"/>
                </a:solidFill>
                <a:latin typeface="Calibri"/>
              </a:rPr>
              <a:t>Šiesta úroveň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3200" b="0" strike="noStrike" spc="-1">
                <a:solidFill>
                  <a:schemeClr val="dk1"/>
                </a:solidFill>
                <a:latin typeface="Calibri"/>
              </a:rPr>
              <a:t>Siedma úroveň</a:t>
            </a: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16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65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642687B-7E78-4853-8E62-AE4A8CD2A7F2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E0E3050-7F78-4B20-A76F-3EE986297280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4526518-FD5F-4558-9AFE-AF5B76355040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23F1F28-030A-406B-B2C8-22A5B8A0F8B5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60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6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28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D68030C-44F4-48D5-9F97-B05EDBFB229E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34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4DD8FE7-1C22-4E13-AFDE-D7E2D891FC6C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sr-Latn-R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45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2ABA87F-9E9A-43BB-BE4B-991E56BA8AFE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lang="sr-Latn-R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49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6C033B9-203B-4252-8669-0E0628A986FD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&lt;dátum/čas&gt;</a:t>
            </a:r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sk-SK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sk-SK" sz="1400" b="0" strike="noStrike" spc="-1">
                <a:solidFill>
                  <a:srgbClr val="000000"/>
                </a:solidFill>
                <a:latin typeface="Times New Roman"/>
              </a:rPr>
              <a:t>&lt;päta&gt;</a:t>
            </a:r>
          </a:p>
        </p:txBody>
      </p:sp>
      <p:sp>
        <p:nvSpPr>
          <p:cNvPr id="53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BC84D95-B778-43A0-9343-AF4A8EFB777B}" type="slidenum">
              <a:rPr lang="sr-Latn-R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‹#›</a:t>
            </a:fld>
            <a:endParaRPr lang="sk-SK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v.hdm@uvzsr.sk" TargetMode="External"/><Relationship Id="rId4" Type="http://schemas.openxmlformats.org/officeDocument/2006/relationships/hyperlink" Target="https://www.uvzsr.sk/web/ruvzl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Obrázok 2"/>
          <p:cNvPicPr/>
          <p:nvPr/>
        </p:nvPicPr>
        <p:blipFill>
          <a:blip r:embed="rId2"/>
          <a:stretch/>
        </p:blipFill>
        <p:spPr>
          <a:xfrm>
            <a:off x="4843080" y="829440"/>
            <a:ext cx="2415240" cy="1270800"/>
          </a:xfrm>
          <a:prstGeom prst="rect">
            <a:avLst/>
          </a:prstGeom>
          <a:ln w="0">
            <a:noFill/>
          </a:ln>
        </p:spPr>
      </p:pic>
      <p:sp>
        <p:nvSpPr>
          <p:cNvPr id="67" name="TextBox 6"/>
          <p:cNvSpPr/>
          <p:nvPr/>
        </p:nvSpPr>
        <p:spPr>
          <a:xfrm>
            <a:off x="1509840" y="2658600"/>
            <a:ext cx="9171720" cy="1552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sr-Latn-RS" sz="4800" b="0" strike="noStrike" spc="-1">
                <a:solidFill>
                  <a:srgbClr val="006298"/>
                </a:solidFill>
                <a:latin typeface="Times New Roman"/>
              </a:rPr>
              <a:t>Aktuálne informácie </a:t>
            </a:r>
            <a:endParaRPr lang="sk-SK" sz="4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r-Latn-RS" sz="4800" b="0" strike="noStrike" spc="-1">
                <a:solidFill>
                  <a:srgbClr val="006298"/>
                </a:solidFill>
                <a:latin typeface="Times New Roman"/>
              </a:rPr>
              <a:t>k prevádzkovaniu materských škôl</a:t>
            </a:r>
            <a:endParaRPr lang="sk-SK" sz="4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TextBox 13"/>
          <p:cNvSpPr/>
          <p:nvPr/>
        </p:nvSpPr>
        <p:spPr>
          <a:xfrm>
            <a:off x="4380480" y="4774320"/>
            <a:ext cx="343044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sk-SK" sz="2400" b="0" strike="noStrike" spc="-1">
                <a:solidFill>
                  <a:srgbClr val="006298"/>
                </a:solidFill>
                <a:latin typeface="Times New Roman"/>
              </a:rPr>
              <a:t>Ing. Erika Szabóová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TextBox 15"/>
          <p:cNvSpPr/>
          <p:nvPr/>
        </p:nvSpPr>
        <p:spPr>
          <a:xfrm>
            <a:off x="4012200" y="5253120"/>
            <a:ext cx="416700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sr-Latn-RS" sz="1800" b="0" strike="noStrike" spc="-1">
                <a:solidFill>
                  <a:srgbClr val="006298"/>
                </a:solidFill>
                <a:latin typeface="Times New Roman"/>
              </a:rPr>
              <a:t>Vedúca oddelenia hygieny detí a mládeže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r-Latn-RS" sz="1800" b="0" strike="noStrike" spc="-1">
                <a:solidFill>
                  <a:srgbClr val="006298"/>
                </a:solidFill>
                <a:latin typeface="Times New Roman"/>
              </a:rPr>
              <a:t>Hygiena detí a mládeže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r-Latn-RS" sz="1800" b="0" strike="noStrike" spc="-1">
                <a:solidFill>
                  <a:srgbClr val="006298"/>
                </a:solidFill>
                <a:latin typeface="Times New Roman"/>
              </a:rPr>
              <a:t>05.09.2024 Pracovná porada RÚŠS                  v Nových Zámkoch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/>
          </p:nvPr>
        </p:nvSpPr>
        <p:spPr>
          <a:xfrm>
            <a:off x="838080" y="1116360"/>
            <a:ext cx="10812240" cy="52308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sk-SK" sz="2000" b="1" strike="noStrike" spc="-1">
                <a:solidFill>
                  <a:schemeClr val="dk1"/>
                </a:solidFill>
                <a:latin typeface="Times New Roman"/>
              </a:rPr>
              <a:t> Usmernenie ÚVZ SR č. </a:t>
            </a:r>
            <a:r>
              <a:rPr lang="sk-SK" sz="2000" b="1" strike="noStrike" spc="-1">
                <a:solidFill>
                  <a:srgbClr val="000000"/>
                </a:solidFill>
                <a:latin typeface="Times New Roman"/>
              </a:rPr>
              <a:t>ÚVZ SR/HDM/9026/17659/2024 zo dňa 20.05.2024 vo veci umiestnenie zvierat v MŠ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2000" b="0" strike="noStrike" spc="-1">
                <a:solidFill>
                  <a:srgbClr val="000000"/>
                </a:solidFill>
                <a:latin typeface="Times New Roman"/>
              </a:rPr>
              <a:t> Vyhl. MZ SR č. 75/2023/2023 Z. z. v § 8 „Výchovno-vzdelávania činnosť“ taxatívne vymedzuje, že činnosti musia byť organizované tak, aby utvárali podmienky na zdravý rast a vývin detí a žiakov s prihliadnutím na ich vek, zdravotný stav a stupeň psychosomatického vývinu, pri uplatňovaní foriem výučby, ktoré podporujú a rozvíjajú telesné a duševné zdravie a vedú k rozvoju individuálnych schopností detí. </a:t>
            </a: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algn="ctr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Z hľadiska ochrany zdravia detí sa chov zvierat v MŠ </a:t>
            </a:r>
            <a:r>
              <a:rPr lang="sk-SK" sz="2400" b="1" strike="noStrike" spc="-1">
                <a:solidFill>
                  <a:srgbClr val="000000"/>
                </a:solidFill>
                <a:latin typeface="Times New Roman"/>
              </a:rPr>
              <a:t>NEODPORÚČA</a:t>
            </a: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, nakoľko môžu byť spúšťačom vzniku alergických ochorení u predisponovaných detí                (srsť a pod.).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algn="ctr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Legislatíva takúto činnosť striktne nezakazuje.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algn="ctr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V prípade rozhodnutia predškolského zariadenia PRISTÚPIŤ K CHOVU ZVIERAT </a:t>
            </a:r>
            <a:r>
              <a:rPr lang="sk-SK" sz="2400" b="0" u="sng" strike="noStrike" spc="-1">
                <a:solidFill>
                  <a:srgbClr val="000000"/>
                </a:solidFill>
                <a:uFillTx/>
                <a:latin typeface="Times New Roman"/>
              </a:rPr>
              <a:t>je potrebné získať súhlas od všetkých rodičov </a:t>
            </a: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a </a:t>
            </a:r>
            <a:r>
              <a:rPr lang="sk-SK" sz="2400" b="0" u="sng" strike="noStrike" spc="-1">
                <a:solidFill>
                  <a:srgbClr val="000000"/>
                </a:solidFill>
                <a:uFillTx/>
                <a:latin typeface="Times New Roman"/>
              </a:rPr>
              <a:t>zapracovať podrobnosti                     do prevádzkového poriadku</a:t>
            </a: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.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1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43280" cy="430200"/>
          </a:xfrm>
          <a:prstGeom prst="rect">
            <a:avLst/>
          </a:prstGeom>
          <a:ln w="0">
            <a:noFill/>
          </a:ln>
        </p:spPr>
      </p:pic>
      <p:pic>
        <p:nvPicPr>
          <p:cNvPr id="72" name="Picture 2"/>
          <p:cNvPicPr/>
          <p:nvPr/>
        </p:nvPicPr>
        <p:blipFill>
          <a:blip r:embed="rId3"/>
          <a:stretch/>
        </p:blipFill>
        <p:spPr>
          <a:xfrm>
            <a:off x="857520" y="278280"/>
            <a:ext cx="11333880" cy="430200"/>
          </a:xfrm>
          <a:prstGeom prst="rect">
            <a:avLst/>
          </a:prstGeom>
          <a:ln w="0">
            <a:noFill/>
          </a:ln>
        </p:spPr>
      </p:pic>
      <p:sp>
        <p:nvSpPr>
          <p:cNvPr id="73" name="TextBox 3"/>
          <p:cNvSpPr/>
          <p:nvPr/>
        </p:nvSpPr>
        <p:spPr>
          <a:xfrm>
            <a:off x="1141560" y="278280"/>
            <a:ext cx="4305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Umiestnenie zvierat v materskej škole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/>
          </p:nvPr>
        </p:nvSpPr>
        <p:spPr>
          <a:xfrm>
            <a:off x="848880" y="1202040"/>
            <a:ext cx="10515240" cy="53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8906" lnSpcReduction="10000"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sk-SK" sz="3200" b="1" strike="noStrike" spc="-1">
                <a:solidFill>
                  <a:srgbClr val="000000"/>
                </a:solidFill>
                <a:latin typeface="Times New Roman"/>
              </a:rPr>
              <a:t>V prevádzkovom poriadku, ktorý musí schváliť v zmysle §13 ods. 4/ písm. b/ zák. č. 355/2007 Z. z. príslušný regionálny hygienik, musia byť uvedené nasledovné skutočnosti: 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Dodržiavanie osobnej hygieny detí 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Manipulácia so zvieratami 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Zdravotný stav detí (či netrpia alergiami) 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Bezpečná konštrukcia klietok pre zvieratá, dostatočne veľký priestor na chov zvieraťa 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Hygiena riadu, určeného na krmivo pre zvieratá 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5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43280" cy="430200"/>
          </a:xfrm>
          <a:prstGeom prst="rect">
            <a:avLst/>
          </a:prstGeom>
          <a:ln w="0">
            <a:noFill/>
          </a:ln>
        </p:spPr>
      </p:pic>
      <p:sp>
        <p:nvSpPr>
          <p:cNvPr id="76" name="TextBox 3"/>
          <p:cNvSpPr/>
          <p:nvPr/>
        </p:nvSpPr>
        <p:spPr>
          <a:xfrm>
            <a:off x="1141560" y="278280"/>
            <a:ext cx="4305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Umiestnenie zvierat v materskej škole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7" name="Picture 2"/>
          <p:cNvPicPr/>
          <p:nvPr/>
        </p:nvPicPr>
        <p:blipFill>
          <a:blip r:embed="rId3"/>
          <a:stretch/>
        </p:blipFill>
        <p:spPr>
          <a:xfrm>
            <a:off x="713160" y="282600"/>
            <a:ext cx="11333880" cy="430200"/>
          </a:xfrm>
          <a:prstGeom prst="rect">
            <a:avLst/>
          </a:prstGeom>
          <a:ln w="0">
            <a:noFill/>
          </a:ln>
        </p:spPr>
      </p:pic>
      <p:sp>
        <p:nvSpPr>
          <p:cNvPr id="78" name="BlokTextu 12"/>
          <p:cNvSpPr/>
          <p:nvPr/>
        </p:nvSpPr>
        <p:spPr>
          <a:xfrm>
            <a:off x="763560" y="307800"/>
            <a:ext cx="6095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Umiestnenie zvierat v materskej škole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Zástupný objekt pre obsah 2"/>
          <p:cNvSpPr/>
          <p:nvPr/>
        </p:nvSpPr>
        <p:spPr>
          <a:xfrm>
            <a:off x="713160" y="1180800"/>
            <a:ext cx="10515240" cy="545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norm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Vyčlenený priestor na umývanie riadu pre zvieratá </a:t>
            </a: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Používanie ochranných prostriedkov (rukavice) </a:t>
            </a: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Potvrdenie o zdravotnom stave zvierat od veterinára, jeho vyjadrenie k otázkam pravidelných kontrol </a:t>
            </a: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Starostlivosť o zvieratá cez víkendy a prázdniny </a:t>
            </a: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k-SK" sz="3200" b="0" strike="noStrike" spc="-1">
                <a:solidFill>
                  <a:srgbClr val="000000"/>
                </a:solidFill>
                <a:latin typeface="Times New Roman"/>
              </a:rPr>
              <a:t>Bezpečnosť detí pri styku so zvieratami </a:t>
            </a: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</a:rPr>
              <a:t>Prvá pomoc v prípade poranenia </a:t>
            </a: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>
                <a:solidFill>
                  <a:srgbClr val="000000"/>
                </a:solidFill>
                <a:latin typeface="Times New Roman"/>
              </a:rPr>
              <a:t>Určenie zodpovednej osoby v prípade zdravotnej ujmy dieťaťa </a:t>
            </a:r>
            <a:endParaRPr lang="sk-SK" sz="3200" b="0" strike="noStrike" spc="-1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sk-SK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0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43280" cy="430200"/>
          </a:xfrm>
          <a:prstGeom prst="rect">
            <a:avLst/>
          </a:prstGeom>
          <a:ln w="0">
            <a:noFill/>
          </a:ln>
        </p:spPr>
      </p:pic>
      <p:sp>
        <p:nvSpPr>
          <p:cNvPr id="81" name="TextBox 3"/>
          <p:cNvSpPr/>
          <p:nvPr/>
        </p:nvSpPr>
        <p:spPr>
          <a:xfrm>
            <a:off x="1141560" y="278280"/>
            <a:ext cx="4305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Umiestnenie zvierat v materskej škole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2" name="Picture 2"/>
          <p:cNvPicPr/>
          <p:nvPr/>
        </p:nvPicPr>
        <p:blipFill>
          <a:blip r:embed="rId3"/>
          <a:stretch/>
        </p:blipFill>
        <p:spPr>
          <a:xfrm>
            <a:off x="713160" y="282600"/>
            <a:ext cx="11333880" cy="430200"/>
          </a:xfrm>
          <a:prstGeom prst="rect">
            <a:avLst/>
          </a:prstGeom>
          <a:ln w="0">
            <a:noFill/>
          </a:ln>
        </p:spPr>
      </p:pic>
      <p:sp>
        <p:nvSpPr>
          <p:cNvPr id="83" name="BlokTextu 7"/>
          <p:cNvSpPr/>
          <p:nvPr/>
        </p:nvSpPr>
        <p:spPr>
          <a:xfrm>
            <a:off x="763560" y="307800"/>
            <a:ext cx="60955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Umiestnenie zvierat v materskej škole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/>
          </p:nvPr>
        </p:nvSpPr>
        <p:spPr>
          <a:xfrm>
            <a:off x="838080" y="1056240"/>
            <a:ext cx="10515240" cy="53755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0336"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sk-SK" sz="3200" b="0" u="sng" strike="noStrike" spc="-1">
                <a:solidFill>
                  <a:schemeClr val="dk1"/>
                </a:solidFill>
                <a:uFillTx/>
                <a:latin typeface="Times New Roman"/>
              </a:rPr>
              <a:t>Usmernenie ÚVZ SR č. </a:t>
            </a:r>
            <a:r>
              <a:rPr lang="sk-SK" sz="3200" b="0" u="sng" strike="noStrike" spc="-1">
                <a:solidFill>
                  <a:srgbClr val="000000"/>
                </a:solidFill>
                <a:uFillTx/>
                <a:latin typeface="Times New Roman"/>
              </a:rPr>
              <a:t>ÚVZ SR/HDM/7566/14014/2024  zo dňa 18.04.2024 vo veci ranného prijímania detí do predškolského zariadenia</a:t>
            </a:r>
            <a:endParaRPr lang="sr-Latn-RS" sz="3200" b="0" strike="noStrike" spc="-1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sk-SK" sz="2600" b="0" strike="noStrike" spc="-1">
                <a:solidFill>
                  <a:srgbClr val="000000"/>
                </a:solidFill>
                <a:latin typeface="Times New Roman"/>
              </a:rPr>
              <a:t>V zmysle</a:t>
            </a:r>
            <a:r>
              <a:rPr lang="en-US" sz="2600" b="0" strike="noStrike" spc="-1">
                <a:solidFill>
                  <a:srgbClr val="000000"/>
                </a:solidFill>
                <a:latin typeface="Times New Roman"/>
              </a:rPr>
              <a:t> § 24 ods. 9 </a:t>
            </a:r>
            <a:r>
              <a:rPr lang="sk-SK" sz="2600" b="0" strike="noStrike" spc="-1">
                <a:solidFill>
                  <a:srgbClr val="000000"/>
                </a:solidFill>
                <a:latin typeface="Times New Roman"/>
              </a:rPr>
              <a:t>zákona 355/2007 Z. z., kde je stanovené „</a:t>
            </a:r>
            <a:r>
              <a:rPr lang="sk-SK" sz="2600" b="0" i="1" strike="noStrike" spc="-1">
                <a:solidFill>
                  <a:srgbClr val="000000"/>
                </a:solidFill>
                <a:latin typeface="Times New Roman"/>
              </a:rPr>
              <a:t>Fzická osoba-podnikateľ a právnická osoba, ktoré prevádzkujú predškolské zariadenia (ďalej len „prevádzkovateľ predškolského zariadenia“), sú ďalej povinné </a:t>
            </a:r>
            <a:endParaRPr lang="sr-Latn-RS" sz="2600" b="0" strike="noStrike" spc="-1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2600" b="0" strike="noStrike" spc="-1">
              <a:solidFill>
                <a:schemeClr val="dk1"/>
              </a:solidFill>
              <a:latin typeface="Calibri"/>
            </a:endParaRPr>
          </a:p>
          <a:p>
            <a:pPr marL="457200" indent="-4572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lphaLcParenR"/>
              <a:tabLst>
                <a:tab pos="0" algn="l"/>
              </a:tabLst>
            </a:pPr>
            <a:r>
              <a:rPr lang="sk-SK" sz="2600" b="1" i="1" strike="noStrike" spc="-1">
                <a:solidFill>
                  <a:srgbClr val="000000"/>
                </a:solidFill>
                <a:latin typeface="Times New Roman"/>
              </a:rPr>
              <a:t>zabezpečiť, aby skutočnosť, či zdravotný stav dieťaťa umožňuje jeho prijatie do zariadenia, zisťovala každý deň zodpovedná osoba pred prijatím dieťaťa do zariadenia</a:t>
            </a:r>
            <a:endParaRPr lang="sr-Latn-RS" sz="2600" b="0" strike="noStrike" spc="-1">
              <a:solidFill>
                <a:schemeClr val="dk1"/>
              </a:solidFill>
              <a:latin typeface="Calibri"/>
            </a:endParaRPr>
          </a:p>
          <a:p>
            <a:pPr marL="457200" indent="-4572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lphaLcParenR"/>
              <a:tabLst>
                <a:tab pos="0" algn="l"/>
              </a:tabLst>
            </a:pPr>
            <a:r>
              <a:rPr lang="sk-SK" sz="2600" b="1" i="1" strike="noStrike" spc="-1">
                <a:solidFill>
                  <a:srgbClr val="000000"/>
                </a:solidFill>
                <a:latin typeface="Times New Roman"/>
              </a:rPr>
              <a:t>zabezpečiť, aby osoba zodpovedná za každodenné prijímanie detí do zariadenia prijala dieťa podozrivé z ochorenia iba na základe vyšetrenia jeho zdravotného stavu ošetrujúcim lekárom. </a:t>
            </a:r>
            <a:endParaRPr lang="sr-Latn-RS" sz="2600" b="0" strike="noStrike" spc="-1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5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43280" cy="430200"/>
          </a:xfrm>
          <a:prstGeom prst="rect">
            <a:avLst/>
          </a:prstGeom>
          <a:ln w="0">
            <a:noFill/>
          </a:ln>
        </p:spPr>
      </p:pic>
      <p:sp>
        <p:nvSpPr>
          <p:cNvPr id="86" name="TextBox 3"/>
          <p:cNvSpPr/>
          <p:nvPr/>
        </p:nvSpPr>
        <p:spPr>
          <a:xfrm>
            <a:off x="1141560" y="278280"/>
            <a:ext cx="4305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Umiestnenie zvierat v materskej škole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7" name="Picture 2"/>
          <p:cNvPicPr/>
          <p:nvPr/>
        </p:nvPicPr>
        <p:blipFill>
          <a:blip r:embed="rId3"/>
          <a:stretch/>
        </p:blipFill>
        <p:spPr>
          <a:xfrm>
            <a:off x="857520" y="278280"/>
            <a:ext cx="11333880" cy="430200"/>
          </a:xfrm>
          <a:prstGeom prst="rect">
            <a:avLst/>
          </a:prstGeom>
          <a:ln w="0">
            <a:noFill/>
          </a:ln>
        </p:spPr>
      </p:pic>
      <p:sp>
        <p:nvSpPr>
          <p:cNvPr id="88" name="BlokTextu 8"/>
          <p:cNvSpPr/>
          <p:nvPr/>
        </p:nvSpPr>
        <p:spPr>
          <a:xfrm>
            <a:off x="1141560" y="319320"/>
            <a:ext cx="6151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Ranné prijímanie detí do predškolského zariadenia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43280" cy="430200"/>
          </a:xfrm>
          <a:prstGeom prst="rect">
            <a:avLst/>
          </a:prstGeom>
          <a:ln w="0">
            <a:noFill/>
          </a:ln>
        </p:spPr>
      </p:pic>
      <p:sp>
        <p:nvSpPr>
          <p:cNvPr id="90" name="TextBox 3"/>
          <p:cNvSpPr/>
          <p:nvPr/>
        </p:nvSpPr>
        <p:spPr>
          <a:xfrm>
            <a:off x="1141560" y="278280"/>
            <a:ext cx="4305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Umiestnenie zvierat v materskej škole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Picture 2"/>
          <p:cNvPicPr/>
          <p:nvPr/>
        </p:nvPicPr>
        <p:blipFill>
          <a:blip r:embed="rId3"/>
          <a:stretch/>
        </p:blipFill>
        <p:spPr>
          <a:xfrm>
            <a:off x="857520" y="278280"/>
            <a:ext cx="11333880" cy="430200"/>
          </a:xfrm>
          <a:prstGeom prst="rect">
            <a:avLst/>
          </a:prstGeom>
          <a:ln w="0">
            <a:noFill/>
          </a:ln>
        </p:spPr>
      </p:pic>
      <p:sp>
        <p:nvSpPr>
          <p:cNvPr id="92" name="BlokTextu 8"/>
          <p:cNvSpPr/>
          <p:nvPr/>
        </p:nvSpPr>
        <p:spPr>
          <a:xfrm>
            <a:off x="990720" y="278280"/>
            <a:ext cx="6151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Ranné prijímanie detí do predškolského zariadenia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696240" y="834840"/>
            <a:ext cx="10843560" cy="57074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2000" b="0" strike="noStrike" spc="-1">
              <a:solidFill>
                <a:schemeClr val="dk1"/>
              </a:solidFill>
              <a:latin typeface="Calibri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sk-SK" sz="2800" b="1" strike="noStrike" spc="-1">
                <a:solidFill>
                  <a:srgbClr val="000000"/>
                </a:solidFill>
                <a:latin typeface="Times New Roman"/>
              </a:rPr>
              <a:t>Každé dieťa ráno prechádza ranným zdravotným filtrom. </a:t>
            </a:r>
            <a:endParaRPr lang="sr-Latn-RS" sz="2800" b="0" strike="noStrike" spc="-1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V prípade, že má dieťa niektoré z príznakov v rámci výkonu filtra, odporučí sa rodičovi, aby sa dieťa doliečilo buď doma, alebo navštívilo lekára.                                                    </a:t>
            </a:r>
            <a:r>
              <a:rPr lang="sk-SK" sz="2400" b="1" u="sng" strike="noStrike" spc="-1">
                <a:solidFill>
                  <a:srgbClr val="000000"/>
                </a:solidFill>
                <a:uFillTx/>
                <a:latin typeface="Times New Roman"/>
              </a:rPr>
              <a:t>Lekár nevydáva potvrdenie pre rodiča </a:t>
            </a: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– </a:t>
            </a:r>
            <a:r>
              <a:rPr lang="sk-SK" sz="2400" b="0" u="sng" strike="noStrike" spc="-1">
                <a:solidFill>
                  <a:srgbClr val="000000"/>
                </a:solidFill>
                <a:uFillTx/>
                <a:latin typeface="Times New Roman"/>
              </a:rPr>
              <a:t>v prípade, že dieťa nemá príznaky </a:t>
            </a: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(čo môže byť spôsobené podaním antipyretika), </a:t>
            </a:r>
            <a:r>
              <a:rPr lang="sk-SK" sz="2400" b="0" u="sng" strike="noStrike" spc="-1">
                <a:solidFill>
                  <a:srgbClr val="000000"/>
                </a:solidFill>
                <a:uFillTx/>
                <a:latin typeface="Times New Roman"/>
              </a:rPr>
              <a:t>odporučí rodičom nechať dieťa               v domácej starostlivosti, alebo po vyšetrení naordinuje liečbu. 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V prípade, že dieťa už napr. na druhý deň </a:t>
            </a:r>
            <a:r>
              <a:rPr lang="sk-SK" sz="2400" b="0" u="sng" strike="noStrike" spc="-1">
                <a:solidFill>
                  <a:srgbClr val="000000"/>
                </a:solidFill>
                <a:uFillTx/>
                <a:latin typeface="Times New Roman"/>
              </a:rPr>
              <a:t>nemá príznaky ochorenia, môže byť prijaté do predškolského zariadenia, ak prejde ranným filtrom</a:t>
            </a:r>
            <a:r>
              <a:rPr lang="sk-SK" sz="2400" b="0" strike="noStrike" spc="-1">
                <a:solidFill>
                  <a:srgbClr val="000000"/>
                </a:solidFill>
                <a:latin typeface="Times New Roman"/>
              </a:rPr>
              <a:t>. V prípade ochorenia sa lieči doma po naordinovaní liečby pediatrom. </a:t>
            </a:r>
            <a:r>
              <a:rPr lang="sk-SK" sz="2400" b="1" strike="noStrike" spc="-1">
                <a:solidFill>
                  <a:srgbClr val="000000"/>
                </a:solidFill>
                <a:latin typeface="Times New Roman"/>
              </a:rPr>
              <a:t>Potvrdenie sa nevydáva.</a:t>
            </a:r>
            <a:endParaRPr lang="sr-Latn-RS" sz="2400" b="0" strike="noStrike" spc="-1">
              <a:solidFill>
                <a:schemeClr val="dk1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1"/>
          <p:cNvPicPr/>
          <p:nvPr/>
        </p:nvPicPr>
        <p:blipFill>
          <a:blip r:embed="rId2"/>
          <a:stretch/>
        </p:blipFill>
        <p:spPr>
          <a:xfrm>
            <a:off x="406440" y="278280"/>
            <a:ext cx="143280" cy="430200"/>
          </a:xfrm>
          <a:prstGeom prst="rect">
            <a:avLst/>
          </a:prstGeom>
          <a:ln w="0">
            <a:noFill/>
          </a:ln>
        </p:spPr>
      </p:pic>
      <p:pic>
        <p:nvPicPr>
          <p:cNvPr id="95" name="Picture 2"/>
          <p:cNvPicPr/>
          <p:nvPr/>
        </p:nvPicPr>
        <p:blipFill>
          <a:blip r:embed="rId3"/>
          <a:stretch/>
        </p:blipFill>
        <p:spPr>
          <a:xfrm>
            <a:off x="857520" y="278280"/>
            <a:ext cx="11333880" cy="430200"/>
          </a:xfrm>
          <a:prstGeom prst="rect">
            <a:avLst/>
          </a:prstGeom>
          <a:ln w="0">
            <a:noFill/>
          </a:ln>
        </p:spPr>
      </p:pic>
      <p:sp>
        <p:nvSpPr>
          <p:cNvPr id="96" name="TextBox 3"/>
          <p:cNvSpPr/>
          <p:nvPr/>
        </p:nvSpPr>
        <p:spPr>
          <a:xfrm>
            <a:off x="1141560" y="278280"/>
            <a:ext cx="4305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Kontaktné údaje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BlokTextu 5"/>
          <p:cNvSpPr/>
          <p:nvPr/>
        </p:nvSpPr>
        <p:spPr>
          <a:xfrm>
            <a:off x="857520" y="1203120"/>
            <a:ext cx="10194840" cy="521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</a:rPr>
              <a:t>Oddelenie hygieny detí a mládeže 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Regionálny úrad verejného zdravotníctva v Leviciach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Ul. Komenského 4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934 38 Levice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Vedúca oddelenia: Ing. Erika Szabóová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Zamestnanci oddelenia : DAHE Jarmila Sucháčová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Calibri"/>
              </a:rPr>
              <a:t>		             Mgr. Simona Štenková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 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web: </a:t>
            </a:r>
            <a:r>
              <a:rPr lang="sk-SK" sz="2400" b="1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4"/>
              </a:rPr>
              <a:t>https://www.uvzsr.sk/web/ruvzlv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e-mail: </a:t>
            </a:r>
            <a:r>
              <a:rPr lang="sk-SK" sz="2400" b="1" u="sng" strike="noStrike" spc="-1">
                <a:solidFill>
                  <a:schemeClr val="dk1"/>
                </a:solidFill>
                <a:uFillTx/>
                <a:latin typeface="Times New Roman"/>
                <a:ea typeface="Times New Roman"/>
                <a:hlinkClick r:id="rId5"/>
              </a:rPr>
              <a:t>lv.hdm@uvzsr.sk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vedúca odd: 036/6228716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oddelenie: 036/6370812</a:t>
            </a:r>
            <a:br>
              <a:rPr sz="2400"/>
            </a:br>
            <a:r>
              <a:rPr lang="sk-SK" sz="2400" b="1" strike="noStrike" spc="-1">
                <a:solidFill>
                  <a:schemeClr val="dk1"/>
                </a:solidFill>
                <a:latin typeface="Times New Roman"/>
                <a:ea typeface="Times New Roman"/>
              </a:rPr>
              <a:t>tel. č. sekretariát: 036/6312899</a:t>
            </a:r>
            <a:endParaRPr lang="sk-SK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2"/>
          <p:cNvPicPr/>
          <p:nvPr/>
        </p:nvPicPr>
        <p:blipFill>
          <a:blip r:embed="rId2"/>
          <a:stretch/>
        </p:blipFill>
        <p:spPr>
          <a:xfrm>
            <a:off x="874800" y="1072080"/>
            <a:ext cx="10160640" cy="4960440"/>
          </a:xfrm>
          <a:prstGeom prst="rect">
            <a:avLst/>
          </a:prstGeom>
          <a:ln w="0">
            <a:noFill/>
          </a:ln>
        </p:spPr>
      </p:pic>
      <p:pic>
        <p:nvPicPr>
          <p:cNvPr id="99" name="Picture 1"/>
          <p:cNvPicPr/>
          <p:nvPr/>
        </p:nvPicPr>
        <p:blipFill>
          <a:blip r:embed="rId3"/>
          <a:stretch/>
        </p:blipFill>
        <p:spPr>
          <a:xfrm>
            <a:off x="406440" y="278280"/>
            <a:ext cx="143280" cy="43020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2"/>
          <p:cNvPicPr/>
          <p:nvPr/>
        </p:nvPicPr>
        <p:blipFill>
          <a:blip r:embed="rId4"/>
          <a:stretch/>
        </p:blipFill>
        <p:spPr>
          <a:xfrm>
            <a:off x="857520" y="278280"/>
            <a:ext cx="11333880" cy="430200"/>
          </a:xfrm>
          <a:prstGeom prst="rect">
            <a:avLst/>
          </a:prstGeom>
          <a:ln w="0">
            <a:noFill/>
          </a:ln>
        </p:spPr>
      </p:pic>
      <p:sp>
        <p:nvSpPr>
          <p:cNvPr id="101" name="TextBox 3"/>
          <p:cNvSpPr/>
          <p:nvPr/>
        </p:nvSpPr>
        <p:spPr>
          <a:xfrm>
            <a:off x="1141560" y="278280"/>
            <a:ext cx="57319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k-SK" sz="1800" b="0" strike="noStrike" spc="-1">
                <a:solidFill>
                  <a:srgbClr val="FFFFFF"/>
                </a:solidFill>
                <a:latin typeface="Times New Roman"/>
              </a:rPr>
              <a:t>Úradné a konzultačné hodiny na RÚVZ v Leviciach</a:t>
            </a:r>
            <a:endParaRPr lang="sk-SK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6"/>
          <p:cNvSpPr/>
          <p:nvPr/>
        </p:nvSpPr>
        <p:spPr>
          <a:xfrm>
            <a:off x="3037320" y="2178720"/>
            <a:ext cx="6962400" cy="912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sr-Latn-RS" sz="5400" b="0" strike="noStrike" spc="-1">
                <a:solidFill>
                  <a:srgbClr val="006298"/>
                </a:solidFill>
                <a:latin typeface="Times New Roman"/>
              </a:rPr>
              <a:t>Ďakujeme za pozornosť</a:t>
            </a:r>
            <a:endParaRPr lang="sk-SK" sz="5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</TotalTime>
  <Words>600</Words>
  <Application>Microsoft Office PowerPoint</Application>
  <PresentationFormat>Širokouhlá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11</vt:i4>
      </vt:variant>
      <vt:variant>
        <vt:lpstr>Nadpisy snímok</vt:lpstr>
      </vt:variant>
      <vt:variant>
        <vt:i4>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</dc:title>
  <dc:subject/>
  <dc:creator>davor</dc:creator>
  <dc:description/>
  <cp:lastModifiedBy>Ingrid Hrnčárová</cp:lastModifiedBy>
  <cp:revision>23</cp:revision>
  <dcterms:created xsi:type="dcterms:W3CDTF">2024-06-04T14:57:20Z</dcterms:created>
  <dcterms:modified xsi:type="dcterms:W3CDTF">2024-09-05T06:39:18Z</dcterms:modified>
  <dc:language>sk-SK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Vlastná</vt:lpwstr>
  </property>
  <property fmtid="{D5CDD505-2E9C-101B-9397-08002B2CF9AE}" pid="3" name="Slides">
    <vt:i4>9</vt:i4>
  </property>
</Properties>
</file>