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</p:sldMasterIdLst>
  <p:sldIdLst>
    <p:sldId id="256" r:id="rId16"/>
    <p:sldId id="257" r:id="rId17"/>
    <p:sldId id="258" r:id="rId18"/>
    <p:sldId id="259" r:id="rId19"/>
    <p:sldId id="260" r:id="rId20"/>
    <p:sldId id="261" r:id="rId21"/>
    <p:sldId id="262" r:id="rId22"/>
  </p:sldIdLst>
  <p:sldSz cx="12192000" cy="6858000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B85AB54-A3AB-4CC2-B500-8D9CFC8F0378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DB1A04CC-2035-4290-97CB-442FE9B2A28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2"/>
          </p:nvPr>
        </p:nvSpPr>
        <p:spPr/>
        <p:txBody>
          <a:bodyPr/>
          <a:lstStyle/>
          <a:p>
            <a:fld id="{AF63A15D-EE4F-4CF6-9C04-5998CBAAA84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5"/>
          </p:nvPr>
        </p:nvSpPr>
        <p:spPr/>
        <p:txBody>
          <a:bodyPr/>
          <a:lstStyle/>
          <a:p>
            <a:fld id="{66099A38-670A-4FBF-A3B5-EFCCBC0AB70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8"/>
          </p:nvPr>
        </p:nvSpPr>
        <p:spPr/>
        <p:txBody>
          <a:bodyPr/>
          <a:lstStyle/>
          <a:p>
            <a:fld id="{209EF7EB-543E-4FB2-94D3-9A1BEFDECCC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1"/>
          </p:nvPr>
        </p:nvSpPr>
        <p:spPr/>
        <p:txBody>
          <a:bodyPr/>
          <a:lstStyle/>
          <a:p>
            <a:fld id="{3E64D44E-D388-4621-88F3-68A7C5E9338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4"/>
          </p:nvPr>
        </p:nvSpPr>
        <p:spPr/>
        <p:txBody>
          <a:bodyPr/>
          <a:lstStyle/>
          <a:p>
            <a:fld id="{B68E8503-F848-42B0-B0AE-3B212844AA8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dvole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BDB4C85-5F53-43CC-AEAB-5736802DD01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redvolené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7670812-C08D-47C7-A031-F5A72530E45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redvolené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30CD87B-7E4B-4C17-8D12-743EBC2651B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86C6ADF5-B82A-4DDA-9ED6-CF4B12D364D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79D21768-6573-4DF8-9F3F-BBBD19DE71E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F9CB7982-CA7F-4AF9-8EC5-7B9457F9DBF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495D20BC-30C7-444B-BD17-AB4F9ACEFC9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4483B05F-8B36-43EA-A951-A1D531802A3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9F881CF-4E79-4F1D-B4A6-E75D8AD6CE2A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32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87B43BE-4F11-4886-8318-D105612041DE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57" name="PlaceHolder 2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58" name="PlaceHolder 3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5B83EB2-72DF-48CF-90B5-4A24484684A1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ftr" idx="34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62" name="PlaceHolder 2"/>
          <p:cNvSpPr>
            <a:spLocks noGrp="1"/>
          </p:cNvSpPr>
          <p:nvPr>
            <p:ph type="sldNum" idx="35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FE116E1-C8A6-4DC4-9907-9BB4B3E0E20C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dt" idx="36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ftr" idx="37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65" name="PlaceHolder 2"/>
          <p:cNvSpPr>
            <a:spLocks noGrp="1"/>
          </p:cNvSpPr>
          <p:nvPr>
            <p:ph type="sldNum" idx="38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9EB4411-9564-454E-9BF2-3E059B09ED71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dt" idx="39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ftr" idx="40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68" name="PlaceHolder 2"/>
          <p:cNvSpPr>
            <a:spLocks noGrp="1"/>
          </p:cNvSpPr>
          <p:nvPr>
            <p:ph type="sldNum" idx="41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E6A01BA-BD3A-4A9C-ADB4-544C4A56E1E5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dt" idx="42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71" name="PlaceHolder 2"/>
          <p:cNvSpPr>
            <a:spLocks noGrp="1"/>
          </p:cNvSpPr>
          <p:nvPr>
            <p:ph type="ftr" idx="43"/>
          </p:nvPr>
        </p:nvSpPr>
        <p:spPr>
          <a:xfrm>
            <a:off x="4038480" y="6356520"/>
            <a:ext cx="4112640" cy="36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72" name="PlaceHolder 3"/>
          <p:cNvSpPr>
            <a:spLocks noGrp="1"/>
          </p:cNvSpPr>
          <p:nvPr>
            <p:ph type="sldNum" idx="44"/>
          </p:nvPr>
        </p:nvSpPr>
        <p:spPr>
          <a:xfrm>
            <a:off x="86104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25AF4E9-447A-4760-BC4B-28BB76BB6BA5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dt" idx="45"/>
          </p:nvPr>
        </p:nvSpPr>
        <p:spPr>
          <a:xfrm>
            <a:off x="838080" y="6356520"/>
            <a:ext cx="2741040" cy="36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32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E54971E-F6F0-49BF-BEF1-36CF8B862AE8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32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4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20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4663A82-5CB7-4B58-92E1-74BC4C246DF2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D719F39-8AEB-441E-AE8A-D3DB71F09820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3E1DF37-0066-479E-85CD-9947D652D8A8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32" name="PlaceHolder 2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61F774E-B033-41D5-9298-814752B47696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37" name="PlaceHolder 4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1C02F34-CF66-4B76-93F5-050D5996DE6B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E762CF9-9855-4930-825B-C982D1766786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38960" cy="238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titulku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Kliknúť na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Tretia úroveň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Piata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Šiesta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Siedma úroveň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0273810-75AC-448E-8DEC-FD52305B7F9D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&lt;dátum/čas&gt;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www.uvzsr.sk/web/ruvzk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6"/>
          <p:cNvSpPr/>
          <p:nvPr/>
        </p:nvSpPr>
        <p:spPr>
          <a:xfrm>
            <a:off x="1227960" y="1848960"/>
            <a:ext cx="9751680" cy="237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5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r-Latn-RS" sz="4800" b="0" strike="noStrike" spc="-1">
                <a:solidFill>
                  <a:srgbClr val="006298"/>
                </a:solidFill>
                <a:latin typeface="Times New Roman"/>
              </a:rPr>
              <a:t>   Aktuálne informácie z oblasti   hygieny detí a mládeže </a:t>
            </a:r>
            <a:endParaRPr lang="sk-SK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Box 11"/>
          <p:cNvSpPr/>
          <p:nvPr/>
        </p:nvSpPr>
        <p:spPr>
          <a:xfrm>
            <a:off x="3375000" y="3575160"/>
            <a:ext cx="6046560" cy="51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Box 13"/>
          <p:cNvSpPr/>
          <p:nvPr/>
        </p:nvSpPr>
        <p:spPr>
          <a:xfrm>
            <a:off x="3375000" y="4718160"/>
            <a:ext cx="630432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400" b="0" strike="noStrike" spc="-1">
                <a:solidFill>
                  <a:srgbClr val="006298"/>
                </a:solidFill>
                <a:latin typeface="Times New Roman"/>
              </a:rPr>
              <a:t>Mgr. Silvia Nagyová, Mgr. Bernadett Németh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TextBox 15"/>
          <p:cNvSpPr/>
          <p:nvPr/>
        </p:nvSpPr>
        <p:spPr>
          <a:xfrm>
            <a:off x="3892680" y="5365800"/>
            <a:ext cx="440496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sr-Latn-RS" sz="1800" b="0" strike="noStrike" spc="-1">
                <a:solidFill>
                  <a:srgbClr val="006298"/>
                </a:solidFill>
                <a:latin typeface="Times New Roman"/>
              </a:rPr>
              <a:t>Oddelenie hygieny detí a mládeže 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r-Latn-RS" sz="1800" b="0" strike="noStrike" spc="-1">
                <a:solidFill>
                  <a:srgbClr val="006298"/>
                </a:solidFill>
                <a:latin typeface="Times New Roman"/>
              </a:rPr>
              <a:t>Pracovná porada pre riaditeľov MŠ a ŠMŠ 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1" name="Kép 80"/>
          <p:cNvPicPr/>
          <p:nvPr/>
        </p:nvPicPr>
        <p:blipFill>
          <a:blip r:embed="rId2"/>
          <a:stretch/>
        </p:blipFill>
        <p:spPr>
          <a:xfrm>
            <a:off x="4811400" y="900000"/>
            <a:ext cx="2383920" cy="12520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6"/>
          <p:cNvSpPr/>
          <p:nvPr/>
        </p:nvSpPr>
        <p:spPr>
          <a:xfrm>
            <a:off x="4937760" y="2178720"/>
            <a:ext cx="1950120" cy="90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extBox 11"/>
          <p:cNvSpPr/>
          <p:nvPr/>
        </p:nvSpPr>
        <p:spPr>
          <a:xfrm>
            <a:off x="1209960" y="1167120"/>
            <a:ext cx="9641160" cy="1797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800" b="0" strike="noStrike" spc="-1" baseline="33000">
                <a:solidFill>
                  <a:srgbClr val="C5C7C9"/>
                </a:solidFill>
                <a:latin typeface="uvzsr123"/>
                <a:ea typeface="Microsoft YaHei"/>
              </a:rPr>
              <a:t>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800" b="0" strike="noStrike" spc="-1" baseline="33000">
                <a:solidFill>
                  <a:srgbClr val="C5C7C9"/>
                </a:solidFill>
                <a:latin typeface="uvzsr123"/>
                <a:ea typeface="Microsoft YaHei"/>
              </a:rPr>
              <a:t>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800" b="0" strike="noStrike" spc="-1">
                <a:solidFill>
                  <a:srgbClr val="C5C7C9"/>
                </a:solidFill>
                <a:latin typeface="uvzsr123"/>
                <a:ea typeface="Microsoft YaHei"/>
              </a:rPr>
              <a:t>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38600" cy="425520"/>
          </a:xfrm>
          <a:prstGeom prst="rect">
            <a:avLst/>
          </a:prstGeom>
          <a:ln w="0">
            <a:noFill/>
          </a:ln>
        </p:spPr>
      </p:pic>
      <p:sp>
        <p:nvSpPr>
          <p:cNvPr id="85" name="Picture 2"/>
          <p:cNvSpPr/>
          <p:nvPr/>
        </p:nvSpPr>
        <p:spPr>
          <a:xfrm>
            <a:off x="857520" y="278280"/>
            <a:ext cx="11329200" cy="3607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   </a:t>
            </a:r>
          </a:p>
        </p:txBody>
      </p:sp>
      <p:sp>
        <p:nvSpPr>
          <p:cNvPr id="86" name="TextBox 3"/>
          <p:cNvSpPr/>
          <p:nvPr/>
        </p:nvSpPr>
        <p:spPr>
          <a:xfrm rot="21599400">
            <a:off x="900000" y="261000"/>
            <a:ext cx="112867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latin typeface="Times New Roman"/>
              </a:rPr>
              <a:t>Vyhláška 75/2023 Z.z. o podrobnostiach o  požiadavkách na zariadenia pre deti a mládež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Szövegdoboz 1"/>
          <p:cNvSpPr/>
          <p:nvPr/>
        </p:nvSpPr>
        <p:spPr>
          <a:xfrm>
            <a:off x="900000" y="888840"/>
            <a:ext cx="10402560" cy="585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</a:rPr>
              <a:t>Platnosť – 15. marec 2023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</a:rPr>
              <a:t>Zmeny: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V</a:t>
            </a:r>
            <a:r>
              <a:rPr lang="en-US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 zariadení pre deti do 6 rokov veku  na 1 dieťa pripadá najmenej 3m</a:t>
            </a:r>
            <a:r>
              <a:rPr lang="en-US" sz="2400" b="0" strike="noStrike" spc="-1" baseline="33000">
                <a:solidFill>
                  <a:schemeClr val="dk1"/>
                </a:solidFill>
                <a:latin typeface="Times New Roman"/>
                <a:ea typeface="Microsoft YaHei"/>
              </a:rPr>
              <a:t>2 </a:t>
            </a:r>
            <a:r>
              <a:rPr lang="en-US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plochy herne a spálne, na 1 ležadlo na spanie 1,7m2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Vzdialenosť ležadla od zeme – najmenej 20 cm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Radiátory sú opatrené krytmi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1 umývadlo a 1 WC sa vyčleňuje na 10 detí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Umývadlá a batérie umývadiel inštalujú primerane k výške detí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Šatne pre deti tvoria samostatný priestor, vybavené vetrateľnými skrinkami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Maľovanie priestorov pri viditeľnom znečistení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Microsoft YaHei"/>
              </a:rPr>
              <a:t>Ak nie je v zariadení inštalovaný systém riadeného vetrania, priame vetranie oknami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Box 1"/>
          <p:cNvSpPr/>
          <p:nvPr/>
        </p:nvSpPr>
        <p:spPr>
          <a:xfrm>
            <a:off x="4937760" y="2178720"/>
            <a:ext cx="1950120" cy="90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TextBox 2"/>
          <p:cNvSpPr/>
          <p:nvPr/>
        </p:nvSpPr>
        <p:spPr>
          <a:xfrm>
            <a:off x="540000" y="1260000"/>
            <a:ext cx="8816040" cy="1370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800" b="0" strike="noStrike" spc="-1" baseline="33000">
                <a:solidFill>
                  <a:srgbClr val="C5C7C9"/>
                </a:solidFill>
                <a:latin typeface="uvzsr123"/>
                <a:ea typeface="Microsoft YaHei"/>
              </a:rPr>
              <a:t>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2800" b="0" strike="noStrike" spc="-1">
                <a:solidFill>
                  <a:srgbClr val="C5C7C9"/>
                </a:solidFill>
                <a:latin typeface="uvzsr123"/>
                <a:ea typeface="Microsoft YaHei"/>
              </a:rPr>
              <a:t>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0" name="Picture 3"/>
          <p:cNvPicPr/>
          <p:nvPr/>
        </p:nvPicPr>
        <p:blipFill>
          <a:blip r:embed="rId2"/>
          <a:stretch/>
        </p:blipFill>
        <p:spPr>
          <a:xfrm>
            <a:off x="406440" y="278280"/>
            <a:ext cx="138600" cy="425520"/>
          </a:xfrm>
          <a:prstGeom prst="rect">
            <a:avLst/>
          </a:prstGeom>
          <a:ln w="0">
            <a:noFill/>
          </a:ln>
        </p:spPr>
      </p:pic>
      <p:sp>
        <p:nvSpPr>
          <p:cNvPr id="91" name="Picture 4"/>
          <p:cNvSpPr/>
          <p:nvPr/>
        </p:nvSpPr>
        <p:spPr>
          <a:xfrm>
            <a:off x="857520" y="278280"/>
            <a:ext cx="11329200" cy="3607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   </a:t>
            </a:r>
          </a:p>
        </p:txBody>
      </p:sp>
      <p:sp>
        <p:nvSpPr>
          <p:cNvPr id="92" name="TextBox 5"/>
          <p:cNvSpPr/>
          <p:nvPr/>
        </p:nvSpPr>
        <p:spPr>
          <a:xfrm rot="21599400">
            <a:off x="900000" y="261000"/>
            <a:ext cx="112867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latin typeface="Times New Roman"/>
              </a:rPr>
              <a:t>Vyhláška 75/2023 Z.z. o podrobnostiach o  požiadavkách na zariadenia pre deti a mládež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Szövegdoboz 1"/>
          <p:cNvSpPr/>
          <p:nvPr/>
        </p:nvSpPr>
        <p:spPr>
          <a:xfrm>
            <a:off x="900000" y="1407600"/>
            <a:ext cx="10805400" cy="3078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Zmeny platné od 1. januára 2024: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V rámci vybavenia je vyčlenený priestor na odkladanie inventára, pracovných pomôcok a priestor na uloženie záhradných hračiek, uzavretý priestor na oddelené skladovanie čistej a použitej bielizne.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Steny v zariadení do 6 rokov veku majú umývateľný povrch.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7"/>
          <p:cNvSpPr/>
          <p:nvPr/>
        </p:nvSpPr>
        <p:spPr>
          <a:xfrm>
            <a:off x="4937760" y="2178720"/>
            <a:ext cx="1950120" cy="90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5" name="Picture 5"/>
          <p:cNvPicPr/>
          <p:nvPr/>
        </p:nvPicPr>
        <p:blipFill>
          <a:blip r:embed="rId2"/>
          <a:stretch/>
        </p:blipFill>
        <p:spPr>
          <a:xfrm>
            <a:off x="406440" y="278280"/>
            <a:ext cx="138600" cy="425520"/>
          </a:xfrm>
          <a:prstGeom prst="rect">
            <a:avLst/>
          </a:prstGeom>
          <a:ln w="0">
            <a:noFill/>
          </a:ln>
        </p:spPr>
      </p:pic>
      <p:sp>
        <p:nvSpPr>
          <p:cNvPr id="96" name="Picture 6"/>
          <p:cNvSpPr/>
          <p:nvPr/>
        </p:nvSpPr>
        <p:spPr>
          <a:xfrm>
            <a:off x="857520" y="278280"/>
            <a:ext cx="11329200" cy="3607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000000"/>
                </a:solidFill>
                <a:latin typeface="Arial"/>
              </a:rPr>
              <a:t>   </a:t>
            </a:r>
          </a:p>
        </p:txBody>
      </p:sp>
      <p:sp>
        <p:nvSpPr>
          <p:cNvPr id="97" name="TextBox 10"/>
          <p:cNvSpPr/>
          <p:nvPr/>
        </p:nvSpPr>
        <p:spPr>
          <a:xfrm rot="21599400">
            <a:off x="900000" y="261000"/>
            <a:ext cx="1128672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2000" b="0" strike="noStrike" spc="-1">
                <a:solidFill>
                  <a:srgbClr val="FFFFFF"/>
                </a:solidFill>
                <a:latin typeface="Times New Roman"/>
              </a:rPr>
              <a:t>Chorobnosť na chrípku a chrípke podobných ochorení v zariadeniach pre deti a mládež 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Szövegdoboz 1"/>
          <p:cNvSpPr/>
          <p:nvPr/>
        </p:nvSpPr>
        <p:spPr>
          <a:xfrm>
            <a:off x="857520" y="1347480"/>
            <a:ext cx="10685160" cy="448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Závery z pracovnej porady krajských odborníkov pre odbor hygieny detí a mládeže konanej dňa 10. apríla 2024 v Bratislave: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 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Platné usmernenie z roku 1997, v zmysle ktorého sa uzatvára zariadenie, ak chorobnosť detí  v kolektíve prekročí 30%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sk-SK" sz="2800" b="0" strike="noStrike" spc="-1">
                <a:solidFill>
                  <a:srgbClr val="000000"/>
                </a:solidFill>
                <a:latin typeface="Times New Roman"/>
              </a:rPr>
              <a:t>Pri ochorení detí nad 20% prevádzkovateľ zabezpečí opatrenia, napr. zrušenie hromadných podujatí, skrátenie vyučovania...</a:t>
            </a: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Box 18"/>
          <p:cNvSpPr/>
          <p:nvPr/>
        </p:nvSpPr>
        <p:spPr>
          <a:xfrm>
            <a:off x="4937760" y="2178720"/>
            <a:ext cx="1950120" cy="90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Box 19"/>
          <p:cNvSpPr/>
          <p:nvPr/>
        </p:nvSpPr>
        <p:spPr>
          <a:xfrm>
            <a:off x="360000" y="540000"/>
            <a:ext cx="10977840" cy="1795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1" name="Picture 9"/>
          <p:cNvPicPr/>
          <p:nvPr/>
        </p:nvPicPr>
        <p:blipFill>
          <a:blip r:embed="rId2"/>
          <a:stretch/>
        </p:blipFill>
        <p:spPr>
          <a:xfrm>
            <a:off x="406440" y="278280"/>
            <a:ext cx="138600" cy="425520"/>
          </a:xfrm>
          <a:prstGeom prst="rect">
            <a:avLst/>
          </a:prstGeom>
          <a:ln w="0">
            <a:noFill/>
          </a:ln>
        </p:spPr>
      </p:pic>
      <p:sp>
        <p:nvSpPr>
          <p:cNvPr id="102" name="Picture 10"/>
          <p:cNvSpPr/>
          <p:nvPr/>
        </p:nvSpPr>
        <p:spPr>
          <a:xfrm>
            <a:off x="857520" y="278280"/>
            <a:ext cx="11329200" cy="360720"/>
          </a:xfrm>
          <a:prstGeom prst="rect">
            <a:avLst/>
          </a:pr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sk-SK" sz="2000" b="0" strike="noStrike" spc="-1">
                <a:solidFill>
                  <a:schemeClr val="lt1"/>
                </a:solidFill>
                <a:latin typeface="Times New Roman"/>
              </a:rPr>
              <a:t>Úradné hodiny pre  podateľňu a pokladňu 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TextBox 21"/>
          <p:cNvSpPr/>
          <p:nvPr/>
        </p:nvSpPr>
        <p:spPr>
          <a:xfrm rot="21599400">
            <a:off x="900000" y="278280"/>
            <a:ext cx="112867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Times New Roman"/>
              </a:rPr>
              <a:t>  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4" name="Táblázat 2"/>
          <p:cNvGraphicFramePr/>
          <p:nvPr/>
        </p:nvGraphicFramePr>
        <p:xfrm>
          <a:off x="1292760" y="2178720"/>
          <a:ext cx="9605880" cy="3130200"/>
        </p:xfrm>
        <a:graphic>
          <a:graphicData uri="http://schemas.openxmlformats.org/drawingml/2006/table">
            <a:tbl>
              <a:tblPr/>
              <a:tblGrid>
                <a:gridCol w="48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604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sk-SK" sz="18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Pondelok</a:t>
                      </a:r>
                      <a:endParaRPr lang="sk-SK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sk-SK" sz="1800" b="1" strike="noStrike" spc="-1">
                          <a:solidFill>
                            <a:schemeClr val="lt1"/>
                          </a:solidFill>
                          <a:latin typeface="Calibri"/>
                        </a:rPr>
                        <a:t>8:00 – 12:00          I          13:00 – 14:00</a:t>
                      </a:r>
                      <a:endParaRPr lang="sk-SK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04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Utorok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8:00 – 12:00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04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Streda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8:00 – 12:00          I          13:00 – 14:00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04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Štvrtok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8:00 – 12:00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04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Piatok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sk-SK" sz="1800" b="0" strike="noStrike" spc="-1">
                          <a:solidFill>
                            <a:schemeClr val="dk1"/>
                          </a:solidFill>
                          <a:latin typeface="Calibri"/>
                        </a:rPr>
                        <a:t>8:00 – 12:00</a:t>
                      </a:r>
                      <a:endParaRPr lang="sk-SK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3"/>
          <p:cNvPicPr/>
          <p:nvPr/>
        </p:nvPicPr>
        <p:blipFill>
          <a:blip r:embed="rId2"/>
          <a:stretch/>
        </p:blipFill>
        <p:spPr>
          <a:xfrm>
            <a:off x="406440" y="278280"/>
            <a:ext cx="141480" cy="428400"/>
          </a:xfrm>
          <a:prstGeom prst="rect">
            <a:avLst/>
          </a:prstGeom>
          <a:ln w="0">
            <a:noFill/>
          </a:ln>
        </p:spPr>
      </p:pic>
      <p:pic>
        <p:nvPicPr>
          <p:cNvPr id="106" name="Picture 14"/>
          <p:cNvPicPr/>
          <p:nvPr/>
        </p:nvPicPr>
        <p:blipFill>
          <a:blip r:embed="rId3"/>
          <a:stretch/>
        </p:blipFill>
        <p:spPr>
          <a:xfrm>
            <a:off x="857520" y="278280"/>
            <a:ext cx="11332080" cy="428400"/>
          </a:xfrm>
          <a:prstGeom prst="rect">
            <a:avLst/>
          </a:prstGeom>
          <a:ln w="0">
            <a:noFill/>
          </a:ln>
        </p:spPr>
      </p:pic>
      <p:sp>
        <p:nvSpPr>
          <p:cNvPr id="107" name="TextBox 26"/>
          <p:cNvSpPr/>
          <p:nvPr/>
        </p:nvSpPr>
        <p:spPr>
          <a:xfrm>
            <a:off x="857520" y="279720"/>
            <a:ext cx="430380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2000" b="0" strike="noStrike" spc="-1">
                <a:solidFill>
                  <a:srgbClr val="FFFFFF"/>
                </a:solidFill>
                <a:latin typeface="Times New Roman"/>
              </a:rPr>
              <a:t>Kontaktné údaje</a:t>
            </a:r>
            <a:endParaRPr lang="sk-SK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BlokTextu 2"/>
          <p:cNvSpPr/>
          <p:nvPr/>
        </p:nvSpPr>
        <p:spPr>
          <a:xfrm>
            <a:off x="857520" y="1191240"/>
            <a:ext cx="10193040" cy="521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Regionálny úrad verejného zdravotníctva so sídlom v Komárne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Mederčská ul. 742/39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945 01 Komárno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rgbClr val="0070C0"/>
                </a:solidFill>
                <a:latin typeface="Times New Roman"/>
                <a:ea typeface="Times New Roman"/>
              </a:rPr>
              <a:t>Oddelenie hygieny detí a mládeže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 zamestnanci oddelenia:	Mgr. Silvia Nagyová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				      Mgr. Bernadett Németh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 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web: 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4"/>
              </a:rPr>
              <a:t>https://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4"/>
              </a:rPr>
              <a:t>www.uvzsr.sk/web/ruvzkn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</a:rPr>
              <a:t> 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e-mail: </a:t>
            </a:r>
            <a:r>
              <a:rPr lang="sk-SK" sz="2400" b="0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</a:rPr>
              <a:t>ruvzkn@uvzsr.sk</a:t>
            </a:r>
            <a:br>
              <a:rPr sz="2400"/>
            </a:br>
            <a:r>
              <a:rPr lang="sk-SK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sekretariát: +</a:t>
            </a: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421357702627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oddelenie: </a:t>
            </a:r>
            <a:r>
              <a:rPr lang="sk-SK" sz="24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0948 068 161</a:t>
            </a:r>
            <a:br>
              <a:rPr sz="2400"/>
            </a:b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Box 11"/>
          <p:cNvSpPr/>
          <p:nvPr/>
        </p:nvSpPr>
        <p:spPr>
          <a:xfrm>
            <a:off x="2311920" y="2753280"/>
            <a:ext cx="8384400" cy="100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r-Latn-RS" sz="6000" b="0" strike="noStrike" spc="-1">
                <a:solidFill>
                  <a:srgbClr val="006298"/>
                </a:solidFill>
                <a:latin typeface="Times New Roman"/>
              </a:rPr>
              <a:t>Ďakujem za pozornosť!</a:t>
            </a:r>
            <a:endParaRPr lang="sk-SK" sz="6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</TotalTime>
  <Words>334</Words>
  <Application>Microsoft Office PowerPoint</Application>
  <PresentationFormat>Širokouhlá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15</vt:i4>
      </vt:variant>
      <vt:variant>
        <vt:lpstr>Nadpisy snímok</vt:lpstr>
      </vt:variant>
      <vt:variant>
        <vt:i4>7</vt:i4>
      </vt:variant>
    </vt:vector>
  </HeadingPairs>
  <TitlesOfParts>
    <vt:vector size="29" baseType="lpstr">
      <vt:lpstr>Microsoft YaHei</vt:lpstr>
      <vt:lpstr>Arial</vt:lpstr>
      <vt:lpstr>Calibri</vt:lpstr>
      <vt:lpstr>Symbol</vt:lpstr>
      <vt:lpstr>Times New Roman</vt:lpstr>
      <vt:lpstr>uvzsr123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</dc:title>
  <dc:subject/>
  <dc:creator>davor</dc:creator>
  <dc:description/>
  <cp:lastModifiedBy>Ingrid Hrnčárová</cp:lastModifiedBy>
  <cp:revision>56</cp:revision>
  <dcterms:created xsi:type="dcterms:W3CDTF">2024-06-04T14:57:20Z</dcterms:created>
  <dcterms:modified xsi:type="dcterms:W3CDTF">2024-09-05T06:37:07Z</dcterms:modified>
  <dc:language>sk-SK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Szélesvásznú</vt:lpwstr>
  </property>
  <property fmtid="{D5CDD505-2E9C-101B-9397-08002B2CF9AE}" pid="3" name="Slides">
    <vt:i4>7</vt:i4>
  </property>
</Properties>
</file>