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notesMasterIdLst>
    <p:notesMasterId r:id="rId15"/>
  </p:notesMasterIdLst>
  <p:sldIdLst>
    <p:sldId id="256" r:id="rId2"/>
    <p:sldId id="281" r:id="rId3"/>
    <p:sldId id="262" r:id="rId4"/>
    <p:sldId id="273" r:id="rId5"/>
    <p:sldId id="282" r:id="rId6"/>
    <p:sldId id="285" r:id="rId7"/>
    <p:sldId id="265" r:id="rId8"/>
    <p:sldId id="264" r:id="rId9"/>
    <p:sldId id="268" r:id="rId10"/>
    <p:sldId id="270" r:id="rId11"/>
    <p:sldId id="269" r:id="rId12"/>
    <p:sldId id="28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0E00F-AC0A-4634-B513-AF97E35860E3}" type="datetimeFigureOut">
              <a:rPr lang="sk-SK" smtClean="0"/>
              <a:pPr/>
              <a:t>9. 9. 2024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1CF51-C995-4E52-A0A7-D2A6DF7ED7B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CF51-C995-4E52-A0A7-D2A6DF7ED7B5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CF51-C995-4E52-A0A7-D2A6DF7ED7B5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CF51-C995-4E52-A0A7-D2A6DF7ED7B5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CF51-C995-4E52-A0A7-D2A6DF7ED7B5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CF51-C995-4E52-A0A7-D2A6DF7ED7B5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CF51-C995-4E52-A0A7-D2A6DF7ED7B5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CF51-C995-4E52-A0A7-D2A6DF7ED7B5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CF51-C995-4E52-A0A7-D2A6DF7ED7B5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Obdĺžni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Obdĺžni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37592" y="1425146"/>
            <a:ext cx="8585811" cy="2531391"/>
          </a:xfrm>
        </p:spPr>
        <p:txBody>
          <a:bodyPr>
            <a:normAutofit fontScale="90000"/>
          </a:bodyPr>
          <a:lstStyle/>
          <a:p>
            <a:r>
              <a:rPr lang="sk-SK" sz="4400" dirty="0">
                <a:solidFill>
                  <a:schemeClr val="tx1"/>
                </a:solidFill>
              </a:rPr>
              <a:t>Transformácia poradenského systému v školstve: podporné opatrenia a ich implementácia do škôl a školských zariadení</a:t>
            </a:r>
            <a:r>
              <a:rPr lang="sk-SK" sz="4400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16824" y="4613188"/>
            <a:ext cx="9022096" cy="1629350"/>
          </a:xfrm>
        </p:spPr>
        <p:txBody>
          <a:bodyPr>
            <a:normAutofit fontScale="85000" lnSpcReduction="20000"/>
          </a:bodyPr>
          <a:lstStyle/>
          <a:p>
            <a:r>
              <a:rPr lang="sk-SK" dirty="0">
                <a:solidFill>
                  <a:schemeClr val="bg1">
                    <a:lumMod val="50000"/>
                  </a:schemeClr>
                </a:solidFill>
              </a:rPr>
              <a:t>Pracovná porada riaditeľov MŠ, ZŠ a SŠ v územnej a zriaďovateľskej pôsobnosti RÚŠS v Nitre</a:t>
            </a:r>
          </a:p>
          <a:p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				                               Nitra, Nové Zámky, september 2024</a:t>
            </a:r>
          </a:p>
          <a:p>
            <a:endParaRPr lang="sk-SK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k-SK" dirty="0">
                <a:solidFill>
                  <a:schemeClr val="bg1">
                    <a:lumMod val="50000"/>
                  </a:schemeClr>
                </a:solidFill>
              </a:rPr>
              <a:t>Mgr. Mária </a:t>
            </a:r>
            <a:r>
              <a:rPr lang="sk-SK" dirty="0" err="1">
                <a:solidFill>
                  <a:schemeClr val="bg1">
                    <a:lumMod val="50000"/>
                  </a:schemeClr>
                </a:solidFill>
              </a:rPr>
              <a:t>Pauličková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</a:rPr>
              <a:t>, CPP Nitra</a:t>
            </a:r>
          </a:p>
          <a:p>
            <a:r>
              <a:rPr lang="sk-SK" dirty="0">
                <a:solidFill>
                  <a:schemeClr val="bg1">
                    <a:lumMod val="50000"/>
                  </a:schemeClr>
                </a:solidFill>
              </a:rPr>
              <a:t>PhDr. Timea Valachová, PhD., CPP Nové Zámky</a:t>
            </a:r>
          </a:p>
        </p:txBody>
      </p:sp>
    </p:spTree>
    <p:extLst>
      <p:ext uri="{BB962C8B-B14F-4D97-AF65-F5344CB8AC3E}">
        <p14:creationId xmlns:p14="http://schemas.microsoft.com/office/powerpoint/2010/main" val="3371004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jekt pre obsah 5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63" y="212725"/>
            <a:ext cx="10491413" cy="6495806"/>
          </a:xfrm>
        </p:spPr>
      </p:pic>
    </p:spTree>
    <p:extLst>
      <p:ext uri="{BB962C8B-B14F-4D97-AF65-F5344CB8AC3E}">
        <p14:creationId xmlns:p14="http://schemas.microsoft.com/office/powerpoint/2010/main" val="279329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6962" y="618518"/>
            <a:ext cx="10091264" cy="726706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>
                <a:solidFill>
                  <a:schemeClr val="tx1"/>
                </a:solidFill>
              </a:rPr>
              <a:t>Podporné opatrenia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quarter" idx="1"/>
          </p:nvPr>
        </p:nvSpPr>
        <p:spPr>
          <a:xfrm>
            <a:off x="527538" y="1644162"/>
            <a:ext cx="10750688" cy="4633070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Stanovený postup získania PO – v závere písomné </a:t>
            </a:r>
            <a:r>
              <a:rPr lang="sk-SK" b="1" dirty="0"/>
              <a:t>vyjadrenie riaditeľa školy</a:t>
            </a:r>
          </a:p>
          <a:p>
            <a:r>
              <a:rPr lang="sk-SK" sz="2400" cap="none" dirty="0"/>
              <a:t>Škola môže </a:t>
            </a:r>
            <a:r>
              <a:rPr lang="sk-SK" sz="2400" cap="none" dirty="0" err="1"/>
              <a:t>ZPaP</a:t>
            </a:r>
            <a:r>
              <a:rPr lang="sk-SK" sz="2400" cap="none" dirty="0"/>
              <a:t> požiadať o vyjadrenie na účel poskytnutia PO </a:t>
            </a:r>
            <a:r>
              <a:rPr lang="sk-SK" sz="2400" b="1" cap="none" dirty="0"/>
              <a:t>len s informovaným súhlasom zákonného zástupcu </a:t>
            </a:r>
            <a:r>
              <a:rPr lang="sk-SK" sz="2400" cap="none" dirty="0"/>
              <a:t>neplnoletého žiaka - §145b ods.2 školského zákona</a:t>
            </a:r>
          </a:p>
          <a:p>
            <a:r>
              <a:rPr lang="sk-SK" b="1" dirty="0"/>
              <a:t>Špecifikácia: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        žiadosť o vyšetrenie dieťaťa/žiaka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        žiadosť o poskytnutie vyjadrenia na účel poskytnutia PO</a:t>
            </a:r>
            <a:endParaRPr lang="sk-SK" sz="2400" cap="none" dirty="0"/>
          </a:p>
          <a:p>
            <a:r>
              <a:rPr lang="sk-SK" sz="2400" cap="none" dirty="0"/>
              <a:t>Vyjadrenie na účel poskytnutia PO – obsahuje </a:t>
            </a:r>
            <a:r>
              <a:rPr lang="sk-SK" sz="2400" b="1" cap="none" dirty="0"/>
              <a:t>návrh PO a navrhovaný rozsah</a:t>
            </a:r>
            <a:r>
              <a:rPr lang="sk-SK" sz="2400" cap="none" dirty="0"/>
              <a:t> jeho poskytnutia - §145b ods.4</a:t>
            </a:r>
          </a:p>
          <a:p>
            <a:r>
              <a:rPr lang="sk-SK" sz="2400" cap="none" dirty="0"/>
              <a:t>Možnosť požiadať o preskúmanie vyjadrenia riaditeľa školy – </a:t>
            </a:r>
            <a:r>
              <a:rPr lang="sk-SK" sz="2400" b="1" cap="none" dirty="0"/>
              <a:t>RÚŠS</a:t>
            </a:r>
            <a:r>
              <a:rPr lang="sk-SK" sz="2400" cap="none" dirty="0"/>
              <a:t>, môže si vyžiadať vyjadrenie ŠŠI - §145b ods.9</a:t>
            </a:r>
          </a:p>
          <a:p>
            <a:r>
              <a:rPr lang="sk-SK" sz="2400" cap="none" dirty="0"/>
              <a:t>RÚŠS -  </a:t>
            </a:r>
            <a:r>
              <a:rPr lang="sk-SK" sz="2400" cap="none" dirty="0" err="1"/>
              <a:t>VÚDPaP</a:t>
            </a:r>
            <a:r>
              <a:rPr lang="sk-SK" sz="2400" cap="none" dirty="0"/>
              <a:t> - §145b ods.11</a:t>
            </a:r>
          </a:p>
        </p:txBody>
      </p:sp>
    </p:spTree>
    <p:extLst>
      <p:ext uri="{BB962C8B-B14F-4D97-AF65-F5344CB8AC3E}">
        <p14:creationId xmlns:p14="http://schemas.microsoft.com/office/powerpoint/2010/main" val="3383225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140677"/>
            <a:ext cx="9956800" cy="1143000"/>
          </a:xfrm>
        </p:spPr>
        <p:txBody>
          <a:bodyPr>
            <a:normAutofit/>
          </a:bodyPr>
          <a:lstStyle/>
          <a:p>
            <a:pPr algn="ctr"/>
            <a:r>
              <a:rPr lang="sk-SK" b="1" dirty="0">
                <a:solidFill>
                  <a:schemeClr val="tx1"/>
                </a:solidFill>
              </a:rPr>
              <a:t>IMPLEMENTÁCIA PODPORNÝCH OPATRENÍ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9652000" cy="4873752"/>
          </a:xfrm>
        </p:spPr>
        <p:txBody>
          <a:bodyPr/>
          <a:lstStyle/>
          <a:p>
            <a:pPr marL="0" indent="0">
              <a:buNone/>
            </a:pPr>
            <a:r>
              <a:rPr lang="sk-SK" b="1" dirty="0"/>
              <a:t>Formulár</a:t>
            </a:r>
            <a:r>
              <a:rPr lang="sk-SK" dirty="0"/>
              <a:t> „Vyjadrenie na účel poskytnutia podporného opatrenia“ – </a:t>
            </a:r>
            <a:r>
              <a:rPr lang="sk-SK" b="1" dirty="0"/>
              <a:t>odporúčací charakter </a:t>
            </a:r>
            <a:r>
              <a:rPr lang="sk-SK" dirty="0"/>
              <a:t>– </a:t>
            </a:r>
            <a:r>
              <a:rPr lang="sk-SK" b="1" dirty="0"/>
              <a:t>možné úpravy podľa zváženia konkrétneho ZPP</a:t>
            </a:r>
            <a:r>
              <a:rPr lang="sk-SK" dirty="0"/>
              <a:t>:</a:t>
            </a:r>
          </a:p>
          <a:p>
            <a:r>
              <a:rPr lang="sk-SK" b="1" dirty="0"/>
              <a:t>prepojenie na správu z diagnostického vyšetrenia</a:t>
            </a:r>
          </a:p>
          <a:p>
            <a:r>
              <a:rPr lang="sk-SK" sz="2300" dirty="0"/>
              <a:t>rozsah PO – uvedený priamo pri každom PO </a:t>
            </a:r>
          </a:p>
          <a:p>
            <a:r>
              <a:rPr lang="sk-SK" sz="2300" dirty="0"/>
              <a:t>rozsah definovaný v zmysle Katalógu + časové vymedzenie</a:t>
            </a:r>
          </a:p>
          <a:p>
            <a:r>
              <a:rPr lang="sk-SK" sz="2300" dirty="0"/>
              <a:t>rozsah definovaný v základnom rámci – nechávame priestor školám, ktoré žiakov poznajú a sú kompetentné cielene, adresne nastaviť potrebné parametre</a:t>
            </a:r>
          </a:p>
          <a:p>
            <a:r>
              <a:rPr lang="sk-SK" sz="2300" dirty="0"/>
              <a:t>vlastné tlačivo žiadosti zákonného zástupcu o Vyjadrenie na účel poskytnutia podporného opatrenia vrátane súhlasu/nesúhlasu s jeho zaslaním škole.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1175" y="2628900"/>
            <a:ext cx="9528557" cy="1599233"/>
          </a:xfrm>
        </p:spPr>
        <p:txBody>
          <a:bodyPr>
            <a:normAutofit fontScale="90000"/>
          </a:bodyPr>
          <a:lstStyle/>
          <a:p>
            <a:br>
              <a:rPr lang="sk-SK" sz="4000" dirty="0"/>
            </a:br>
            <a:br>
              <a:rPr lang="sk-SK" dirty="0"/>
            </a:br>
            <a:br>
              <a:rPr lang="sk-SK" dirty="0"/>
            </a:br>
            <a:r>
              <a:rPr lang="sk-SK" sz="3200" dirty="0"/>
              <a:t> </a:t>
            </a:r>
            <a:r>
              <a:rPr lang="sk-SK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Ďakujem za pozornosť </a:t>
            </a:r>
            <a:br>
              <a:rPr lang="sk-SK" sz="4000" dirty="0"/>
            </a:br>
            <a:r>
              <a:rPr lang="sk-SK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585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dirty="0">
                <a:solidFill>
                  <a:schemeClr val="tx1"/>
                </a:solidFill>
              </a:rPr>
              <a:t>SIEŤ ZARIADENÍ PORADENSTVA A PREVENCIE  NITRIANSKY KRAJ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09600" y="1907930"/>
            <a:ext cx="10714892" cy="4741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15 zariadení poradenstva a prevencie:</a:t>
            </a:r>
          </a:p>
          <a:p>
            <a:pPr>
              <a:lnSpc>
                <a:spcPct val="100000"/>
              </a:lnSpc>
              <a:buNone/>
            </a:pPr>
            <a:r>
              <a:rPr lang="sk-SK" b="1" dirty="0"/>
              <a:t>12 CPP</a:t>
            </a:r>
            <a:r>
              <a:rPr lang="sk-SK" dirty="0"/>
              <a:t>-  z toho: 7 štátnych                         </a:t>
            </a:r>
            <a:r>
              <a:rPr lang="sk-SK" b="1" dirty="0"/>
              <a:t>3 ŠCPP </a:t>
            </a:r>
            <a:r>
              <a:rPr lang="sk-SK" dirty="0"/>
              <a:t>– z toho: 1 štátne                         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dirty="0"/>
              <a:t>                             5 neštátnych                                                   2 neštátne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dirty="0"/>
              <a:t>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dirty="0"/>
              <a:t>                    </a:t>
            </a:r>
          </a:p>
          <a:p>
            <a:pPr marL="0" indent="0">
              <a:buNone/>
            </a:pPr>
            <a:r>
              <a:rPr lang="sk-SK" dirty="0" err="1"/>
              <a:t>Elokované</a:t>
            </a:r>
            <a:r>
              <a:rPr lang="sk-SK" dirty="0"/>
              <a:t> pracoviská CPP:</a:t>
            </a:r>
          </a:p>
          <a:p>
            <a:pPr marL="0" indent="0">
              <a:buNone/>
            </a:pPr>
            <a:r>
              <a:rPr lang="sk-SK" dirty="0"/>
              <a:t>CPP Nitra – el. pracovisko Vráble</a:t>
            </a:r>
          </a:p>
          <a:p>
            <a:pPr marL="0" indent="0">
              <a:buNone/>
            </a:pPr>
            <a:r>
              <a:rPr lang="sk-SK" dirty="0"/>
              <a:t>CPP Hurbanovo – el. pracovisko Štúrovo</a:t>
            </a:r>
          </a:p>
          <a:p>
            <a:pPr marL="0" indent="0">
              <a:buNone/>
            </a:pPr>
            <a:r>
              <a:rPr lang="sk-SK" dirty="0"/>
              <a:t>CPP Levice – el. pracovisko Šahy</a:t>
            </a:r>
          </a:p>
          <a:p>
            <a:pPr marL="0" indent="0">
              <a:buNone/>
            </a:pPr>
            <a:r>
              <a:rPr lang="sk-SK" dirty="0"/>
              <a:t>SCPP Topoľčany – el. pracovisko Topoľčany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493" y="-211015"/>
            <a:ext cx="9956800" cy="1143000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SIEŤ ZPP – NITRIANSKY KRAJ </a:t>
            </a:r>
            <a:r>
              <a:rPr lang="sk-SK" sz="3200" dirty="0">
                <a:solidFill>
                  <a:schemeClr val="tx1"/>
                </a:solidFill>
              </a:rPr>
              <a:t>-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sz="2400" dirty="0">
                <a:solidFill>
                  <a:schemeClr val="tx1"/>
                </a:solidFill>
              </a:rPr>
              <a:t>PODĽA OKRESOV</a:t>
            </a:r>
          </a:p>
        </p:txBody>
      </p:sp>
      <p:pic>
        <p:nvPicPr>
          <p:cNvPr id="6" name="Zástupný objekt pre obsah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30" y="1125415"/>
            <a:ext cx="9893816" cy="5709012"/>
          </a:xfrm>
        </p:spPr>
      </p:pic>
    </p:spTree>
    <p:extLst>
      <p:ext uri="{BB962C8B-B14F-4D97-AF65-F5344CB8AC3E}">
        <p14:creationId xmlns:p14="http://schemas.microsoft.com/office/powerpoint/2010/main" val="53798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68" y="168158"/>
            <a:ext cx="10153878" cy="668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5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2415"/>
            <a:ext cx="9956800" cy="1570638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>
                <a:solidFill>
                  <a:schemeClr val="tx1"/>
                </a:solidFill>
              </a:rPr>
              <a:t>Systém poradenstva a prevencie </a:t>
            </a:r>
            <a:br>
              <a:rPr lang="sk-SK" sz="3200" b="1" dirty="0">
                <a:solidFill>
                  <a:schemeClr val="tx1"/>
                </a:solidFill>
              </a:rPr>
            </a:br>
            <a:r>
              <a:rPr lang="sk-SK" sz="3200" b="1" dirty="0">
                <a:solidFill>
                  <a:schemeClr val="tx1"/>
                </a:solidFill>
              </a:rPr>
              <a:t>Päť stupňov podporných úrovní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09600" y="2100649"/>
            <a:ext cx="10560908" cy="4373303"/>
          </a:xfrm>
        </p:spPr>
        <p:txBody>
          <a:bodyPr>
            <a:normAutofit fontScale="92500"/>
          </a:bodyPr>
          <a:lstStyle/>
          <a:p>
            <a:r>
              <a:rPr lang="sk-SK" b="1" dirty="0"/>
              <a:t>Systém </a:t>
            </a:r>
            <a:r>
              <a:rPr lang="sk-SK" b="1" dirty="0" err="1"/>
              <a:t>PaP</a:t>
            </a:r>
            <a:r>
              <a:rPr lang="sk-SK" b="1" dirty="0"/>
              <a:t> </a:t>
            </a:r>
            <a:r>
              <a:rPr lang="sk-SK" dirty="0"/>
              <a:t>– zariadenia </a:t>
            </a:r>
            <a:r>
              <a:rPr lang="sk-SK" dirty="0" err="1"/>
              <a:t>PaP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                           -  v školách PZ, ŠPT alebo OZ</a:t>
            </a:r>
          </a:p>
          <a:p>
            <a:pPr>
              <a:buNone/>
            </a:pPr>
            <a:endParaRPr lang="sk-SK" dirty="0"/>
          </a:p>
          <a:p>
            <a:r>
              <a:rPr lang="sk-SK" b="1" dirty="0"/>
              <a:t>Optimálny postup – využiť 5 stupňový model podporných úrovní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Prvý stupeň – </a:t>
            </a:r>
            <a:r>
              <a:rPr lang="sk-SK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vykonávajú všetci PZ s podporou OZ školy a ŠPT</a:t>
            </a:r>
          </a:p>
          <a:p>
            <a:r>
              <a:rPr lang="sk-SK" dirty="0"/>
              <a:t>Druhý stupeň – </a:t>
            </a:r>
            <a:r>
              <a:rPr lang="sk-SK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školský špeciálny pedagóg a OZ školy v spolupráci s CPP</a:t>
            </a:r>
          </a:p>
          <a:p>
            <a:r>
              <a:rPr lang="sk-SK" dirty="0"/>
              <a:t>Tretí stupeň - OZ CPP</a:t>
            </a:r>
          </a:p>
          <a:p>
            <a:r>
              <a:rPr lang="sk-SK" dirty="0"/>
              <a:t>Štvrtý stupeň  - OZ CPP a činnosti nadväzujú na činnosti tretieho stupňa</a:t>
            </a:r>
          </a:p>
          <a:p>
            <a:r>
              <a:rPr lang="sk-SK" dirty="0"/>
              <a:t>Piaty stupeň – OZ ŠCPP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1646" y="422031"/>
            <a:ext cx="10502463" cy="970957"/>
          </a:xfrm>
        </p:spPr>
        <p:txBody>
          <a:bodyPr>
            <a:noAutofit/>
          </a:bodyPr>
          <a:lstStyle/>
          <a:p>
            <a:pPr algn="ctr"/>
            <a:r>
              <a:rPr lang="sk-SK" sz="3200" b="1" dirty="0">
                <a:solidFill>
                  <a:schemeClr val="tx1"/>
                </a:solidFill>
              </a:rPr>
              <a:t>podporná úroveň 2. stupňa </a:t>
            </a:r>
            <a:br>
              <a:rPr lang="sk-SK" sz="3200" b="1" dirty="0">
                <a:solidFill>
                  <a:schemeClr val="tx1"/>
                </a:solidFill>
              </a:rPr>
            </a:br>
            <a:r>
              <a:rPr lang="sk-SK" sz="3200" b="1" u="sng" dirty="0">
                <a:solidFill>
                  <a:schemeClr val="tx1"/>
                </a:solidFill>
              </a:rPr>
              <a:t>školský podporný tím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quarter" idx="1"/>
          </p:nvPr>
        </p:nvSpPr>
        <p:spPr>
          <a:xfrm>
            <a:off x="781919" y="1833393"/>
            <a:ext cx="10582190" cy="4737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600" i="1" cap="none" dirty="0"/>
              <a:t>Zákon č. 138/2019 </a:t>
            </a:r>
            <a:r>
              <a:rPr lang="sk-SK" sz="2600" i="1" cap="none" dirty="0" err="1"/>
              <a:t>Z.z</a:t>
            </a:r>
            <a:r>
              <a:rPr lang="sk-SK" sz="2600" i="1" cap="none" dirty="0"/>
              <a:t>. o PZ a OZ, §84a :</a:t>
            </a:r>
          </a:p>
          <a:p>
            <a:pPr marL="0" indent="0">
              <a:buNone/>
            </a:pPr>
            <a:r>
              <a:rPr lang="sk-SK" sz="2600" cap="none" dirty="0"/>
              <a:t>Ods. 1) „riaditeľ materskej školy, riaditeľ základnej školy alebo riaditeľ strednej školy môže na účely </a:t>
            </a:r>
            <a:r>
              <a:rPr lang="sk-SK" sz="2600" cap="none" dirty="0" err="1"/>
              <a:t>inkluzívneho</a:t>
            </a:r>
            <a:r>
              <a:rPr lang="sk-SK" sz="2600" cap="none" dirty="0"/>
              <a:t> vzdelávania vytvoriť školský podporný tím...“</a:t>
            </a:r>
          </a:p>
          <a:p>
            <a:pPr marL="0" indent="0">
              <a:buNone/>
            </a:pPr>
            <a:r>
              <a:rPr lang="sk-SK" sz="2600" cap="none" dirty="0"/>
              <a:t>Ods. 2) „členom školského podporného tímu </a:t>
            </a:r>
            <a:r>
              <a:rPr lang="sk-SK" sz="2600" b="1" cap="none" dirty="0"/>
              <a:t>je</a:t>
            </a:r>
            <a:r>
              <a:rPr lang="sk-SK" sz="2600" cap="none" dirty="0"/>
              <a:t> školský špeciálny pedagóg a všetci odborní zamestnanci príslušnej školy. Členmi školského podporného tímu </a:t>
            </a:r>
            <a:r>
              <a:rPr lang="sk-SK" sz="2600" b="1" cap="none" dirty="0"/>
              <a:t>môžu</a:t>
            </a:r>
            <a:r>
              <a:rPr lang="sk-SK" sz="2600" cap="none" dirty="0"/>
              <a:t> byť aj iní pedagogickí zamestnanci.“</a:t>
            </a:r>
          </a:p>
          <a:p>
            <a:pPr marL="0" indent="0">
              <a:buNone/>
            </a:pPr>
            <a:r>
              <a:rPr lang="sk-SK" sz="2600" cap="none" dirty="0"/>
              <a:t>Ods. 3) „zloženie školského podporného tímu upraví riaditeľ vo vnútornom predpise po prerokovaní v pedagogickej rade, ak je zriadená.“</a:t>
            </a:r>
          </a:p>
          <a:p>
            <a:endParaRPr lang="sk-SK" sz="2400" cap="none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74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164" y="536094"/>
            <a:ext cx="10471639" cy="2853697"/>
          </a:xfrm>
        </p:spPr>
        <p:txBody>
          <a:bodyPr>
            <a:normAutofit fontScale="90000"/>
          </a:bodyPr>
          <a:lstStyle/>
          <a:p>
            <a:br>
              <a:rPr lang="sk-SK" sz="2400" cap="none" dirty="0"/>
            </a:br>
            <a:br>
              <a:rPr lang="sk-SK" sz="2400" cap="none" dirty="0"/>
            </a:br>
            <a:br>
              <a:rPr lang="sk-SK" sz="2400" cap="none" dirty="0"/>
            </a:br>
            <a:br>
              <a:rPr lang="sk-SK" sz="2400" cap="none" dirty="0"/>
            </a:br>
            <a:br>
              <a:rPr lang="sk-SK" sz="2400" cap="none" dirty="0"/>
            </a:br>
            <a:br>
              <a:rPr lang="sk-SK" sz="2400" cap="none" dirty="0"/>
            </a:br>
            <a:r>
              <a:rPr lang="sk-SK" sz="2700" b="1" cap="none" dirty="0">
                <a:solidFill>
                  <a:schemeClr val="tx1"/>
                </a:solidFill>
              </a:rPr>
              <a:t>Podporná úroveň 3., 4.a 5. stupňa </a:t>
            </a:r>
            <a:r>
              <a:rPr lang="sk-SK" sz="2700" cap="none" dirty="0"/>
              <a:t>- </a:t>
            </a:r>
            <a:r>
              <a:rPr lang="sk-SK" sz="2700" b="1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ZPP</a:t>
            </a:r>
            <a:r>
              <a:rPr lang="sk-SK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k-SK" sz="2700" b="1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poskytuje činnosti pre</a:t>
            </a:r>
            <a:r>
              <a:rPr lang="sk-SK" sz="27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br>
              <a:rPr lang="sk-SK" sz="27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sk-SK" sz="24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k-SK" sz="24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- deti/žiakov/študentov od narodenia do ukončenia sústavnej prípravy na povolanie a ich rodičom, zástupcom zariadenia </a:t>
            </a:r>
            <a:br>
              <a:rPr lang="sk-SK" sz="24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- </a:t>
            </a:r>
            <a:r>
              <a:rPr lang="sk-SK" sz="24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ŠPT, PZ a OZ škôl  a školských zariadení, zariadenia sociálnoprávnej ochrany detí vrátane sociálnej kurately vrátane metodickej a </a:t>
            </a:r>
            <a:r>
              <a:rPr lang="sk-SK" sz="2400" cap="none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supervíznej</a:t>
            </a:r>
            <a:r>
              <a:rPr lang="sk-SK" sz="24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 činnosti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sz="quarter" idx="1"/>
          </p:nvPr>
        </p:nvSpPr>
        <p:spPr>
          <a:xfrm>
            <a:off x="413237" y="3389791"/>
            <a:ext cx="4876800" cy="339604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k-SK" sz="2600" b="1" cap="none" dirty="0"/>
              <a:t>CPP</a:t>
            </a:r>
            <a:r>
              <a:rPr lang="sk-SK" sz="2600" cap="none" dirty="0"/>
              <a:t>-  </a:t>
            </a:r>
            <a:r>
              <a:rPr lang="sk-SK" cap="none" dirty="0"/>
              <a:t>poskytuje činnosti </a:t>
            </a:r>
            <a:r>
              <a:rPr lang="sk-SK" u="sng" cap="none" dirty="0"/>
              <a:t>podpornej úrovne tretieho a štvrtého stupňa </a:t>
            </a:r>
          </a:p>
          <a:p>
            <a:pPr algn="just"/>
            <a:r>
              <a:rPr lang="sk-SK" dirty="0"/>
              <a:t>        - </a:t>
            </a:r>
            <a:r>
              <a:rPr lang="sk-SK" cap="none" dirty="0"/>
              <a:t> nemôže odmietnuť vykonanie odbornej činnosti, ak ide o dieťa/zákonného zástupcu, ktoré má trvalý pobyt alebo prechodný pobyt </a:t>
            </a:r>
            <a:r>
              <a:rPr lang="sk-SK" b="1" cap="none" dirty="0"/>
              <a:t>na území okresu</a:t>
            </a:r>
            <a:r>
              <a:rPr lang="sk-SK" cap="none" dirty="0"/>
              <a:t>, v ktorom má CPP sídlo; a ostatným žiadateľom so sídlom na území okresu, v ktorom ma CPP sídlo.</a:t>
            </a:r>
          </a:p>
          <a:p>
            <a:pPr marL="0" indent="0" algn="just">
              <a:buNone/>
            </a:pPr>
            <a:endParaRPr lang="sk-SK" sz="2400" cap="none" dirty="0"/>
          </a:p>
          <a:p>
            <a:pPr marL="0" indent="0" algn="just">
              <a:buNone/>
            </a:pPr>
            <a:endParaRPr lang="sk-SK" sz="2400" cap="none" dirty="0"/>
          </a:p>
          <a:p>
            <a:endParaRPr lang="sk-SK" sz="2400" cap="none" dirty="0"/>
          </a:p>
          <a:p>
            <a:endParaRPr lang="sk-SK" cap="none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2"/>
          </p:nvPr>
        </p:nvSpPr>
        <p:spPr>
          <a:xfrm>
            <a:off x="5630984" y="3389791"/>
            <a:ext cx="4825023" cy="354734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k-SK" sz="2600" b="1" dirty="0"/>
              <a:t>ŠCPP</a:t>
            </a:r>
            <a:r>
              <a:rPr lang="sk-SK" sz="2300" b="1" dirty="0"/>
              <a:t> </a:t>
            </a:r>
            <a:r>
              <a:rPr lang="sk-SK" sz="2300" dirty="0"/>
              <a:t> - poskytuje činnosti </a:t>
            </a:r>
            <a:r>
              <a:rPr lang="sk-SK" sz="2300" u="sng" dirty="0"/>
              <a:t>podpornej úrovne piateho stupňa </a:t>
            </a:r>
          </a:p>
          <a:p>
            <a:pPr algn="just"/>
            <a:r>
              <a:rPr lang="sk-SK" sz="2300" dirty="0"/>
              <a:t>            - špecializované činnosti vo vzťahu k zdravotnému postihnutiu</a:t>
            </a:r>
          </a:p>
          <a:p>
            <a:pPr algn="just"/>
            <a:r>
              <a:rPr lang="sk-SK" sz="2300" dirty="0"/>
              <a:t>           - odborné činnosti </a:t>
            </a:r>
            <a:r>
              <a:rPr lang="sk-SK" sz="2300" b="1" dirty="0"/>
              <a:t>na celom území Slovenskej republiky</a:t>
            </a:r>
          </a:p>
          <a:p>
            <a:pPr algn="just"/>
            <a:r>
              <a:rPr lang="sk-SK" sz="2300" dirty="0"/>
              <a:t>           - prílohou k žiadosti o odborné činnosti je </a:t>
            </a:r>
            <a:r>
              <a:rPr lang="sk-SK" sz="2300" b="1" dirty="0"/>
              <a:t>odporúčanie CPP, odporúčanie všeobecného lekára pre deti a dorast alebo odporúčanie lekára so špecializáciou </a:t>
            </a:r>
            <a:endParaRPr lang="sk-SK" sz="23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58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32899"/>
            <a:ext cx="9956800" cy="1143000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>
                <a:solidFill>
                  <a:schemeClr val="tx1"/>
                </a:solidFill>
              </a:rPr>
              <a:t>Školský zákon </a:t>
            </a:r>
            <a:br>
              <a:rPr lang="sk-SK" sz="3200" b="1" dirty="0">
                <a:solidFill>
                  <a:schemeClr val="tx1"/>
                </a:solidFill>
              </a:rPr>
            </a:br>
            <a:r>
              <a:rPr lang="sk-SK" sz="3200" b="1" dirty="0">
                <a:solidFill>
                  <a:schemeClr val="tx1"/>
                </a:solidFill>
              </a:rPr>
              <a:t>špeciálna výchovno-vzdelávacia potreba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quarter" idx="1"/>
          </p:nvPr>
        </p:nvSpPr>
        <p:spPr>
          <a:xfrm>
            <a:off x="536331" y="2124491"/>
            <a:ext cx="10723685" cy="5050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cap="none" dirty="0"/>
              <a:t> § 2 písm. i) – definícia ŠVVP – „špeciálnou výchovno-vzdelávacou potrebou požiadavka určená diagnostikou v zariadeniach poradenstva a prevencie na poskytnutie podporného opatrenia vo výchove a vzdelávaní (ďalej len „podporné opatrenie“) dieťaťu alebo žiakovi podľa písmen j) až p) a dieťaťu </a:t>
            </a:r>
            <a:r>
              <a:rPr lang="sk-SK" sz="2400" b="1" cap="none" dirty="0"/>
              <a:t>alebo žiakovi, ktorého zdravotný stav, sociálne podmienky, jazykové schopnosti, nadanie, správanie, kognitívne schopnosti, motivácia, emocionalita, tvorivosť alebo zručnosti vyžadujú poskytnutie podporného opatrenia“</a:t>
            </a:r>
          </a:p>
          <a:p>
            <a:pPr marL="0" indent="0">
              <a:buNone/>
            </a:pPr>
            <a:endParaRPr lang="sk-SK" sz="2400" b="1" cap="none" dirty="0"/>
          </a:p>
          <a:p>
            <a:pPr marL="0" indent="0">
              <a:buNone/>
            </a:pPr>
            <a:r>
              <a:rPr lang="sk-SK" sz="2400" cap="none" dirty="0"/>
              <a:t>písm. j) – p) – dieťa so ZZ (vrátane ZP), SZP, dieťa s nadaním</a:t>
            </a:r>
          </a:p>
          <a:p>
            <a:pPr marL="0" indent="0">
              <a:buNone/>
            </a:pPr>
            <a:endParaRPr lang="sk-SK" sz="2400" b="1" cap="none" dirty="0"/>
          </a:p>
          <a:p>
            <a:pPr marL="0" indent="0">
              <a:buNone/>
            </a:pPr>
            <a:endParaRPr lang="sk-SK" sz="2400" b="1" cap="none" dirty="0"/>
          </a:p>
        </p:txBody>
      </p:sp>
    </p:spTree>
    <p:extLst>
      <p:ext uri="{BB962C8B-B14F-4D97-AF65-F5344CB8AC3E}">
        <p14:creationId xmlns:p14="http://schemas.microsoft.com/office/powerpoint/2010/main" val="175148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chemeClr val="tx1"/>
                </a:solidFill>
              </a:rPr>
              <a:t>Podporné opatrenia </a:t>
            </a:r>
            <a:r>
              <a:rPr lang="sk-SK" sz="3200" b="1" cap="none" dirty="0">
                <a:solidFill>
                  <a:schemeClr val="tx1"/>
                </a:solidFill>
              </a:rPr>
              <a:t>od 1.9.2023</a:t>
            </a:r>
            <a:endParaRPr lang="sk-SK" sz="3200" b="1" dirty="0">
              <a:solidFill>
                <a:schemeClr val="tx1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quarter" idx="1"/>
          </p:nvPr>
        </p:nvSpPr>
        <p:spPr>
          <a:xfrm>
            <a:off x="439615" y="1647569"/>
            <a:ext cx="11101596" cy="4929078"/>
          </a:xfrm>
        </p:spPr>
        <p:txBody>
          <a:bodyPr>
            <a:noAutofit/>
          </a:bodyPr>
          <a:lstStyle/>
          <a:p>
            <a:r>
              <a:rPr lang="sk-SK" sz="2500" i="1" dirty="0"/>
              <a:t>PO je opatrenie potrebné na to, aby sa dieťa/žiak mohli plnohodnotne zapájať do </a:t>
            </a:r>
            <a:r>
              <a:rPr lang="sk-SK" sz="2500" i="1" dirty="0" err="1"/>
              <a:t>VaV</a:t>
            </a:r>
            <a:r>
              <a:rPr lang="sk-SK" sz="2500" i="1" dirty="0"/>
              <a:t> a rozvíjať svoje vedomosti, zručnosti a schopnosti.</a:t>
            </a:r>
          </a:p>
          <a:p>
            <a:pPr>
              <a:buNone/>
            </a:pPr>
            <a:endParaRPr lang="sk-SK" sz="2500" i="1" dirty="0"/>
          </a:p>
          <a:p>
            <a:r>
              <a:rPr lang="sk-SK" sz="2500" u="sng" cap="none" dirty="0"/>
              <a:t>Aktuálny stav</a:t>
            </a:r>
            <a:r>
              <a:rPr lang="sk-SK" sz="2500" cap="none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500" cap="none" dirty="0"/>
              <a:t> </a:t>
            </a:r>
            <a:r>
              <a:rPr lang="sk-SK" sz="2500" dirty="0"/>
              <a:t>§144 ods.2 </a:t>
            </a:r>
            <a:r>
              <a:rPr lang="sk-SK" sz="2500" dirty="0" err="1"/>
              <a:t>škol.zákona</a:t>
            </a:r>
            <a:r>
              <a:rPr lang="sk-SK" sz="2500" dirty="0"/>
              <a:t> – </a:t>
            </a:r>
            <a:r>
              <a:rPr lang="sk-SK" sz="2500" b="1" dirty="0"/>
              <a:t>právo dieťaťa/žiaka so ŠVVP na </a:t>
            </a:r>
            <a:r>
              <a:rPr lang="sk-SK" sz="2500" dirty="0"/>
              <a:t>vzdelávanie s využitím špecifických foriem a metód zodpovedajúce jeho potrebám </a:t>
            </a:r>
          </a:p>
          <a:p>
            <a:pPr>
              <a:buNone/>
            </a:pPr>
            <a:r>
              <a:rPr lang="sk-SK" sz="2500" b="1" dirty="0"/>
              <a:t>    +</a:t>
            </a:r>
            <a:r>
              <a:rPr lang="sk-SK" sz="2500" dirty="0"/>
              <a:t> </a:t>
            </a:r>
            <a:r>
              <a:rPr lang="sk-SK" sz="2500" cap="none" dirty="0"/>
              <a:t>§145b ods.6 </a:t>
            </a:r>
            <a:r>
              <a:rPr lang="sk-SK" sz="2500" cap="none" dirty="0" err="1"/>
              <a:t>škol</a:t>
            </a:r>
            <a:r>
              <a:rPr lang="sk-SK" sz="2500" cap="none" dirty="0"/>
              <a:t>. zákona - </a:t>
            </a:r>
            <a:r>
              <a:rPr lang="sk-SK" sz="2500" b="1" cap="none" dirty="0"/>
              <a:t>právo dieťaťa/žiaka </a:t>
            </a:r>
            <a:r>
              <a:rPr lang="sk-SK" sz="2500" cap="none" dirty="0"/>
              <a:t>na poskytnutie PO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500" cap="none" dirty="0"/>
              <a:t> § 4e ods.1 zákona č.597/2003Z.z. – </a:t>
            </a:r>
            <a:r>
              <a:rPr lang="sk-SK" sz="2500" b="1" cap="none" dirty="0"/>
              <a:t>ministerstvo môže </a:t>
            </a:r>
            <a:r>
              <a:rPr lang="sk-SK" sz="2500" cap="none" dirty="0"/>
              <a:t>na účel poskytovania PO.... prideliť príspevok na úhradu nákladov..... </a:t>
            </a:r>
            <a:r>
              <a:rPr lang="sk-SK" sz="2300" cap="none" dirty="0"/>
              <a:t>(do 31.8.2026).</a:t>
            </a:r>
          </a:p>
          <a:p>
            <a:pPr>
              <a:buNone/>
            </a:pPr>
            <a:endParaRPr lang="sk-SK" sz="2500" cap="none" dirty="0"/>
          </a:p>
          <a:p>
            <a:r>
              <a:rPr lang="sk-SK" sz="2500" cap="none" dirty="0"/>
              <a:t>21 PO</a:t>
            </a:r>
          </a:p>
        </p:txBody>
      </p:sp>
    </p:spTree>
    <p:extLst>
      <p:ext uri="{BB962C8B-B14F-4D97-AF65-F5344CB8AC3E}">
        <p14:creationId xmlns:p14="http://schemas.microsoft.com/office/powerpoint/2010/main" val="3475820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1119</TotalTime>
  <Words>768</Words>
  <Application>Microsoft Office PowerPoint</Application>
  <PresentationFormat>Širokouhlá</PresentationFormat>
  <Paragraphs>81</Paragraphs>
  <Slides>13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Calibri</vt:lpstr>
      <vt:lpstr>Century Schoolbook</vt:lpstr>
      <vt:lpstr>Wingdings</vt:lpstr>
      <vt:lpstr>Wingdings 2</vt:lpstr>
      <vt:lpstr>Arkáda</vt:lpstr>
      <vt:lpstr>Transformácia poradenského systému v školstve: podporné opatrenia a ich implementácia do škôl a školských zariadení.</vt:lpstr>
      <vt:lpstr>SIEŤ ZARIADENÍ PORADENSTVA A PREVENCIE  NITRIANSKY KRAJ</vt:lpstr>
      <vt:lpstr>SIEŤ ZPP – NITRIANSKY KRAJ - PODĽA OKRESOV</vt:lpstr>
      <vt:lpstr>Prezentácia programu PowerPoint</vt:lpstr>
      <vt:lpstr>Systém poradenstva a prevencie  Päť stupňov podporných úrovní</vt:lpstr>
      <vt:lpstr>podporná úroveň 2. stupňa  školský podporný tím</vt:lpstr>
      <vt:lpstr>      Podporná úroveň 3., 4.a 5. stupňa - ZPP poskytuje činnosti pre:            - deti/žiakov/študentov od narodenia do ukončenia sústavnej prípravy na povolanie a ich rodičom, zástupcom zariadenia           - ŠPT, PZ a OZ škôl  a školských zariadení, zariadenia sociálnoprávnej ochrany detí vrátane sociálnej kurately vrátane metodickej a supervíznej činnosti </vt:lpstr>
      <vt:lpstr>Školský zákon  špeciálna výchovno-vzdelávacia potreba</vt:lpstr>
      <vt:lpstr>Podporné opatrenia od 1.9.2023</vt:lpstr>
      <vt:lpstr>Prezentácia programu PowerPoint</vt:lpstr>
      <vt:lpstr>Podporné opatrenia</vt:lpstr>
      <vt:lpstr>IMPLEMENTÁCIA PODPORNÝCH OPATRENÍ</vt:lpstr>
      <vt:lpstr>    Ďakujem za pozornosť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User</dc:creator>
  <cp:lastModifiedBy>Ingrid Hrnčárová</cp:lastModifiedBy>
  <cp:revision>148</cp:revision>
  <dcterms:created xsi:type="dcterms:W3CDTF">2023-12-07T19:50:16Z</dcterms:created>
  <dcterms:modified xsi:type="dcterms:W3CDTF">2024-09-09T08:54:40Z</dcterms:modified>
</cp:coreProperties>
</file>