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5" r:id="rId10"/>
    <p:sldId id="264" r:id="rId11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5B37B-0192-4D8E-A8B5-3CA4B1126A7F}" type="datetimeFigureOut">
              <a:rPr lang="sk-SK" smtClean="0"/>
              <a:t>8. 9. 2025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89FF284-EB41-4337-8247-E9643027B72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49562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5B37B-0192-4D8E-A8B5-3CA4B1126A7F}" type="datetimeFigureOut">
              <a:rPr lang="sk-SK" smtClean="0"/>
              <a:t>8. 9. 2025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89FF284-EB41-4337-8247-E9643027B72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73167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5B37B-0192-4D8E-A8B5-3CA4B1126A7F}" type="datetimeFigureOut">
              <a:rPr lang="sk-SK" smtClean="0"/>
              <a:t>8. 9. 2025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89FF284-EB41-4337-8247-E9643027B726}" type="slidenum">
              <a:rPr lang="sk-SK" smtClean="0"/>
              <a:t>‹#›</a:t>
            </a:fld>
            <a:endParaRPr lang="sk-SK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120055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5B37B-0192-4D8E-A8B5-3CA4B1126A7F}" type="datetimeFigureOut">
              <a:rPr lang="sk-SK" smtClean="0"/>
              <a:t>8. 9. 2025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9FF284-EB41-4337-8247-E9643027B72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174282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5B37B-0192-4D8E-A8B5-3CA4B1126A7F}" type="datetimeFigureOut">
              <a:rPr lang="sk-SK" smtClean="0"/>
              <a:t>8. 9. 2025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9FF284-EB41-4337-8247-E9643027B726}" type="slidenum">
              <a:rPr lang="sk-SK" smtClean="0"/>
              <a:t>‹#›</a:t>
            </a:fld>
            <a:endParaRPr lang="sk-SK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86907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5B37B-0192-4D8E-A8B5-3CA4B1126A7F}" type="datetimeFigureOut">
              <a:rPr lang="sk-SK" smtClean="0"/>
              <a:t>8. 9. 2025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9FF284-EB41-4337-8247-E9643027B72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64463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5B37B-0192-4D8E-A8B5-3CA4B1126A7F}" type="datetimeFigureOut">
              <a:rPr lang="sk-SK" smtClean="0"/>
              <a:t>8. 9. 2025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F284-EB41-4337-8247-E9643027B72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351327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5B37B-0192-4D8E-A8B5-3CA4B1126A7F}" type="datetimeFigureOut">
              <a:rPr lang="sk-SK" smtClean="0"/>
              <a:t>8. 9. 2025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F284-EB41-4337-8247-E9643027B72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78853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5B37B-0192-4D8E-A8B5-3CA4B1126A7F}" type="datetimeFigureOut">
              <a:rPr lang="sk-SK" smtClean="0"/>
              <a:t>8. 9. 2025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F284-EB41-4337-8247-E9643027B72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6977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5B37B-0192-4D8E-A8B5-3CA4B1126A7F}" type="datetimeFigureOut">
              <a:rPr lang="sk-SK" smtClean="0"/>
              <a:t>8. 9. 2025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89FF284-EB41-4337-8247-E9643027B72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09078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5B37B-0192-4D8E-A8B5-3CA4B1126A7F}" type="datetimeFigureOut">
              <a:rPr lang="sk-SK" smtClean="0"/>
              <a:t>8. 9. 2025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89FF284-EB41-4337-8247-E9643027B72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80419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5B37B-0192-4D8E-A8B5-3CA4B1126A7F}" type="datetimeFigureOut">
              <a:rPr lang="sk-SK" smtClean="0"/>
              <a:t>8. 9. 2025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89FF284-EB41-4337-8247-E9643027B72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6241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5B37B-0192-4D8E-A8B5-3CA4B1126A7F}" type="datetimeFigureOut">
              <a:rPr lang="sk-SK" smtClean="0"/>
              <a:t>8. 9. 2025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F284-EB41-4337-8247-E9643027B72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34655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5B37B-0192-4D8E-A8B5-3CA4B1126A7F}" type="datetimeFigureOut">
              <a:rPr lang="sk-SK" smtClean="0"/>
              <a:t>8. 9. 2025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F284-EB41-4337-8247-E9643027B72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49653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5B37B-0192-4D8E-A8B5-3CA4B1126A7F}" type="datetimeFigureOut">
              <a:rPr lang="sk-SK" smtClean="0"/>
              <a:t>8. 9. 2025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F284-EB41-4337-8247-E9643027B72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78881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5B37B-0192-4D8E-A8B5-3CA4B1126A7F}" type="datetimeFigureOut">
              <a:rPr lang="sk-SK" smtClean="0"/>
              <a:t>8. 9. 2025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9FF284-EB41-4337-8247-E9643027B72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61815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5B37B-0192-4D8E-A8B5-3CA4B1126A7F}" type="datetimeFigureOut">
              <a:rPr lang="sk-SK" smtClean="0"/>
              <a:t>8. 9. 2025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89FF284-EB41-4337-8247-E9643027B72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24259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VHA a predškolské zariadenia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RNDr. Matušková Eva</a:t>
            </a:r>
          </a:p>
          <a:p>
            <a:endParaRPr lang="sk-SK" dirty="0"/>
          </a:p>
          <a:p>
            <a:r>
              <a:rPr lang="sk-SK" dirty="0"/>
              <a:t>RÚVZ Nové Zámky</a:t>
            </a:r>
          </a:p>
        </p:txBody>
      </p:sp>
    </p:spTree>
    <p:extLst>
      <p:ext uri="{BB962C8B-B14F-4D97-AF65-F5344CB8AC3E}">
        <p14:creationId xmlns:p14="http://schemas.microsoft.com/office/powerpoint/2010/main" val="3741900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44752" y="2133600"/>
            <a:ext cx="10597896" cy="3777622"/>
          </a:xfrm>
        </p:spPr>
        <p:txBody>
          <a:bodyPr>
            <a:normAutofit/>
          </a:bodyPr>
          <a:lstStyle/>
          <a:p>
            <a:r>
              <a:rPr lang="sk-SK" sz="5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Ďakujem za pozornosť</a:t>
            </a:r>
          </a:p>
        </p:txBody>
      </p:sp>
    </p:spTree>
    <p:extLst>
      <p:ext uri="{BB962C8B-B14F-4D97-AF65-F5344CB8AC3E}">
        <p14:creationId xmlns:p14="http://schemas.microsoft.com/office/powerpoint/2010/main" val="1758828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VHA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89212" y="1207008"/>
            <a:ext cx="8915400" cy="4704214"/>
          </a:xfrm>
        </p:spPr>
        <p:txBody>
          <a:bodyPr>
            <a:normAutofit fontScale="92500" lnSpcReduction="10000"/>
          </a:bodyPr>
          <a:lstStyle/>
          <a:p>
            <a:endParaRPr lang="sk-SK" dirty="0"/>
          </a:p>
          <a:p>
            <a:r>
              <a:rPr lang="sk-SK" dirty="0"/>
              <a:t>Pôvodca nákazy vírus VHA, ktorý sa vylučuje stolicou,  je  odolný proti vplyvom vonkajšieho prostredia. </a:t>
            </a:r>
          </a:p>
          <a:p>
            <a:r>
              <a:rPr lang="sk-SK" dirty="0"/>
              <a:t>Inkubačný čas  (čas od vniknutia vírusu do organizmu až po prejavenie sa prvých príznakov) je </a:t>
            </a:r>
            <a:r>
              <a:rPr lang="sk-SK" b="1" dirty="0">
                <a:solidFill>
                  <a:srgbClr val="FF0000"/>
                </a:solidFill>
              </a:rPr>
              <a:t>15 – 50 dní</a:t>
            </a:r>
            <a:r>
              <a:rPr lang="sk-SK" dirty="0"/>
              <a:t>.  (čo znamená, že sa príznaky ochorenia môžu prejaviť približne až do dvoch mesiacov od posledného kontaktu s chorým)</a:t>
            </a:r>
          </a:p>
          <a:p>
            <a:r>
              <a:rPr lang="sk-SK" dirty="0"/>
              <a:t>Obdobie infekčnosti v prípade žltačky A trvá už 1-2 týždne pred objavením sa príznakov.</a:t>
            </a:r>
          </a:p>
          <a:p>
            <a:r>
              <a:rPr lang="sk-SK" dirty="0"/>
              <a:t>Mechanizmom prenosu pôvodcu nákazy je prehltnutie – kde sa nákaza prenáša tzv. fekálne-orálnou cestou. </a:t>
            </a:r>
          </a:p>
          <a:p>
            <a:r>
              <a:rPr lang="sk-SK" dirty="0"/>
              <a:t>Faktorom prenosu nákazy býva často kontaminovaná voda, potraviny, </a:t>
            </a:r>
            <a:r>
              <a:rPr lang="sk-SK" b="1" dirty="0">
                <a:solidFill>
                  <a:srgbClr val="FF0000"/>
                </a:solidFill>
              </a:rPr>
              <a:t>predmety bežného používania</a:t>
            </a:r>
            <a:r>
              <a:rPr lang="sk-SK" dirty="0"/>
              <a:t>, alebo ďalšie zložky životného prostredia, vrátane „špinavých rúk“, zvlášť pri nedostatočnom umývaní rúk po toalete a pred jedlom</a:t>
            </a:r>
          </a:p>
          <a:p>
            <a:r>
              <a:rPr lang="sk-SK" dirty="0"/>
              <a:t>Prameňom pôvodcu nákazy je človek akútne chorý, ale i infikovaná osoba bez typických klinických príznakov ochorenia</a:t>
            </a:r>
          </a:p>
        </p:txBody>
      </p:sp>
    </p:spTree>
    <p:extLst>
      <p:ext uri="{BB962C8B-B14F-4D97-AF65-F5344CB8AC3E}">
        <p14:creationId xmlns:p14="http://schemas.microsoft.com/office/powerpoint/2010/main" val="1882867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Preventívne opatrenia</a:t>
            </a:r>
            <a:br>
              <a:rPr lang="sk-SK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sk-SK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(ak ešte nie je výskyt v MŠ)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929384" y="2133600"/>
            <a:ext cx="9575228" cy="4440936"/>
          </a:xfrm>
        </p:spPr>
        <p:txBody>
          <a:bodyPr/>
          <a:lstStyle/>
          <a:p>
            <a:r>
              <a:rPr lang="sk-SK" dirty="0"/>
              <a:t>dôkladná dezinfekcia  prostredia a povrchov, ktorých sa deti bežne dotýkajú, sociálne zariadenia- pozor na druh dezinfekčného prípravku – </a:t>
            </a:r>
            <a:r>
              <a:rPr lang="sk-SK" b="1" dirty="0">
                <a:solidFill>
                  <a:srgbClr val="FF0000"/>
                </a:solidFill>
              </a:rPr>
              <a:t>použiť chlórové prípravky!! </a:t>
            </a:r>
          </a:p>
          <a:p>
            <a:r>
              <a:rPr lang="sk-SK" dirty="0"/>
              <a:t>Sprísniť ranný filter, resp. pýtať sa rodičov, či nemá dieťa nariadený Lekársky dohľad</a:t>
            </a:r>
          </a:p>
          <a:p>
            <a:r>
              <a:rPr lang="sk-SK" dirty="0"/>
              <a:t>Vlastný pohárik, kefka, uteráčik, uprednostniť jednorazové uteráky (utierky)</a:t>
            </a:r>
          </a:p>
          <a:p>
            <a:r>
              <a:rPr lang="sk-SK" dirty="0"/>
              <a:t>Dôkladné umývanie rúk po toalete detí, pred jedlom!!! Mydlom pod tečúcou teplou vodou.</a:t>
            </a:r>
          </a:p>
          <a:p>
            <a:r>
              <a:rPr lang="sk-SK" dirty="0"/>
              <a:t>Hodiny telesnej výchovy odporúčame organizovať vonku.</a:t>
            </a:r>
          </a:p>
          <a:p>
            <a:r>
              <a:rPr lang="sk-SK" b="1" dirty="0">
                <a:solidFill>
                  <a:srgbClr val="FF0000"/>
                </a:solidFill>
              </a:rPr>
              <a:t>Zaočkovať všetkých zamestnancov proti VHA, ak ešte neboli. </a:t>
            </a:r>
          </a:p>
          <a:p>
            <a:endParaRPr lang="sk-SK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754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Represívne opatrenia </a:t>
            </a:r>
            <a:br>
              <a:rPr lang="sk-SK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sk-SK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(už je výskyt v MŠ)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203192"/>
          </a:xfrm>
        </p:spPr>
        <p:txBody>
          <a:bodyPr/>
          <a:lstStyle/>
          <a:p>
            <a:r>
              <a:rPr lang="sk-SK" dirty="0"/>
              <a:t>dôkladná dezinfekcia  prostredia a povrchov, ktorých sa deti bežne dotýkajú, sociálne zariadenia – </a:t>
            </a:r>
            <a:r>
              <a:rPr lang="sk-SK" b="1" dirty="0">
                <a:solidFill>
                  <a:srgbClr val="FF0000"/>
                </a:solidFill>
              </a:rPr>
              <a:t>pozor na druh </a:t>
            </a:r>
            <a:r>
              <a:rPr lang="sk-SK" b="1" dirty="0" err="1">
                <a:solidFill>
                  <a:srgbClr val="FF0000"/>
                </a:solidFill>
              </a:rPr>
              <a:t>dezinf</a:t>
            </a:r>
            <a:r>
              <a:rPr lang="sk-SK" b="1" dirty="0">
                <a:solidFill>
                  <a:srgbClr val="FF0000"/>
                </a:solidFill>
              </a:rPr>
              <a:t>. Prípravku !! chlórový</a:t>
            </a:r>
          </a:p>
          <a:p>
            <a:r>
              <a:rPr lang="sk-SK" dirty="0"/>
              <a:t>sociálne zariadenia  WC, sprchy,  splachovače toaliet, umývadlá, vodovodné batérie, kľučky, klávesnice, stoly, stoličky, učebné pomôcky, hračky</a:t>
            </a:r>
          </a:p>
          <a:p>
            <a:r>
              <a:rPr lang="sk-SK" dirty="0"/>
              <a:t>Informovanie rodičov o výskyte VHA v triede, (budú mať LD) </a:t>
            </a:r>
          </a:p>
          <a:p>
            <a:r>
              <a:rPr lang="sk-SK" dirty="0"/>
              <a:t>prísny ranný filter</a:t>
            </a:r>
          </a:p>
          <a:p>
            <a:r>
              <a:rPr lang="sk-SK" dirty="0"/>
              <a:t>Školské jedálne budú umývať riad pri najvyššej možnej teplote s používaním dezinfekcie.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22373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Modelové situácie -</a:t>
            </a:r>
            <a:br>
              <a:rPr lang="sk-SK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endParaRPr lang="sk-SK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89212" y="1408176"/>
            <a:ext cx="8915400" cy="5340096"/>
          </a:xfrm>
        </p:spPr>
        <p:txBody>
          <a:bodyPr>
            <a:normAutofit/>
          </a:bodyPr>
          <a:lstStyle/>
          <a:p>
            <a:r>
              <a:rPr lang="sk-SK" sz="24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Dieťa </a:t>
            </a:r>
            <a:r>
              <a:rPr lang="sk-SK" sz="2400" b="1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pozit</a:t>
            </a:r>
            <a:r>
              <a:rPr lang="sk-SK" sz="24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. na VHA</a:t>
            </a:r>
          </a:p>
          <a:p>
            <a:r>
              <a:rPr lang="sk-SK" b="1" dirty="0"/>
              <a:t>Lekársky dohľad (LD) </a:t>
            </a:r>
          </a:p>
          <a:p>
            <a:r>
              <a:rPr lang="sk-SK" dirty="0"/>
              <a:t>pre učiteľky v triede (ak nie sú zaočkované proti VHA)</a:t>
            </a:r>
          </a:p>
          <a:p>
            <a:r>
              <a:rPr lang="sk-SK" dirty="0"/>
              <a:t>Pre deti v kolektíve – v triede, deti chodia do MŠ, </a:t>
            </a:r>
          </a:p>
          <a:p>
            <a:r>
              <a:rPr lang="sk-SK" b="1" dirty="0">
                <a:solidFill>
                  <a:srgbClr val="FF0000"/>
                </a:solidFill>
              </a:rPr>
              <a:t>Ranný filter !!!!</a:t>
            </a:r>
          </a:p>
          <a:p>
            <a:r>
              <a:rPr lang="sk-SK" sz="24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Rodič dieťaťa  z MŠ je </a:t>
            </a:r>
            <a:r>
              <a:rPr lang="sk-SK" sz="2400" b="1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pozit</a:t>
            </a:r>
            <a:r>
              <a:rPr lang="sk-SK" sz="24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. na VHA </a:t>
            </a:r>
          </a:p>
          <a:p>
            <a:r>
              <a:rPr lang="sk-SK" dirty="0"/>
              <a:t>LD má iba dieťa z rodiny ( nie celá trieda)</a:t>
            </a:r>
          </a:p>
          <a:p>
            <a:r>
              <a:rPr lang="sk-SK" b="1" dirty="0"/>
              <a:t>Ak je to možné, počas LD by dieťa mohlo byť doma</a:t>
            </a:r>
          </a:p>
          <a:p>
            <a:r>
              <a:rPr lang="sk-SK" sz="24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Ak má rodič nariadený LD</a:t>
            </a:r>
          </a:p>
          <a:p>
            <a:r>
              <a:rPr lang="sk-SK" dirty="0"/>
              <a:t>Nevzťahuje sa na dieťa, - dieťa chodí do kolektívu</a:t>
            </a:r>
          </a:p>
        </p:txBody>
      </p:sp>
    </p:spTree>
    <p:extLst>
      <p:ext uri="{BB962C8B-B14F-4D97-AF65-F5344CB8AC3E}">
        <p14:creationId xmlns:p14="http://schemas.microsoft.com/office/powerpoint/2010/main" val="3547911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Modelové situácie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Ak je </a:t>
            </a:r>
            <a:r>
              <a:rPr lang="sk-SK" sz="24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pozit</a:t>
            </a:r>
            <a:r>
              <a:rPr lang="sk-SK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 zamestnanec učiteľka</a:t>
            </a:r>
          </a:p>
          <a:p>
            <a:r>
              <a:rPr lang="sk-SK" dirty="0">
                <a:solidFill>
                  <a:schemeClr val="tx1"/>
                </a:solidFill>
              </a:rPr>
              <a:t>LD vnímavé deti (neočkované alebo  neprekonali) </a:t>
            </a:r>
          </a:p>
          <a:p>
            <a:r>
              <a:rPr lang="sk-SK" sz="24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Pozit</a:t>
            </a:r>
            <a:r>
              <a:rPr lang="sk-SK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 iný zamestnanec (upratovačka,  školník)</a:t>
            </a:r>
          </a:p>
          <a:p>
            <a:r>
              <a:rPr lang="sk-SK" dirty="0">
                <a:solidFill>
                  <a:schemeClr val="tx1"/>
                </a:solidFill>
              </a:rPr>
              <a:t>Posudzuje sa individuálne podľa odporúčaní epidemiológie</a:t>
            </a:r>
          </a:p>
          <a:p>
            <a:r>
              <a:rPr lang="sk-SK" sz="24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Pozit</a:t>
            </a:r>
            <a:r>
              <a:rPr lang="sk-SK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 zamestnanec kuchyne</a:t>
            </a:r>
          </a:p>
          <a:p>
            <a:r>
              <a:rPr lang="sk-SK" dirty="0">
                <a:solidFill>
                  <a:schemeClr val="tx1"/>
                </a:solidFill>
              </a:rPr>
              <a:t>ZZD – musí byť vyradený z práce + ZZD všetci zamestnanci kuchyne</a:t>
            </a:r>
          </a:p>
          <a:p>
            <a:r>
              <a:rPr lang="sk-SK" sz="24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Pozit</a:t>
            </a:r>
            <a:r>
              <a:rPr lang="sk-SK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 rodinný príslušník pracovníka z kuchyne</a:t>
            </a:r>
          </a:p>
          <a:p>
            <a:r>
              <a:rPr lang="sk-SK" dirty="0">
                <a:solidFill>
                  <a:schemeClr val="tx1"/>
                </a:solidFill>
              </a:rPr>
              <a:t>ZZD pre zamestnanca</a:t>
            </a:r>
          </a:p>
        </p:txBody>
      </p:sp>
    </p:spTree>
    <p:extLst>
      <p:ext uri="{BB962C8B-B14F-4D97-AF65-F5344CB8AC3E}">
        <p14:creationId xmlns:p14="http://schemas.microsoft.com/office/powerpoint/2010/main" val="2943234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LD</a:t>
            </a:r>
            <a:br>
              <a:rPr lang="sk-SK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endParaRPr lang="sk-SK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/>
              <a:t>Trvá 50 dní od posledného kontaktu s chorým</a:t>
            </a:r>
          </a:p>
          <a:p>
            <a:r>
              <a:rPr lang="sk-SK" sz="2400" dirty="0"/>
              <a:t>V prípade izolácie doma 50 dní od potvrdenia ochorenia </a:t>
            </a:r>
          </a:p>
          <a:p>
            <a:r>
              <a:rPr lang="sk-SK" sz="2400" dirty="0"/>
              <a:t>Podľa výsledkov  </a:t>
            </a:r>
            <a:r>
              <a:rPr lang="sk-SK" sz="2400" dirty="0" err="1"/>
              <a:t>serologických</a:t>
            </a:r>
            <a:r>
              <a:rPr lang="sk-SK" sz="2400" dirty="0"/>
              <a:t> vyšetrení:</a:t>
            </a:r>
          </a:p>
          <a:p>
            <a:r>
              <a:rPr lang="sk-SK" sz="2400" dirty="0"/>
              <a:t>buď končí LD, </a:t>
            </a:r>
          </a:p>
          <a:p>
            <a:r>
              <a:rPr lang="sk-SK" sz="2400" dirty="0"/>
              <a:t>alebo   pokračuje LD sa očkuje do 14 dní od posledného kontaktu a 14 dní po očkovaní môže LD po </a:t>
            </a:r>
            <a:r>
              <a:rPr lang="sk-SK" sz="2400" dirty="0" err="1"/>
              <a:t>serologických</a:t>
            </a:r>
            <a:r>
              <a:rPr lang="sk-SK" sz="2400" dirty="0"/>
              <a:t> vyšetreniach končiť. </a:t>
            </a:r>
          </a:p>
        </p:txBody>
      </p:sp>
    </p:spTree>
    <p:extLst>
      <p:ext uri="{BB962C8B-B14F-4D97-AF65-F5344CB8AC3E}">
        <p14:creationId xmlns:p14="http://schemas.microsoft.com/office/powerpoint/2010/main" val="1536318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Administratíva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Aktualizovaný zoznam detí v MŠ</a:t>
            </a:r>
          </a:p>
          <a:p>
            <a:r>
              <a:rPr lang="sk-SK" dirty="0"/>
              <a:t>Bydlisko, zákonný zástupca, kontakt na rodiča: </a:t>
            </a:r>
            <a:r>
              <a:rPr lang="sk-SK" b="1" dirty="0">
                <a:solidFill>
                  <a:srgbClr val="FF0000"/>
                </a:solidFill>
              </a:rPr>
              <a:t>mobil</a:t>
            </a:r>
          </a:p>
          <a:p>
            <a:r>
              <a:rPr lang="sk-SK" b="1" dirty="0">
                <a:solidFill>
                  <a:srgbClr val="FF0000"/>
                </a:solidFill>
              </a:rPr>
              <a:t>Meno lekára, komu dieťa chodí</a:t>
            </a:r>
          </a:p>
          <a:p>
            <a:r>
              <a:rPr lang="sk-SK" dirty="0"/>
              <a:t>Ak je možnosť, zistiť, či je dieťa očkované proti VHA </a:t>
            </a:r>
          </a:p>
        </p:txBody>
      </p:sp>
    </p:spTree>
    <p:extLst>
      <p:ext uri="{BB962C8B-B14F-4D97-AF65-F5344CB8AC3E}">
        <p14:creationId xmlns:p14="http://schemas.microsoft.com/office/powerpoint/2010/main" val="232253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Nezabúdať !!!!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Najlepšia prevencia je očkovanie </a:t>
            </a:r>
          </a:p>
          <a:p>
            <a:r>
              <a:rPr lang="sk-SK" dirty="0"/>
              <a:t>Neživá vakcína</a:t>
            </a:r>
          </a:p>
          <a:p>
            <a:r>
              <a:rPr lang="sk-SK" dirty="0"/>
              <a:t>Málo </a:t>
            </a:r>
            <a:r>
              <a:rPr lang="sk-SK" dirty="0" err="1"/>
              <a:t>reaktogénna</a:t>
            </a:r>
            <a:endParaRPr lang="sk-SK" dirty="0"/>
          </a:p>
          <a:p>
            <a:r>
              <a:rPr lang="sk-SK" dirty="0"/>
              <a:t>1 dávka, 2. dávka o 6-12 mesiacov</a:t>
            </a:r>
          </a:p>
          <a:p>
            <a:r>
              <a:rPr lang="sk-SK" dirty="0"/>
              <a:t>Protilátky doživotne</a:t>
            </a:r>
          </a:p>
        </p:txBody>
      </p:sp>
    </p:spTree>
    <p:extLst>
      <p:ext uri="{BB962C8B-B14F-4D97-AF65-F5344CB8AC3E}">
        <p14:creationId xmlns:p14="http://schemas.microsoft.com/office/powerpoint/2010/main" val="1931607412"/>
      </p:ext>
    </p:extLst>
  </p:cSld>
  <p:clrMapOvr>
    <a:masterClrMapping/>
  </p:clrMapOvr>
</p:sld>
</file>

<file path=ppt/theme/theme1.xml><?xml version="1.0" encoding="utf-8"?>
<a:theme xmlns:a="http://schemas.openxmlformats.org/drawingml/2006/main" name="Dym">
  <a:themeElements>
    <a:clrScheme name="Dym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y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ym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137</TotalTime>
  <Words>569</Words>
  <Application>Microsoft Office PowerPoint</Application>
  <PresentationFormat>Širokouhlá</PresentationFormat>
  <Paragraphs>63</Paragraphs>
  <Slides>10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Dym</vt:lpstr>
      <vt:lpstr>VHA a predškolské zariadenia</vt:lpstr>
      <vt:lpstr>VHA</vt:lpstr>
      <vt:lpstr>Preventívne opatrenia (ak ešte nie je výskyt v MŠ)</vt:lpstr>
      <vt:lpstr>Represívne opatrenia  (už je výskyt v MŠ)</vt:lpstr>
      <vt:lpstr>Modelové situácie - </vt:lpstr>
      <vt:lpstr>Modelové situácie</vt:lpstr>
      <vt:lpstr>LD </vt:lpstr>
      <vt:lpstr>Administratíva</vt:lpstr>
      <vt:lpstr>Nezabúdať !!!! 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VHA</dc:title>
  <dc:creator>Eva Matušková</dc:creator>
  <cp:lastModifiedBy>Ingrid Hrnčárová</cp:lastModifiedBy>
  <cp:revision>10</cp:revision>
  <dcterms:created xsi:type="dcterms:W3CDTF">2025-09-05T09:39:30Z</dcterms:created>
  <dcterms:modified xsi:type="dcterms:W3CDTF">2025-09-08T07:35:56Z</dcterms:modified>
</cp:coreProperties>
</file>