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2"/>
  </p:notesMasterIdLst>
  <p:sldIdLst>
    <p:sldId id="256" r:id="rId3"/>
    <p:sldId id="722" r:id="rId4"/>
    <p:sldId id="757" r:id="rId5"/>
    <p:sldId id="759" r:id="rId6"/>
    <p:sldId id="277" r:id="rId7"/>
    <p:sldId id="758" r:id="rId8"/>
    <p:sldId id="756" r:id="rId9"/>
    <p:sldId id="279" r:id="rId10"/>
    <p:sldId id="729" r:id="rId11"/>
    <p:sldId id="721" r:id="rId12"/>
    <p:sldId id="257" r:id="rId13"/>
    <p:sldId id="258" r:id="rId14"/>
    <p:sldId id="259" r:id="rId15"/>
    <p:sldId id="260" r:id="rId16"/>
    <p:sldId id="761" r:id="rId17"/>
    <p:sldId id="746" r:id="rId18"/>
    <p:sldId id="719" r:id="rId19"/>
    <p:sldId id="760" r:id="rId20"/>
    <p:sldId id="763" r:id="rId21"/>
    <p:sldId id="737" r:id="rId22"/>
    <p:sldId id="741" r:id="rId23"/>
    <p:sldId id="762" r:id="rId24"/>
    <p:sldId id="764" r:id="rId25"/>
    <p:sldId id="261" r:id="rId26"/>
    <p:sldId id="765" r:id="rId27"/>
    <p:sldId id="266" r:id="rId28"/>
    <p:sldId id="264" r:id="rId29"/>
    <p:sldId id="267" r:id="rId30"/>
    <p:sldId id="726" r:id="rId31"/>
    <p:sldId id="753" r:id="rId32"/>
    <p:sldId id="749" r:id="rId33"/>
    <p:sldId id="751" r:id="rId34"/>
    <p:sldId id="766" r:id="rId35"/>
    <p:sldId id="263" r:id="rId36"/>
    <p:sldId id="767" r:id="rId37"/>
    <p:sldId id="271" r:id="rId38"/>
    <p:sldId id="768" r:id="rId39"/>
    <p:sldId id="276" r:id="rId40"/>
    <p:sldId id="275" r:id="rId41"/>
    <p:sldId id="736" r:id="rId42"/>
    <p:sldId id="281" r:id="rId43"/>
    <p:sldId id="280" r:id="rId44"/>
    <p:sldId id="770" r:id="rId45"/>
    <p:sldId id="282" r:id="rId46"/>
    <p:sldId id="285" r:id="rId47"/>
    <p:sldId id="283" r:id="rId48"/>
    <p:sldId id="284" r:id="rId49"/>
    <p:sldId id="286" r:id="rId50"/>
    <p:sldId id="291" r:id="rId51"/>
    <p:sldId id="713" r:id="rId52"/>
    <p:sldId id="717" r:id="rId53"/>
    <p:sldId id="769" r:id="rId54"/>
    <p:sldId id="718" r:id="rId55"/>
    <p:sldId id="628" r:id="rId56"/>
    <p:sldId id="629" r:id="rId57"/>
    <p:sldId id="634" r:id="rId58"/>
    <p:sldId id="287" r:id="rId59"/>
    <p:sldId id="728" r:id="rId60"/>
    <p:sldId id="727" r:id="rId6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1C705-AB43-4530-A306-434529ABA2D0}" type="datetimeFigureOut">
              <a:rPr lang="sk-SK" smtClean="0"/>
              <a:t>7. 9. 2025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B2E8F-BC38-4EF3-8F81-1144296268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159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E1A3-1AC1-4A98-8631-15F496E6B0DF}" type="slidenum">
              <a:rPr lang="sk-SK" smtClean="0"/>
              <a:t>10</a:t>
            </a:fld>
            <a:endParaRPr lang="sk-SK"/>
          </a:p>
        </p:txBody>
      </p:sp>
      <p:sp>
        <p:nvSpPr>
          <p:cNvPr id="5" name="Zástupný symbol hlavičky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594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E1A3-1AC1-4A98-8631-15F496E6B0DF}" type="slidenum">
              <a:rPr lang="sk-SK" smtClean="0"/>
              <a:t>17</a:t>
            </a:fld>
            <a:endParaRPr lang="sk-SK"/>
          </a:p>
        </p:txBody>
      </p:sp>
      <p:sp>
        <p:nvSpPr>
          <p:cNvPr id="5" name="Zástupný symbol hlavičky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7376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FE1A3-1AC1-4A98-8631-15F496E6B0DF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hlavičky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21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E1A3-1AC1-4A98-8631-15F496E6B0DF}" type="slidenum">
              <a:rPr lang="sk-SK" smtClean="0"/>
              <a:t>55</a:t>
            </a:fld>
            <a:endParaRPr lang="sk-SK"/>
          </a:p>
        </p:txBody>
      </p:sp>
      <p:sp>
        <p:nvSpPr>
          <p:cNvPr id="5" name="Zástupný symbol hlavičky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8105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E1A3-1AC1-4A98-8631-15F496E6B0DF}" type="slidenum">
              <a:rPr lang="sk-SK" smtClean="0"/>
              <a:t>56</a:t>
            </a:fld>
            <a:endParaRPr lang="sk-SK"/>
          </a:p>
        </p:txBody>
      </p:sp>
      <p:sp>
        <p:nvSpPr>
          <p:cNvPr id="5" name="Zástupný symbol hlavičky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416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1DC5B-ADFB-4846-82B8-1871A66EF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CF14F5-CCFA-4C07-8EE1-8CCF3D35E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78A8AB6-2992-43AB-97BF-596CFB61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16A3-FA9D-4593-B56D-1188F8B44E99}" type="datetime1">
              <a:rPr lang="sk-SK" smtClean="0"/>
              <a:t>7. 9. 2025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8EDCF4E-07C3-462E-820F-05864706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BABD2F7-29A7-47CA-B74C-B7A92952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68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4A94A-4B60-4239-9FD0-58C9439D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2DA7A95-2737-4439-BB35-2E4EF651C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939FB65-0D6D-4E28-B94F-67F9CD52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AD4-7136-459E-A9C3-0452FCDD1BAE}" type="datetime1">
              <a:rPr lang="sk-SK" smtClean="0"/>
              <a:t>7. 9. 2025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92DC3A4-D96B-47C6-8FF9-4A72A555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DFBBE69-C470-4921-AA21-AA4FD789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362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2930215-1417-459E-890E-32F157D06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0BD7C64-137D-4A76-9F0F-BF1DCD91E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53576A8-2A27-4259-A83A-3F54C9187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E66F-79EE-484F-B10D-296268B8A1B2}" type="datetime1">
              <a:rPr lang="sk-SK" smtClean="0"/>
              <a:t>7. 9. 2025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101FB97-FB85-4F42-A138-65D2DA277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DB8BAE3-7505-40BE-8253-6A3CAC0B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634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697148" y="983039"/>
            <a:ext cx="6676333" cy="625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97148" y="2011575"/>
            <a:ext cx="8054191" cy="36235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  <a:lvl2pPr>
              <a:defRPr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2pPr>
            <a:lvl3pPr>
              <a:defRPr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3pPr>
            <a:lvl4pPr>
              <a:defRPr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4pPr>
            <a:lvl5pPr>
              <a:defRPr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137291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5D375-8E14-4B75-831C-3C3730CEF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B73921-00F7-4869-8CFD-E5F98A13A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5DDC27E-449D-407E-B582-4720559B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16E3-B5BC-4543-86A0-20F8518BAA14}" type="datetime1">
              <a:rPr lang="en-US" smtClean="0"/>
              <a:t>9/7/2025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20FEE04-F322-4D33-9FF1-0C502A73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5C13440-2494-465E-8B27-F7BD10F7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4376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E7CCE-F426-424B-B07A-6800DB277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387706C-E84D-4EF7-B347-6CEB78E6C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9AE6F3C-C41A-4713-8AD2-3A3DA8DB2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53C3-424A-467B-BB68-3CC765DE338B}" type="datetime1">
              <a:rPr lang="en-US" smtClean="0"/>
              <a:t>9/7/2025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72E684-4768-43ED-BFC0-338C0D18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104E212-362F-4F24-B5DA-2E818417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54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2CB46-C7FE-41BF-9575-D3EBCEC59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CFD7218-93EF-4211-8F62-27D0FC21E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F96D71A-BD47-43CA-9020-2F72505C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AA55-3F7D-43E4-9EFD-37F152CA6B3F}" type="datetime1">
              <a:rPr lang="en-US" smtClean="0"/>
              <a:t>9/7/2025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E14448C-E187-4624-A101-B3876BA7D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C05879D-8086-4261-B540-62B1BAD7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699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D7B3C-9A6D-4473-BC2C-6C17AF6C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BA4DA8-B20A-464F-AE64-147F06F25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D6AE938-99BD-4EE0-80A4-7864FBBD8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76D38D3-8DFC-458F-B5B5-989A0BE5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154C-94A2-43B3-A033-AD9E8B765FAC}" type="datetime1">
              <a:rPr lang="en-US" smtClean="0"/>
              <a:t>9/7/2025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6F5DDBB-B21D-4BF8-BC9E-BEB7C5A6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3C9C09E-70A5-4FD0-A1BF-8770878A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7253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AC3A7-6F15-4B59-82CA-7EF06721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5C1A73B-F4F5-4EAC-8771-0B3AD918A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DAB024E-6893-4C82-A6A5-4D739A5A1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C13A9C42-0820-4231-85FE-9245B5EC5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CEF7859-EA8B-4AAB-9EB7-4028E4045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5B804B2-93C2-413F-8200-70181740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B0C4-33F0-43B8-B38B-820A0248959C}" type="datetime1">
              <a:rPr lang="en-US" smtClean="0"/>
              <a:t>9/7/2025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E87EEB1-EE23-4789-B6D9-88FCB94E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AA90458-A7F5-4955-9B33-0AAB962E1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9573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9E286-F1F8-4815-B7F9-422CA402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8DA1848-A8CA-4FE8-8B17-CD8D502C5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42B9-056E-493D-9A64-92736BF0AD2C}" type="datetime1">
              <a:rPr lang="en-US" smtClean="0"/>
              <a:t>9/7/2025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4FFA69A-9554-44E0-AE11-0D899399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02BF27A-8419-4C45-9927-7DC95C91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9935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23799DE-4CF6-4A71-AC13-ACA4C7DE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421C-7F7A-4627-A72A-89F0D67F4EB7}" type="datetime1">
              <a:rPr lang="en-US" smtClean="0"/>
              <a:t>9/7/2025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61966593-E08D-4AE0-A10B-CCBF9AB1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4D120AC-2899-4053-8983-EE6C93F7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321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81986-926C-4C70-8AF6-4932B9BA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C8E2EF-90CF-4EE5-AA71-ECC0F5133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AD3D7C9-6456-4579-9633-B9BBCCF88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7128-4F7D-4817-BA48-69B0D7E5C67D}" type="datetime1">
              <a:rPr lang="sk-SK" smtClean="0"/>
              <a:t>7. 9. 2025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8DFCA50-703C-4EF4-90F6-7998F231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91AA8D7-FCB4-4955-BEE8-96866A34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993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C29D5-8D7C-483D-9818-6CEE6D0F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C0162C-3F1C-468E-919C-D0EBFD195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40A18C56-AA29-40A3-AC55-1E8A4A1A7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CCE50C7-8F6C-4E57-B55E-77EB3357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5404-F026-41A8-AC28-F1335800FDAC}" type="datetime1">
              <a:rPr lang="en-US" smtClean="0"/>
              <a:t>9/7/2025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366B019-44E1-4C0A-A3DD-8689B477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EA33C60-6844-4F8A-98E1-59C63B4D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3812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ACFCF-87D0-458B-AF42-590D05D1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B588C34-5218-46BB-B3EB-AF42F8F93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8FD30B20-725C-40E2-9575-7769185B7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164FC12-B62B-4CB2-A2D7-BC4C2020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C3AB-AB3E-446E-A0F3-A0EBFF7CB3AD}" type="datetime1">
              <a:rPr lang="en-US" smtClean="0"/>
              <a:t>9/7/2025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8AD9CDC-777A-4456-B436-1DC23B39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3798119-9612-4A9A-81E5-5DF5367A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4220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7FDF0-57A8-46D8-8D1A-EBE4C5E5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D88A43BD-077F-4627-BC60-527D5EB02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68A8106-A04B-43DE-834E-305A00775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D197-10C4-4257-949B-C3F8D3E6F258}" type="datetime1">
              <a:rPr lang="en-US" smtClean="0"/>
              <a:t>9/7/2025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26FE1C9-0C24-4E01-958D-4DFA5FE57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AA5E146-68AE-4BF8-B615-E0CB1AA4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7437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B7F4A4C3-1C24-47C6-9C6F-A5ADA653F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90BE9DAF-4F6D-48DB-B5C2-3D968FDAA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A0ED989-E42C-4BF2-B1FE-B42BCCFC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AE17-9F1B-49AB-BE88-4C008B6C1610}" type="datetime1">
              <a:rPr lang="en-US" smtClean="0"/>
              <a:t>9/7/2025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44931BB-E380-48FF-B123-F89CCD71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C3DA72B-DE31-4D07-B051-FBB2EB54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7348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2" b="1" i="0">
                <a:solidFill>
                  <a:srgbClr val="0055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F8599-7C09-4C6E-BD38-AD1ADF942721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8566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2" b="1" i="0">
                <a:solidFill>
                  <a:srgbClr val="0055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7148" y="1997683"/>
            <a:ext cx="4728540" cy="411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86" b="0" i="0">
                <a:solidFill>
                  <a:srgbClr val="0055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4454E-5207-4F87-B8D2-35BEC31911EB}" type="datetime1">
              <a:rPr lang="en-US" smtClean="0"/>
              <a:t>9/7/2025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2290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C383F-6F20-430C-8434-6A4EAD067FAA}" type="datetime1">
              <a:rPr lang="en-US" smtClean="0"/>
              <a:t>9/7/2025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744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0E9F4-22E3-4818-BACC-FAA7253B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D0E296-5CD8-4A29-9B42-CE50B78EA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A0C484A-8C1F-4034-83D0-C11BA853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EE3A-E852-4E35-94F1-CEE43983B8CF}" type="datetime1">
              <a:rPr lang="sk-SK" smtClean="0"/>
              <a:t>7. 9. 2025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0AFE72D-FEF0-4E1D-913D-6DAF6EDC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05B4BBC-69F7-45CE-93E1-9D05C64B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625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D353B-C544-459A-8F4D-E6D8AFAF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8AE1663-3A22-4154-8574-4A5526C21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1518D42-0BDD-4461-9127-47D529D3F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8FA137F-D8C6-40EE-86F4-4C877A94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1016-94C3-4F0A-9F1D-729447346431}" type="datetime1">
              <a:rPr lang="sk-SK" smtClean="0"/>
              <a:t>7. 9. 2025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E218745-F457-4089-A998-C37B06ED4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81CB572-6B0A-4864-A027-98BCE7F8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999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8841DA-7DE3-4D9B-9D12-BB4995CB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2E1D16-E2C4-4206-B9C1-037B64D51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C1DD9C0-1DCF-4F8D-A81C-EDD50C035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97101E7-0CF0-46F7-8771-69885EF6F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C38D437-D32F-4CF4-A381-7886500EA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782B7A6-E53B-415D-9FA4-2B1C6552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5A96-1852-4B2E-BA07-E1D96A771529}" type="datetime1">
              <a:rPr lang="sk-SK" smtClean="0"/>
              <a:t>7. 9. 2025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54B2BFF8-C697-4778-BA2A-C8A4E04A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13B60BED-51BD-4170-BC57-C3C48BE1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153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2D431-DC4D-42D9-9388-EF383A23D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4F8BDB0A-020A-479A-AECF-DC40D7C15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0AFB-1F37-45F8-80FC-6F47A6C8809C}" type="datetime1">
              <a:rPr lang="sk-SK" smtClean="0"/>
              <a:t>7. 9. 2025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FE90B40-2884-4072-9A3E-BEB2171F8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7674785-D066-4AA8-9658-433A8074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998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B8BDD792-8B5B-4FEF-9061-7BD8687D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0E91-FA72-4001-82A4-A2022A5E8F35}" type="datetime1">
              <a:rPr lang="sk-SK" smtClean="0"/>
              <a:t>7. 9. 2025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740AFCE-7FE5-431A-8247-0C980CFA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C80DE28-BED7-43F0-B366-DAA80444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790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037539-78DF-4A68-B436-03196DE10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2FAE7D-9802-4F80-91DA-8BCE50CD5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4A3AD8-B1AC-42A1-B07F-411E52F78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00D5054-EA74-42B3-B8A6-A401A9C3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D734-68E5-4693-8C2B-9A094CCED923}" type="datetime1">
              <a:rPr lang="sk-SK" smtClean="0"/>
              <a:t>7. 9. 2025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9945DDB-CB29-40B0-9D58-F82571B9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E5F9CEF-D1A1-473A-A2B5-4BAA1233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155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25D98-C70D-41DD-9E2E-6B0BA1C1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D28A173-5A4C-4855-931B-212FB4B5D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D51848-90D8-4321-B0DE-84931CD0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D149832-EB79-4175-A729-4D69346C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86B7-5D55-479C-A65B-BFF13921D8C4}" type="datetime1">
              <a:rPr lang="sk-SK" smtClean="0"/>
              <a:t>7. 9. 2025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0C60938-B8EF-48D6-A866-996F676E8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853C3B4-BB32-4B41-9B1D-6046DC85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394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8CE0E37-BD22-4D47-8C34-C2B01A1D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2AFA1E-33E3-458E-9CB3-58DCB3C05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66C5334-A322-4D72-A6ED-C762B0305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4B76E-DA90-4496-ABB0-EB6544B0CC07}" type="datetime1">
              <a:rPr lang="sk-SK" smtClean="0"/>
              <a:t>7. 9. 2025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6979FC1-AA6A-4E1A-A9FD-D5ED557CC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5ADC1B6-0BD4-4437-83F1-FBAB7300C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05260-28DD-4C40-B602-A054979FAC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697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30F0066-E7B9-49D1-86AE-C98634E5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41C90E6-C21B-453F-A221-7D76AD4F7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34003F1-E2EA-447C-AB6B-E093B4E4D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D53F5-55DB-4F3E-B91D-0DF20E33DACD}" type="datetime1">
              <a:rPr lang="en-US" smtClean="0"/>
              <a:t>9/7/2025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DBDA10D-46C2-4825-9053-EC6185F46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1A95AB3-487A-467C-906B-DAE88F546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865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rinfo.iedu.sk/RISPortal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Prezent&#225;cia%20porada%20pre%20M&#352;%20september%202025.pptx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info.iedu.sk/RISPort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du.sk/financovanie-regionalneho-skolstva/" TargetMode="External"/><Relationship Id="rId2" Type="http://schemas.openxmlformats.org/officeDocument/2006/relationships/hyperlink" Target="https://www.minedu.sk/financovanie-skolstva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inedu.sk/pedagogicko-organizacne-pokyny-na-skolsky-rok-20252026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Porady%20Z&#352;%20september%202025.pptx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crinfo.iedu.sk/vykazy/documents/MetodickePokyny/07_Evidovanie%20sposobov%20plnenia%20PPV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inedu.sk/pedagogicko-organizacne-pokyny-na-skolsky-rok-2025202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porady%20M&#352;%20september%202025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36F3C-8857-4E0A-8F32-3A254C0BB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Pracovné porady</a:t>
            </a:r>
            <a:br>
              <a:rPr lang="sk-SK" dirty="0"/>
            </a:br>
            <a:r>
              <a:rPr lang="sk-SK" dirty="0"/>
              <a:t> pre materské školy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C9E0B5E-5A93-4F4E-97A4-3C5D679A8D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Regionálny úrad školskej správy v Nitre</a:t>
            </a:r>
          </a:p>
          <a:p>
            <a:r>
              <a:rPr lang="sk-SK" dirty="0"/>
              <a:t>PaedDr. Ingrid Hrnčárová</a:t>
            </a:r>
          </a:p>
          <a:p>
            <a:r>
              <a:rPr lang="sk-SK" dirty="0"/>
              <a:t>september 2025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F6561A1-0AB9-474A-B603-BAD36EEC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991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44886D65-EE8D-42BB-99D6-C16FC70059A7}"/>
              </a:ext>
            </a:extLst>
          </p:cNvPr>
          <p:cNvSpPr/>
          <p:nvPr/>
        </p:nvSpPr>
        <p:spPr bwMode="auto">
          <a:xfrm>
            <a:off x="0" y="1"/>
            <a:ext cx="12192000" cy="4292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2800" kern="0" dirty="0">
                <a:solidFill>
                  <a:srgbClr val="003973"/>
                </a:solidFill>
                <a:latin typeface="Arial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Metodické usmernenia pre MŠ </a:t>
            </a:r>
            <a:endParaRPr lang="sk-SK" sz="3200" b="1" kern="0" dirty="0">
              <a:solidFill>
                <a:schemeClr val="bg1"/>
              </a:solidFill>
            </a:endParaRPr>
          </a:p>
          <a:p>
            <a:pPr marL="0" marR="0" lvl="0" indent="0" algn="ctr" defTabSz="91440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F7D31190-A60A-4FFB-A4B0-7EC245AF2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6" y="440373"/>
            <a:ext cx="12169614" cy="4075643"/>
          </a:xfrm>
          <a:prstGeom prst="rect">
            <a:avLst/>
          </a:prstGeom>
        </p:spPr>
      </p:pic>
      <p:cxnSp>
        <p:nvCxnSpPr>
          <p:cNvPr id="4" name="Rovná spojovacia šípka 3">
            <a:extLst>
              <a:ext uri="{FF2B5EF4-FFF2-40B4-BE49-F238E27FC236}">
                <a16:creationId xmlns:a16="http://schemas.microsoft.com/office/drawing/2014/main" id="{E8E0470F-F782-43F2-9E55-259CC54D33BC}"/>
              </a:ext>
            </a:extLst>
          </p:cNvPr>
          <p:cNvCxnSpPr>
            <a:cxnSpLocks/>
          </p:cNvCxnSpPr>
          <p:nvPr/>
        </p:nvCxnSpPr>
        <p:spPr>
          <a:xfrm>
            <a:off x="681134" y="1772816"/>
            <a:ext cx="1306286" cy="110101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ok 7">
            <a:extLst>
              <a:ext uri="{FF2B5EF4-FFF2-40B4-BE49-F238E27FC236}">
                <a16:creationId xmlns:a16="http://schemas.microsoft.com/office/drawing/2014/main" id="{402B5B33-95B3-4CA4-85D3-BF92ADBA3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711" y="429207"/>
            <a:ext cx="5639289" cy="6428791"/>
          </a:xfrm>
          <a:prstGeom prst="rect">
            <a:avLst/>
          </a:prstGeom>
        </p:spPr>
      </p:pic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CF2CC403-C869-40FF-BD47-1818F9EBC4D2}"/>
              </a:ext>
            </a:extLst>
          </p:cNvPr>
          <p:cNvCxnSpPr>
            <a:cxnSpLocks/>
          </p:cNvCxnSpPr>
          <p:nvPr/>
        </p:nvCxnSpPr>
        <p:spPr>
          <a:xfrm flipH="1">
            <a:off x="3816220" y="1436914"/>
            <a:ext cx="1138335" cy="88640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B24786B1-8B08-4D84-932B-9FB51C9C9E36}"/>
              </a:ext>
            </a:extLst>
          </p:cNvPr>
          <p:cNvCxnSpPr>
            <a:cxnSpLocks/>
          </p:cNvCxnSpPr>
          <p:nvPr/>
        </p:nvCxnSpPr>
        <p:spPr>
          <a:xfrm flipV="1">
            <a:off x="5103845" y="3429000"/>
            <a:ext cx="1950098" cy="174949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5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52811-9384-4417-BDD2-4F3F6A1D96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sk-SK" b="1" i="0" dirty="0">
                <a:solidFill>
                  <a:srgbClr val="212529"/>
                </a:solidFill>
                <a:effectLst/>
                <a:latin typeface="Rubik"/>
              </a:rPr>
            </a:br>
            <a:br>
              <a:rPr lang="sk-SK" b="1" i="0" dirty="0">
                <a:solidFill>
                  <a:srgbClr val="212529"/>
                </a:solidFill>
                <a:effectLst/>
                <a:latin typeface="Rubik"/>
              </a:rPr>
            </a:br>
            <a:br>
              <a:rPr lang="sk-SK" b="1" i="0" dirty="0">
                <a:solidFill>
                  <a:srgbClr val="212529"/>
                </a:solidFill>
                <a:effectLst/>
                <a:latin typeface="Rubik"/>
              </a:rPr>
            </a:br>
            <a:br>
              <a:rPr lang="sk-SK" b="1" i="0" dirty="0">
                <a:solidFill>
                  <a:srgbClr val="212529"/>
                </a:solidFill>
                <a:effectLst/>
                <a:latin typeface="Rubik"/>
              </a:rPr>
            </a:br>
            <a:br>
              <a:rPr lang="sk-SK" b="1" i="0" dirty="0">
                <a:solidFill>
                  <a:srgbClr val="212529"/>
                </a:solidFill>
                <a:effectLst/>
                <a:latin typeface="Rubik"/>
              </a:rPr>
            </a:br>
            <a:br>
              <a:rPr lang="sk-SK" b="1" i="0" dirty="0">
                <a:solidFill>
                  <a:srgbClr val="212529"/>
                </a:solidFill>
                <a:effectLst/>
                <a:latin typeface="Rubik"/>
              </a:rPr>
            </a:br>
            <a:br>
              <a:rPr lang="sk-SK" b="1" i="0" dirty="0">
                <a:solidFill>
                  <a:srgbClr val="212529"/>
                </a:solidFill>
                <a:effectLst/>
                <a:latin typeface="Rubik"/>
              </a:rPr>
            </a:br>
            <a:br>
              <a:rPr lang="sk-SK" b="1" i="0" dirty="0">
                <a:solidFill>
                  <a:srgbClr val="212529"/>
                </a:solidFill>
                <a:effectLst/>
                <a:latin typeface="Rubik"/>
              </a:rPr>
            </a:br>
            <a:r>
              <a:rPr lang="sk-SK" b="1" i="0" dirty="0">
                <a:solidFill>
                  <a:srgbClr val="212529"/>
                </a:solidFill>
                <a:effectLst/>
                <a:latin typeface="Rubik"/>
              </a:rPr>
              <a:t>Dokumentácia materskej školy</a:t>
            </a:r>
            <a:br>
              <a:rPr lang="sk-SK" b="1" i="0" dirty="0">
                <a:solidFill>
                  <a:srgbClr val="212529"/>
                </a:solidFill>
                <a:effectLst/>
                <a:latin typeface="Rubik"/>
              </a:rPr>
            </a:br>
            <a:br>
              <a:rPr lang="sk-SK" b="1" i="0" dirty="0">
                <a:solidFill>
                  <a:srgbClr val="212529"/>
                </a:solidFill>
                <a:effectLst/>
                <a:latin typeface="Rubik"/>
              </a:rPr>
            </a:br>
            <a:r>
              <a:rPr lang="sk-SK" b="1" i="0" dirty="0">
                <a:solidFill>
                  <a:srgbClr val="212529"/>
                </a:solidFill>
                <a:effectLst/>
                <a:latin typeface="Rubik"/>
                <a:hlinkClick r:id="rId2" action="ppaction://hlinksldjump"/>
              </a:rPr>
              <a:t>https://www.minedu.sk/dokumentacia-materskej-skoly/</a:t>
            </a:r>
            <a:br>
              <a:rPr lang="sk-SK" b="1" i="0" dirty="0">
                <a:solidFill>
                  <a:srgbClr val="212529"/>
                </a:solidFill>
                <a:effectLst/>
                <a:latin typeface="Rubik"/>
                <a:hlinkClick r:id="rId2" action="ppaction://hlinksldjump"/>
              </a:rPr>
            </a:br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9B2D495-61FA-4FBF-A211-950325F9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6093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D09EB7-93BB-48E3-9C2D-F6159426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0" dirty="0">
                <a:solidFill>
                  <a:srgbClr val="212529"/>
                </a:solidFill>
                <a:effectLst/>
                <a:latin typeface="Rubik"/>
              </a:rPr>
              <a:t>V čom vám materiál pomôže?</a:t>
            </a:r>
            <a:br>
              <a:rPr lang="pt-BR" b="1" i="0" dirty="0">
                <a:solidFill>
                  <a:srgbClr val="212529"/>
                </a:solidFill>
                <a:effectLst/>
                <a:latin typeface="Rubik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931E26-5332-4C95-BB07-671FFB4FF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Všetko dôležité </a:t>
            </a:r>
            <a:r>
              <a:rPr lang="sk-SK" dirty="0">
                <a:highlight>
                  <a:srgbClr val="FFFF00"/>
                </a:highlight>
              </a:rPr>
              <a:t>na jednom mieste</a:t>
            </a:r>
            <a:r>
              <a:rPr lang="sk-SK" dirty="0"/>
              <a:t>, prehľadne a zrozumiteľne.</a:t>
            </a:r>
          </a:p>
          <a:p>
            <a:r>
              <a:rPr lang="sk-SK" dirty="0"/>
              <a:t>Uľahčuje </a:t>
            </a:r>
            <a:r>
              <a:rPr lang="sk-SK" b="1" dirty="0">
                <a:solidFill>
                  <a:srgbClr val="00B050"/>
                </a:solidFill>
              </a:rPr>
              <a:t>každodennú,</a:t>
            </a:r>
            <a:r>
              <a:rPr lang="sk-SK" dirty="0"/>
              <a:t> ale aj </a:t>
            </a:r>
            <a:r>
              <a:rPr lang="sk-SK" b="1" dirty="0">
                <a:solidFill>
                  <a:srgbClr val="FF0000"/>
                </a:solidFill>
              </a:rPr>
              <a:t>dlhodobú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u="sng" dirty="0"/>
              <a:t>administratívnu prácu</a:t>
            </a:r>
            <a:r>
              <a:rPr lang="sk-SK" dirty="0"/>
              <a:t>.</a:t>
            </a:r>
          </a:p>
          <a:p>
            <a:r>
              <a:rPr lang="sk-SK" dirty="0">
                <a:highlight>
                  <a:srgbClr val="FFFF00"/>
                </a:highlight>
              </a:rPr>
              <a:t>Pomáha pri práci s podpornými opatreniami </a:t>
            </a:r>
            <a:r>
              <a:rPr lang="sk-SK" dirty="0"/>
              <a:t>a s deťmi so zdravotným znevýhodnením, deťmi zo sociálne znevýhodneného prostredia a deťmi s nadaním.</a:t>
            </a:r>
          </a:p>
          <a:p>
            <a:r>
              <a:rPr lang="sk-SK" dirty="0"/>
              <a:t>Súčasťou materiálu </a:t>
            </a:r>
            <a:r>
              <a:rPr lang="sk-SK" dirty="0">
                <a:highlight>
                  <a:srgbClr val="FFFF00"/>
                </a:highlight>
              </a:rPr>
              <a:t>je „</a:t>
            </a:r>
            <a:r>
              <a:rPr lang="sk-SK" dirty="0" err="1">
                <a:highlight>
                  <a:srgbClr val="FFFF00"/>
                </a:highlight>
              </a:rPr>
              <a:t>kalendárium</a:t>
            </a:r>
            <a:r>
              <a:rPr lang="sk-SK" dirty="0">
                <a:highlight>
                  <a:srgbClr val="FFFF00"/>
                </a:highlight>
              </a:rPr>
              <a:t>“ </a:t>
            </a:r>
            <a:r>
              <a:rPr lang="sk-SK" dirty="0"/>
              <a:t>ako praktický sprievodca úlohami počas celého roka.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0A1EBBC-7EC5-4765-AA1C-AA268D67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7732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1A4522-3B10-42E2-9906-C4F645B93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Čo všetko materiál obsahuje?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3D845E-7A87-47E1-A50C-FF360E72C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sk-SK" b="0" i="0" dirty="0">
                <a:solidFill>
                  <a:srgbClr val="212529"/>
                </a:solidFill>
                <a:effectLst/>
                <a:latin typeface="Rubik"/>
              </a:rPr>
              <a:t>Materiál obsahuje všetku pedagogickú a ďalšiu dokumentáciu, ako aj ďalšie dokumenty, ktoré je materská škola povinná viesť v zmysle platného právneho stavu:</a:t>
            </a:r>
          </a:p>
          <a:p>
            <a:pPr marL="0" indent="0" algn="l">
              <a:buNone/>
            </a:pPr>
            <a:endParaRPr lang="sk-SK" b="0" i="0" dirty="0">
              <a:solidFill>
                <a:srgbClr val="212529"/>
              </a:solidFill>
              <a:effectLst/>
              <a:latin typeface="Rubik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1" i="0" dirty="0">
                <a:solidFill>
                  <a:srgbClr val="FF0000"/>
                </a:solidFill>
                <a:effectLst/>
                <a:latin typeface="Rubik"/>
              </a:rPr>
              <a:t>Pedagogická </a:t>
            </a:r>
            <a:r>
              <a:rPr lang="sk-SK" b="0" i="0" dirty="0">
                <a:solidFill>
                  <a:srgbClr val="FF0000"/>
                </a:solidFill>
                <a:effectLst/>
                <a:latin typeface="Rubik"/>
              </a:rPr>
              <a:t>a </a:t>
            </a:r>
            <a:r>
              <a:rPr lang="sk-SK" b="1" i="0" dirty="0">
                <a:solidFill>
                  <a:srgbClr val="FF0000"/>
                </a:solidFill>
                <a:effectLst/>
                <a:latin typeface="Rubik"/>
              </a:rPr>
              <a:t>ďalšia dokumentácia</a:t>
            </a:r>
            <a:r>
              <a:rPr lang="sk-SK" b="0" i="0" dirty="0">
                <a:solidFill>
                  <a:srgbClr val="FF0000"/>
                </a:solidFill>
                <a:effectLst/>
                <a:latin typeface="Rubik"/>
              </a:rPr>
              <a:t>,</a:t>
            </a:r>
            <a:r>
              <a:rPr lang="sk-SK" b="0" i="0" dirty="0">
                <a:solidFill>
                  <a:srgbClr val="212529"/>
                </a:solidFill>
                <a:effectLst/>
                <a:latin typeface="Rubik"/>
              </a:rPr>
              <a:t> ktorú vedie pedagogická zamestnankyňa/zamestnanec materskej školy.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1" i="0" dirty="0">
                <a:solidFill>
                  <a:srgbClr val="FF0000"/>
                </a:solidFill>
                <a:effectLst/>
                <a:latin typeface="Rubik"/>
              </a:rPr>
              <a:t>Ďalšie</a:t>
            </a:r>
            <a:r>
              <a:rPr lang="sk-SK" b="0" i="0" dirty="0">
                <a:solidFill>
                  <a:srgbClr val="FF0000"/>
                </a:solidFill>
                <a:effectLst/>
                <a:latin typeface="Rubik"/>
              </a:rPr>
              <a:t> </a:t>
            </a:r>
            <a:r>
              <a:rPr lang="sk-SK" b="1" i="0" dirty="0">
                <a:solidFill>
                  <a:srgbClr val="FF0000"/>
                </a:solidFill>
                <a:effectLst/>
                <a:latin typeface="Rubik"/>
              </a:rPr>
              <a:t>dokumenty </a:t>
            </a:r>
            <a:r>
              <a:rPr lang="sk-SK" b="0" i="0" dirty="0">
                <a:solidFill>
                  <a:srgbClr val="212529"/>
                </a:solidFill>
                <a:effectLst/>
                <a:latin typeface="Rubik"/>
              </a:rPr>
              <a:t>materskej školy, ktorých vedenie vyplýva zo </a:t>
            </a:r>
            <a:r>
              <a:rPr lang="sk-SK" b="1" i="0" dirty="0">
                <a:solidFill>
                  <a:srgbClr val="212529"/>
                </a:solidFill>
                <a:effectLst/>
                <a:latin typeface="Rubik"/>
              </a:rPr>
              <a:t>všeobecne záväzných právnych predpisov.</a:t>
            </a:r>
            <a:endParaRPr lang="sk-SK" b="0" i="0" dirty="0">
              <a:solidFill>
                <a:srgbClr val="212529"/>
              </a:solidFill>
              <a:effectLst/>
              <a:latin typeface="Rubik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1" i="0" dirty="0">
                <a:solidFill>
                  <a:srgbClr val="FF0000"/>
                </a:solidFill>
                <a:effectLst/>
                <a:latin typeface="Rubik"/>
              </a:rPr>
              <a:t>Dokumentácia o deťoch so špecifickými výchovno-vzdelávacími potrebami</a:t>
            </a:r>
            <a:r>
              <a:rPr lang="sk-SK" b="0" i="0" dirty="0">
                <a:solidFill>
                  <a:srgbClr val="FF0000"/>
                </a:solidFill>
                <a:effectLst/>
                <a:latin typeface="Rubik"/>
              </a:rPr>
              <a:t> </a:t>
            </a:r>
            <a:r>
              <a:rPr lang="sk-SK" b="0" i="0" dirty="0">
                <a:solidFill>
                  <a:srgbClr val="212529"/>
                </a:solidFill>
                <a:effectLst/>
                <a:latin typeface="Rubik"/>
              </a:rPr>
              <a:t>a deťoch, ktorým sa poskytujú </a:t>
            </a:r>
            <a:r>
              <a:rPr lang="sk-SK" b="1" i="0" dirty="0">
                <a:solidFill>
                  <a:srgbClr val="212529"/>
                </a:solidFill>
                <a:effectLst/>
                <a:latin typeface="Rubik"/>
              </a:rPr>
              <a:t>podporné opatrenia.</a:t>
            </a:r>
            <a:endParaRPr lang="sk-SK" b="0" i="0" dirty="0">
              <a:solidFill>
                <a:srgbClr val="212529"/>
              </a:solidFill>
              <a:effectLst/>
              <a:latin typeface="Rubik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1" i="0" dirty="0">
                <a:solidFill>
                  <a:srgbClr val="FF0000"/>
                </a:solidFill>
                <a:effectLst/>
                <a:latin typeface="Rubik"/>
              </a:rPr>
              <a:t>Dokumentácia</a:t>
            </a:r>
            <a:r>
              <a:rPr lang="sk-SK" b="1" i="0" dirty="0">
                <a:solidFill>
                  <a:srgbClr val="212529"/>
                </a:solidFill>
                <a:effectLst/>
                <a:latin typeface="Rubik"/>
              </a:rPr>
              <a:t> </a:t>
            </a:r>
            <a:r>
              <a:rPr lang="sk-SK" b="0" i="0" dirty="0">
                <a:solidFill>
                  <a:srgbClr val="212529"/>
                </a:solidFill>
                <a:effectLst/>
                <a:latin typeface="Rubik"/>
              </a:rPr>
              <a:t>súvisiaca s </a:t>
            </a:r>
            <a:r>
              <a:rPr lang="sk-SK" b="1" i="0" dirty="0">
                <a:solidFill>
                  <a:srgbClr val="FF0000"/>
                </a:solidFill>
                <a:effectLst/>
                <a:latin typeface="Rubik"/>
              </a:rPr>
              <a:t>profesijným rozvojom pedagógov</a:t>
            </a:r>
            <a:r>
              <a:rPr lang="sk-SK" b="0" i="0" dirty="0">
                <a:solidFill>
                  <a:srgbClr val="212529"/>
                </a:solidFill>
                <a:effectLst/>
                <a:latin typeface="Rubik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1" i="0" dirty="0" err="1">
                <a:solidFill>
                  <a:srgbClr val="212529"/>
                </a:solidFill>
                <a:effectLst/>
                <a:highlight>
                  <a:srgbClr val="FFFF00"/>
                </a:highlight>
                <a:latin typeface="Rubik"/>
              </a:rPr>
              <a:t>Kalendárium</a:t>
            </a:r>
            <a:r>
              <a:rPr lang="sk-SK" b="1" i="0" dirty="0">
                <a:solidFill>
                  <a:srgbClr val="212529"/>
                </a:solidFill>
                <a:effectLst/>
                <a:highlight>
                  <a:srgbClr val="FFFF00"/>
                </a:highlight>
                <a:latin typeface="Rubik"/>
              </a:rPr>
              <a:t> riaditeľky/riaditeľa </a:t>
            </a:r>
            <a:r>
              <a:rPr lang="sk-SK" b="0" i="0" dirty="0">
                <a:solidFill>
                  <a:srgbClr val="212529"/>
                </a:solidFill>
                <a:effectLst/>
                <a:latin typeface="Rubik"/>
              </a:rPr>
              <a:t>materskej školy.</a:t>
            </a:r>
          </a:p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0101201-A8E0-4B03-BBCF-EC3B6421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4464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1E421-EC4C-4E01-AA31-BF19BF726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i="0" dirty="0" err="1">
                <a:solidFill>
                  <a:srgbClr val="212529"/>
                </a:solidFill>
                <a:effectLst/>
                <a:latin typeface="Rubik"/>
              </a:rPr>
              <a:t>Kalendárium</a:t>
            </a:r>
            <a:r>
              <a:rPr lang="sk-SK" b="1" i="0" dirty="0">
                <a:solidFill>
                  <a:srgbClr val="212529"/>
                </a:solidFill>
                <a:effectLst/>
                <a:latin typeface="Rubik"/>
              </a:rPr>
              <a:t> riaditeľky/riaditeľa materskej školy</a:t>
            </a:r>
            <a:br>
              <a:rPr lang="sk-SK" b="1" i="0" dirty="0">
                <a:solidFill>
                  <a:srgbClr val="212529"/>
                </a:solidFill>
                <a:effectLst/>
                <a:latin typeface="Rubik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01E93FC-E710-4560-BE7E-368A8A430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>
                <a:solidFill>
                  <a:srgbClr val="212529"/>
                </a:solidFill>
                <a:latin typeface="Rubik"/>
              </a:rPr>
              <a:t>I</a:t>
            </a:r>
            <a:r>
              <a:rPr lang="sk-SK" b="0" i="0" dirty="0">
                <a:solidFill>
                  <a:srgbClr val="212529"/>
                </a:solidFill>
                <a:effectLst/>
                <a:latin typeface="Rubik"/>
              </a:rPr>
              <a:t>de o </a:t>
            </a:r>
            <a:r>
              <a:rPr lang="sk-SK" b="1" i="0" dirty="0">
                <a:solidFill>
                  <a:srgbClr val="212529"/>
                </a:solidFill>
                <a:effectLst/>
                <a:latin typeface="Rubik"/>
              </a:rPr>
              <a:t>praktickú pomôcku pre riaditeľky/riaditeľov</a:t>
            </a:r>
            <a:r>
              <a:rPr lang="sk-SK" b="0" i="0" dirty="0">
                <a:solidFill>
                  <a:srgbClr val="212529"/>
                </a:solidFill>
                <a:effectLst/>
                <a:latin typeface="Rubik"/>
              </a:rPr>
              <a:t> materských škôl. Obsahuje prehľad všetkých dôležitých činností, ktoré je potrebné vykonávať počas celého roka v materskej škole.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sz="2000" dirty="0">
                <a:solidFill>
                  <a:srgbClr val="FF0000"/>
                </a:solidFill>
              </a:rPr>
              <a:t>V </a:t>
            </a:r>
            <a:r>
              <a:rPr lang="sk-SK" sz="2000" dirty="0" err="1">
                <a:solidFill>
                  <a:srgbClr val="FF0000"/>
                </a:solidFill>
              </a:rPr>
              <a:t>kalendáriu</a:t>
            </a:r>
            <a:r>
              <a:rPr lang="sk-SK" sz="2000" dirty="0">
                <a:solidFill>
                  <a:srgbClr val="FF0000"/>
                </a:solidFill>
              </a:rPr>
              <a:t> nájdete: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400" dirty="0"/>
              <a:t>Činnosti rozdelené </a:t>
            </a:r>
            <a:r>
              <a:rPr lang="sk-SK" sz="2400" b="1" dirty="0"/>
              <a:t>podľa mesiacov </a:t>
            </a:r>
            <a:r>
              <a:rPr lang="sk-SK" sz="2400" dirty="0"/>
              <a:t>školského roka.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400" b="1" dirty="0">
                <a:solidFill>
                  <a:srgbClr val="0070C0"/>
                </a:solidFill>
              </a:rPr>
              <a:t>Priebežné</a:t>
            </a:r>
            <a:r>
              <a:rPr lang="sk-SK" sz="2400" dirty="0"/>
              <a:t> úlohy, ktoré sa vykonávajú počas roka podľa potreby.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400" b="1" dirty="0">
                <a:solidFill>
                  <a:srgbClr val="FF0000"/>
                </a:solidFill>
              </a:rPr>
              <a:t>Bezodkladné</a:t>
            </a:r>
            <a:r>
              <a:rPr lang="sk-SK" sz="2400" dirty="0"/>
              <a:t> úlohy, ktoré treba riešiť ihneď, ak nastanú.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400" b="1" dirty="0">
                <a:solidFill>
                  <a:srgbClr val="00B050"/>
                </a:solidFill>
              </a:rPr>
              <a:t>Prehľad rozhodnutí</a:t>
            </a:r>
            <a:r>
              <a:rPr lang="sk-SK" sz="2400" dirty="0"/>
              <a:t>, ktoré riaditeľka/riaditeľ vydáva</a:t>
            </a:r>
            <a:r>
              <a:rPr lang="sk-SK" dirty="0"/>
              <a:t>.</a:t>
            </a:r>
          </a:p>
          <a:p>
            <a:pPr marL="0" indent="0" algn="ctr">
              <a:buNone/>
            </a:pPr>
            <a:r>
              <a:rPr lang="sk-SK" b="0" i="0" dirty="0" err="1">
                <a:solidFill>
                  <a:srgbClr val="212529"/>
                </a:solidFill>
                <a:effectLst/>
                <a:latin typeface="Rubik"/>
              </a:rPr>
              <a:t>Kalendárium</a:t>
            </a:r>
            <a:r>
              <a:rPr lang="sk-SK" b="0" i="0" dirty="0">
                <a:solidFill>
                  <a:srgbClr val="212529"/>
                </a:solidFill>
                <a:effectLst/>
                <a:latin typeface="Rubik"/>
              </a:rPr>
              <a:t> Vám pomôže </a:t>
            </a:r>
            <a:r>
              <a:rPr lang="sk-SK" b="1" i="0" dirty="0">
                <a:solidFill>
                  <a:srgbClr val="00B050"/>
                </a:solidFill>
                <a:effectLst/>
                <a:latin typeface="Rubik"/>
              </a:rPr>
              <a:t>mať prehľad</a:t>
            </a:r>
            <a:r>
              <a:rPr lang="sk-SK" b="0" i="0" dirty="0">
                <a:solidFill>
                  <a:srgbClr val="212529"/>
                </a:solidFill>
                <a:effectLst/>
                <a:latin typeface="Rubik"/>
              </a:rPr>
              <a:t>, na nič </a:t>
            </a:r>
            <a:r>
              <a:rPr lang="sk-SK" b="1" i="0" dirty="0">
                <a:solidFill>
                  <a:srgbClr val="FF0000"/>
                </a:solidFill>
                <a:effectLst/>
                <a:latin typeface="Rubik"/>
              </a:rPr>
              <a:t>nezabudnúť</a:t>
            </a:r>
            <a:r>
              <a:rPr lang="sk-SK" b="1" i="0" dirty="0">
                <a:solidFill>
                  <a:srgbClr val="212529"/>
                </a:solidFill>
                <a:effectLst/>
                <a:latin typeface="Rubik"/>
              </a:rPr>
              <a:t> </a:t>
            </a:r>
            <a:r>
              <a:rPr lang="sk-SK" b="0" i="0" dirty="0">
                <a:solidFill>
                  <a:srgbClr val="212529"/>
                </a:solidFill>
                <a:effectLst/>
                <a:latin typeface="Rubik"/>
              </a:rPr>
              <a:t>a </a:t>
            </a:r>
            <a:r>
              <a:rPr lang="sk-SK" b="1" i="0" dirty="0">
                <a:solidFill>
                  <a:srgbClr val="0070C0"/>
                </a:solidFill>
                <a:effectLst/>
                <a:latin typeface="Rubik"/>
              </a:rPr>
              <a:t>plánovať</a:t>
            </a:r>
            <a:r>
              <a:rPr lang="sk-SK" b="1" i="0" dirty="0">
                <a:solidFill>
                  <a:srgbClr val="212529"/>
                </a:solidFill>
                <a:effectLst/>
                <a:latin typeface="Rubik"/>
              </a:rPr>
              <a:t> </a:t>
            </a:r>
            <a:r>
              <a:rPr lang="sk-SK" b="0" i="0" dirty="0">
                <a:solidFill>
                  <a:srgbClr val="212529"/>
                </a:solidFill>
                <a:effectLst/>
                <a:latin typeface="Rubik"/>
              </a:rPr>
              <a:t>si prácu </a:t>
            </a:r>
            <a:r>
              <a:rPr lang="sk-SK" b="1" i="0" dirty="0">
                <a:solidFill>
                  <a:srgbClr val="212529"/>
                </a:solidFill>
                <a:effectLst/>
                <a:latin typeface="Rubik"/>
              </a:rPr>
              <a:t>efektívne a dopredu</a:t>
            </a:r>
            <a:r>
              <a:rPr lang="sk-SK" b="0" i="0" dirty="0">
                <a:solidFill>
                  <a:srgbClr val="212529"/>
                </a:solidFill>
                <a:effectLst/>
                <a:latin typeface="Rubik"/>
              </a:rPr>
              <a:t>.</a:t>
            </a:r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B10E825-101F-4102-B3C0-EAC73A39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8999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Rezortný informačný systém RIS -Portál</a:t>
            </a:r>
            <a:br>
              <a:rPr lang="sk-SK" dirty="0"/>
            </a:br>
            <a:r>
              <a:rPr lang="sk-SK" dirty="0">
                <a:hlinkClick r:id="rId2"/>
              </a:rPr>
              <a:t>RIS – Portál</a:t>
            </a:r>
            <a:r>
              <a:rPr lang="sk-SK" dirty="0"/>
              <a:t>      </a:t>
            </a:r>
            <a:r>
              <a:rPr lang="sk-SK" b="1" dirty="0">
                <a:solidFill>
                  <a:srgbClr val="FF0000"/>
                </a:solidFill>
              </a:rPr>
              <a:t>EDUZBER 2025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1. krok doplnenie údajov v  ŠIS  (jednotkové údaje: nové deti/žiaci, ukončenie štúdia, zamestnanci ...</a:t>
            </a:r>
            <a:r>
              <a:rPr lang="sk-SK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2. krok zaslanie aktualizačnej dávky kontrola reportu:</a:t>
            </a:r>
          </a:p>
          <a:p>
            <a:pPr marL="0" indent="0">
              <a:buNone/>
            </a:pPr>
            <a:r>
              <a:rPr lang="sk-SK" dirty="0"/>
              <a:t> „</a:t>
            </a:r>
            <a:r>
              <a:rPr lang="sk-SK" dirty="0">
                <a:solidFill>
                  <a:srgbClr val="00B050"/>
                </a:solidFill>
              </a:rPr>
              <a:t>Report </a:t>
            </a:r>
            <a:r>
              <a:rPr lang="sk-SK" b="1" dirty="0">
                <a:solidFill>
                  <a:srgbClr val="00B050"/>
                </a:solidFill>
              </a:rPr>
              <a:t>DŽP</a:t>
            </a:r>
            <a:r>
              <a:rPr lang="sk-SK" dirty="0"/>
              <a:t>“ </a:t>
            </a:r>
          </a:p>
          <a:p>
            <a:pPr marL="0" indent="0">
              <a:buNone/>
            </a:pPr>
            <a:r>
              <a:rPr lang="sk-SK" dirty="0"/>
              <a:t> „</a:t>
            </a:r>
            <a:r>
              <a:rPr lang="sk-SK" dirty="0">
                <a:solidFill>
                  <a:srgbClr val="0070C0"/>
                </a:solidFill>
              </a:rPr>
              <a:t>Report </a:t>
            </a:r>
            <a:r>
              <a:rPr lang="sk-SK" b="1" dirty="0">
                <a:solidFill>
                  <a:srgbClr val="0070C0"/>
                </a:solidFill>
              </a:rPr>
              <a:t>zamestnancov</a:t>
            </a:r>
            <a:r>
              <a:rPr lang="sk-SK" dirty="0">
                <a:solidFill>
                  <a:srgbClr val="0070C0"/>
                </a:solidFill>
              </a:rPr>
              <a:t>“ </a:t>
            </a:r>
          </a:p>
          <a:p>
            <a:pPr marL="0" indent="0">
              <a:buNone/>
            </a:pPr>
            <a:r>
              <a:rPr lang="sk-SK" dirty="0"/>
              <a:t> „</a:t>
            </a:r>
            <a:r>
              <a:rPr lang="sk-SK" dirty="0">
                <a:solidFill>
                  <a:schemeClr val="accent2">
                    <a:lumMod val="75000"/>
                  </a:schemeClr>
                </a:solidFill>
              </a:rPr>
              <a:t>Report údajov </a:t>
            </a:r>
            <a:r>
              <a:rPr lang="sk-SK" b="1" dirty="0" err="1">
                <a:solidFill>
                  <a:schemeClr val="accent2">
                    <a:lumMod val="75000"/>
                  </a:schemeClr>
                </a:solidFill>
              </a:rPr>
              <a:t>ŠaŠZ</a:t>
            </a:r>
            <a:r>
              <a:rPr lang="sk-SK" dirty="0"/>
              <a:t>“.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3579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ACC1C-121F-4470-9CFE-B717A424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Reporty -  kontrola zaslaných údajov do RIS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A7905EF-A923-4CC0-8493-6439FB57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16</a:t>
            </a:fld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F4066E5-1711-48BD-8612-B78E7D3913A0}"/>
              </a:ext>
            </a:extLst>
          </p:cNvPr>
          <p:cNvSpPr txBox="1"/>
          <p:nvPr/>
        </p:nvSpPr>
        <p:spPr>
          <a:xfrm>
            <a:off x="1143000" y="2108200"/>
            <a:ext cx="9423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000" dirty="0"/>
              <a:t>Škola si môže údaje, ktoré odoslala do RIS zo ŠIS (</a:t>
            </a:r>
            <a:r>
              <a:rPr lang="sk-SK" sz="4000" dirty="0" err="1"/>
              <a:t>aSc</a:t>
            </a:r>
            <a:r>
              <a:rPr lang="sk-SK" sz="4000" dirty="0"/>
              <a:t> agenda, </a:t>
            </a:r>
            <a:r>
              <a:rPr lang="sk-SK" sz="4000" dirty="0" err="1"/>
              <a:t>eŠkola</a:t>
            </a:r>
            <a:r>
              <a:rPr lang="sk-SK" sz="4000" dirty="0"/>
              <a:t>, ...) skontrolovať cez záložku „Reporty“ </a:t>
            </a:r>
          </a:p>
          <a:p>
            <a:endParaRPr lang="sk-SK" sz="4000" dirty="0"/>
          </a:p>
          <a:p>
            <a:r>
              <a:rPr lang="sk-SK" sz="4000" dirty="0"/>
              <a:t>na stránke </a:t>
            </a:r>
            <a:r>
              <a:rPr lang="sk-SK" sz="4000" dirty="0">
                <a:hlinkClick r:id="rId2" action="ppaction://hlinkpres?slideindex=1&amp;slidetitle="/>
              </a:rPr>
              <a:t>https://crinfo.iedu.sk, </a:t>
            </a:r>
            <a:r>
              <a:rPr lang="sk-SK" sz="4000" dirty="0"/>
              <a:t>keď je prihlásená ako škola cez záložku „</a:t>
            </a:r>
            <a:r>
              <a:rPr lang="sk-SK" sz="4000" dirty="0" err="1">
                <a:highlight>
                  <a:srgbClr val="FFFF00"/>
                </a:highlight>
              </a:rPr>
              <a:t>ŠaŠZ</a:t>
            </a:r>
            <a:r>
              <a:rPr lang="sk-SK" sz="4000" dirty="0">
                <a:highlight>
                  <a:srgbClr val="FFFF00"/>
                </a:highlight>
              </a:rPr>
              <a:t> a zriaďovatelia“. </a:t>
            </a:r>
          </a:p>
        </p:txBody>
      </p:sp>
    </p:spTree>
    <p:extLst>
      <p:ext uri="{BB962C8B-B14F-4D97-AF65-F5344CB8AC3E}">
        <p14:creationId xmlns:p14="http://schemas.microsoft.com/office/powerpoint/2010/main" val="787132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44886D65-EE8D-42BB-99D6-C16FC70059A7}"/>
              </a:ext>
            </a:extLst>
          </p:cNvPr>
          <p:cNvSpPr/>
          <p:nvPr/>
        </p:nvSpPr>
        <p:spPr bwMode="auto">
          <a:xfrm>
            <a:off x="-1" y="0"/>
            <a:ext cx="12192000" cy="478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2800" kern="0" dirty="0">
                <a:solidFill>
                  <a:srgbClr val="003973"/>
                </a:solidFill>
                <a:latin typeface="Arial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Školský informačný systém</a:t>
            </a:r>
            <a:endParaRPr lang="sk-SK" sz="3200" b="1" kern="0" dirty="0">
              <a:solidFill>
                <a:schemeClr val="bg1"/>
              </a:solidFill>
            </a:endParaRPr>
          </a:p>
          <a:p>
            <a:pPr marL="0" marR="0" lvl="0" indent="0" algn="ctr" defTabSz="91440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D7DEB348-6263-4CB1-AE3A-AD05CA964267}"/>
              </a:ext>
            </a:extLst>
          </p:cNvPr>
          <p:cNvSpPr/>
          <p:nvPr/>
        </p:nvSpPr>
        <p:spPr>
          <a:xfrm>
            <a:off x="418321" y="524790"/>
            <a:ext cx="11355355" cy="193899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sk-SK" sz="2800" b="1" dirty="0">
                <a:solidFill>
                  <a:srgbClr val="C00000"/>
                </a:solidFill>
              </a:rPr>
              <a:t>Každá MŠ len jeden školský informačný systém – ten, ktorý je pre MŠ, nie pre zriaďovateľa , najvýhodnejší z hľadiska jednoduchosti a intuitívnosti zadávania údajov</a:t>
            </a:r>
          </a:p>
          <a:p>
            <a:pPr marL="285750" lvl="0" indent="-285750">
              <a:buFontTx/>
              <a:buChar char="-"/>
            </a:pPr>
            <a:r>
              <a:rPr lang="sk-SK" dirty="0">
                <a:solidFill>
                  <a:srgbClr val="C00000"/>
                </a:solidFill>
              </a:rPr>
              <a:t>Všetky nevyhnutné usmernenia k zberu dát sú dostupné na: </a:t>
            </a:r>
            <a:r>
              <a:rPr lang="sk-SK" dirty="0">
                <a:solidFill>
                  <a:srgbClr val="C00000"/>
                </a:solidFill>
                <a:hlinkClick r:id="rId3"/>
              </a:rPr>
              <a:t>https://crinfo.iedu.sk/RISPortal</a:t>
            </a:r>
            <a:r>
              <a:rPr lang="sk-SK" dirty="0">
                <a:solidFill>
                  <a:srgbClr val="C00000"/>
                </a:solidFill>
              </a:rPr>
              <a:t> </a:t>
            </a:r>
          </a:p>
          <a:p>
            <a:pPr marL="285750" lvl="0" indent="-285750">
              <a:buFontTx/>
              <a:buChar char="-"/>
            </a:pP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F67A1736-E7A5-4CBE-B898-B2AB25DD2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66" y="2174034"/>
            <a:ext cx="9897830" cy="4492662"/>
          </a:xfrm>
          <a:prstGeom prst="rect">
            <a:avLst/>
          </a:prstGeom>
        </p:spPr>
      </p:pic>
      <p:cxnSp>
        <p:nvCxnSpPr>
          <p:cNvPr id="4" name="Rovná spojovacia šípka 3">
            <a:extLst>
              <a:ext uri="{FF2B5EF4-FFF2-40B4-BE49-F238E27FC236}">
                <a16:creationId xmlns:a16="http://schemas.microsoft.com/office/drawing/2014/main" id="{023D1E45-11EC-43FA-808F-3CC22215E937}"/>
              </a:ext>
            </a:extLst>
          </p:cNvPr>
          <p:cNvCxnSpPr/>
          <p:nvPr/>
        </p:nvCxnSpPr>
        <p:spPr>
          <a:xfrm flipH="1" flipV="1">
            <a:off x="8556171" y="3172408"/>
            <a:ext cx="3041780" cy="94061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9EDC38F5-CBDD-44DD-8020-3B56226496E5}"/>
              </a:ext>
            </a:extLst>
          </p:cNvPr>
          <p:cNvCxnSpPr/>
          <p:nvPr/>
        </p:nvCxnSpPr>
        <p:spPr>
          <a:xfrm flipV="1">
            <a:off x="559837" y="4113026"/>
            <a:ext cx="2677885" cy="78554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C17B815A-22AA-408D-A4D4-163434A0848C}"/>
              </a:ext>
            </a:extLst>
          </p:cNvPr>
          <p:cNvCxnSpPr>
            <a:cxnSpLocks/>
          </p:cNvCxnSpPr>
          <p:nvPr/>
        </p:nvCxnSpPr>
        <p:spPr>
          <a:xfrm flipH="1">
            <a:off x="10823510" y="4113026"/>
            <a:ext cx="1222310" cy="179325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999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18</a:t>
            </a:fld>
            <a:endParaRPr lang="sk-SK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45" y="386713"/>
            <a:ext cx="9108831" cy="552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94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19</a:t>
            </a:fld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2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ADA34-69FB-41A2-81E9-2E347F96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Zameranie prezentácie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DA5112-3176-483B-812D-20FEB65D3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Organizácia školského roka 2025/2026 </a:t>
            </a:r>
          </a:p>
          <a:p>
            <a:r>
              <a:rPr lang="sk-SK" dirty="0"/>
              <a:t>Metodické usmernenia pre MŠ a </a:t>
            </a:r>
            <a:r>
              <a:rPr lang="sk-SK" dirty="0" err="1"/>
              <a:t>Newsletter</a:t>
            </a:r>
            <a:r>
              <a:rPr lang="sk-SK" dirty="0"/>
              <a:t> - novinky za školstva</a:t>
            </a:r>
          </a:p>
          <a:p>
            <a:r>
              <a:rPr lang="sk-SK" dirty="0"/>
              <a:t>Dokumentácia MŠ a Kalendárium</a:t>
            </a:r>
          </a:p>
          <a:p>
            <a:r>
              <a:rPr lang="sk-SK" dirty="0"/>
              <a:t>EDUZBER 2025  a financovanie MŠ </a:t>
            </a:r>
          </a:p>
          <a:p>
            <a:r>
              <a:rPr lang="sk-SK" dirty="0"/>
              <a:t>Podporné opatrenie v MŠ</a:t>
            </a:r>
          </a:p>
          <a:p>
            <a:r>
              <a:rPr lang="sk-SK" dirty="0"/>
              <a:t>Legislatíva a vnútorné rezortné predpisy </a:t>
            </a:r>
          </a:p>
          <a:p>
            <a:r>
              <a:rPr lang="sk-SK" dirty="0"/>
              <a:t>Školské spády materských škôl</a:t>
            </a:r>
          </a:p>
          <a:p>
            <a:r>
              <a:rPr lang="sk-SK" dirty="0"/>
              <a:t>Školské úrady a materské školy </a:t>
            </a: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492278B-A7D7-43FD-8EF3-96D233F1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3928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object 2"/>
          <p:cNvSpPr txBox="1"/>
          <p:nvPr/>
        </p:nvSpPr>
        <p:spPr>
          <a:xfrm>
            <a:off x="697148" y="532765"/>
            <a:ext cx="8910888" cy="168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7701">
              <a:spcBef>
                <a:spcPts val="61"/>
              </a:spcBef>
              <a:defRPr>
                <a:solidFill>
                  <a:srgbClr val="0055A1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lang="sk-SK" sz="1092" spc="-12" dirty="0"/>
              <a:t>ZBER ÚDAJOV PRE FINANCOVANIE 2025</a:t>
            </a:r>
            <a:endParaRPr sz="1092" dirty="0"/>
          </a:p>
        </p:txBody>
      </p:sp>
      <p:sp>
        <p:nvSpPr>
          <p:cNvPr id="257" name="object 4"/>
          <p:cNvSpPr txBox="1">
            <a:spLocks noGrp="1"/>
          </p:cNvSpPr>
          <p:nvPr>
            <p:ph type="title"/>
          </p:nvPr>
        </p:nvSpPr>
        <p:spPr>
          <a:xfrm>
            <a:off x="829894" y="959226"/>
            <a:ext cx="8910888" cy="62500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>
              <a:defRPr spc="-100"/>
            </a:lvl1pPr>
          </a:lstStyle>
          <a:p>
            <a:r>
              <a:rPr lang="pl-PL" dirty="0"/>
              <a:t>ZBER25 – ČASOVÝ PLÁN PRE ROK 2025</a:t>
            </a:r>
            <a:endParaRPr lang="sk-SK" dirty="0"/>
          </a:p>
        </p:txBody>
      </p:sp>
      <p:sp>
        <p:nvSpPr>
          <p:cNvPr id="258" name="object 5"/>
          <p:cNvSpPr/>
          <p:nvPr/>
        </p:nvSpPr>
        <p:spPr>
          <a:xfrm>
            <a:off x="-1" y="6745385"/>
            <a:ext cx="12192001" cy="114300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27726" rIns="27726"/>
          <a:lstStyle/>
          <a:p>
            <a:endParaRPr sz="1092"/>
          </a:p>
        </p:txBody>
      </p:sp>
      <p:sp>
        <p:nvSpPr>
          <p:cNvPr id="259" name="object 6"/>
          <p:cNvSpPr/>
          <p:nvPr/>
        </p:nvSpPr>
        <p:spPr>
          <a:xfrm>
            <a:off x="0" y="1684"/>
            <a:ext cx="114301" cy="1498601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27726" rIns="27726"/>
          <a:lstStyle/>
          <a:p>
            <a:endParaRPr sz="1092"/>
          </a:p>
        </p:txBody>
      </p:sp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482DE2A6-1D22-6FCE-594D-EDCA5C9BA751}"/>
              </a:ext>
            </a:extLst>
          </p:cNvPr>
          <p:cNvGraphicFramePr>
            <a:graphicFrameLocks noGrp="1"/>
          </p:cNvGraphicFramePr>
          <p:nvPr/>
        </p:nvGraphicFramePr>
        <p:xfrm>
          <a:off x="829900" y="2034360"/>
          <a:ext cx="10947601" cy="35339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63943">
                  <a:extLst>
                    <a:ext uri="{9D8B030D-6E8A-4147-A177-3AD203B41FA5}">
                      <a16:colId xmlns:a16="http://schemas.microsoft.com/office/drawing/2014/main" val="678467483"/>
                    </a:ext>
                  </a:extLst>
                </a:gridCol>
                <a:gridCol w="1563943">
                  <a:extLst>
                    <a:ext uri="{9D8B030D-6E8A-4147-A177-3AD203B41FA5}">
                      <a16:colId xmlns:a16="http://schemas.microsoft.com/office/drawing/2014/main" val="1569308019"/>
                    </a:ext>
                  </a:extLst>
                </a:gridCol>
                <a:gridCol w="1563943">
                  <a:extLst>
                    <a:ext uri="{9D8B030D-6E8A-4147-A177-3AD203B41FA5}">
                      <a16:colId xmlns:a16="http://schemas.microsoft.com/office/drawing/2014/main" val="1222114916"/>
                    </a:ext>
                  </a:extLst>
                </a:gridCol>
                <a:gridCol w="1563943">
                  <a:extLst>
                    <a:ext uri="{9D8B030D-6E8A-4147-A177-3AD203B41FA5}">
                      <a16:colId xmlns:a16="http://schemas.microsoft.com/office/drawing/2014/main" val="2348207760"/>
                    </a:ext>
                  </a:extLst>
                </a:gridCol>
                <a:gridCol w="1563943">
                  <a:extLst>
                    <a:ext uri="{9D8B030D-6E8A-4147-A177-3AD203B41FA5}">
                      <a16:colId xmlns:a16="http://schemas.microsoft.com/office/drawing/2014/main" val="562870932"/>
                    </a:ext>
                  </a:extLst>
                </a:gridCol>
                <a:gridCol w="1563943">
                  <a:extLst>
                    <a:ext uri="{9D8B030D-6E8A-4147-A177-3AD203B41FA5}">
                      <a16:colId xmlns:a16="http://schemas.microsoft.com/office/drawing/2014/main" val="1258275670"/>
                    </a:ext>
                  </a:extLst>
                </a:gridCol>
                <a:gridCol w="1563943">
                  <a:extLst>
                    <a:ext uri="{9D8B030D-6E8A-4147-A177-3AD203B41FA5}">
                      <a16:colId xmlns:a16="http://schemas.microsoft.com/office/drawing/2014/main" val="3576415106"/>
                    </a:ext>
                  </a:extLst>
                </a:gridCol>
              </a:tblGrid>
              <a:tr h="405120">
                <a:tc>
                  <a:txBody>
                    <a:bodyPr/>
                    <a:lstStyle/>
                    <a:p>
                      <a:r>
                        <a:rPr lang="sk-SK" sz="1100" dirty="0"/>
                        <a:t>PO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sk-SK" sz="1100" dirty="0"/>
                        <a:t>UT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sk-SK" sz="1100" dirty="0"/>
                        <a:t>ST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sk-SK" sz="1100" dirty="0"/>
                        <a:t>ŠT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sk-SK" sz="1100" dirty="0"/>
                        <a:t>PIA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sk-SK" sz="1100" dirty="0"/>
                        <a:t>SO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sk-SK" sz="1100" dirty="0"/>
                        <a:t>NE</a:t>
                      </a:r>
                    </a:p>
                  </a:txBody>
                  <a:tcPr marL="55453" marR="55453" marT="27727" marB="27727"/>
                </a:tc>
                <a:extLst>
                  <a:ext uri="{0D108BD9-81ED-4DB2-BD59-A6C34878D82A}">
                    <a16:rowId xmlns:a16="http://schemas.microsoft.com/office/drawing/2014/main" val="3188995339"/>
                  </a:ext>
                </a:extLst>
              </a:tr>
              <a:tr h="767028">
                <a:tc>
                  <a:txBody>
                    <a:bodyPr/>
                    <a:lstStyle/>
                    <a:p>
                      <a:r>
                        <a:rPr lang="sk-SK" sz="1100" dirty="0">
                          <a:solidFill>
                            <a:srgbClr val="C00000"/>
                          </a:solidFill>
                        </a:rPr>
                        <a:t>15.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sk-SK" sz="1100" dirty="0"/>
                        <a:t>16.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sk-SK" sz="1100" dirty="0"/>
                        <a:t>17.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sk-SK" sz="1100" dirty="0"/>
                        <a:t>18.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sk-SK" sz="1100" dirty="0"/>
                        <a:t>19.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sk-SK" sz="1100" dirty="0"/>
                        <a:t>20.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sk-SK" sz="1100" dirty="0">
                          <a:solidFill>
                            <a:srgbClr val="C00000"/>
                          </a:solidFill>
                        </a:rPr>
                        <a:t>21.</a:t>
                      </a:r>
                    </a:p>
                  </a:txBody>
                  <a:tcPr marL="55453" marR="55453" marT="27727" marB="27727"/>
                </a:tc>
                <a:extLst>
                  <a:ext uri="{0D108BD9-81ED-4DB2-BD59-A6C34878D82A}">
                    <a16:rowId xmlns:a16="http://schemas.microsoft.com/office/drawing/2014/main" val="3192557469"/>
                  </a:ext>
                </a:extLst>
              </a:tr>
              <a:tr h="1403404">
                <a:tc>
                  <a:txBody>
                    <a:bodyPr/>
                    <a:lstStyle/>
                    <a:p>
                      <a:r>
                        <a:rPr lang="sk-SK" sz="1100" dirty="0"/>
                        <a:t>22.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sk-SK" sz="1100" dirty="0"/>
                        <a:t>23.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sk-SK" sz="1100" dirty="0"/>
                        <a:t>24.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sk-SK" sz="1100" dirty="0"/>
                        <a:t>25.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sk-SK" sz="1100" dirty="0"/>
                        <a:t>26.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sk-SK" sz="1100" dirty="0"/>
                        <a:t>27.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sk-SK" sz="1100" dirty="0">
                          <a:solidFill>
                            <a:srgbClr val="C00000"/>
                          </a:solidFill>
                        </a:rPr>
                        <a:t>28.</a:t>
                      </a:r>
                    </a:p>
                  </a:txBody>
                  <a:tcPr marL="55453" marR="55453" marT="27727" marB="27727"/>
                </a:tc>
                <a:extLst>
                  <a:ext uri="{0D108BD9-81ED-4DB2-BD59-A6C34878D82A}">
                    <a16:rowId xmlns:a16="http://schemas.microsoft.com/office/drawing/2014/main" val="126530536"/>
                  </a:ext>
                </a:extLst>
              </a:tr>
              <a:tr h="958370">
                <a:tc>
                  <a:txBody>
                    <a:bodyPr/>
                    <a:lstStyle/>
                    <a:p>
                      <a:r>
                        <a:rPr lang="sk-SK" sz="1100" dirty="0"/>
                        <a:t>29.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sk-SK" sz="1100" dirty="0"/>
                        <a:t>30.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sk-SK" sz="1100" dirty="0"/>
                        <a:t>1.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  <a:r>
                        <a:rPr lang="sk-SK" sz="1100" dirty="0"/>
                        <a:t>.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  <a:r>
                        <a:rPr lang="sk-SK" sz="1100" dirty="0"/>
                        <a:t>.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sk-SK" sz="11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55453" marR="55453" marT="27727" marB="27727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C00000"/>
                          </a:solidFill>
                        </a:rPr>
                        <a:t>5</a:t>
                      </a:r>
                      <a:r>
                        <a:rPr lang="sk-SK" sz="1100" dirty="0">
                          <a:solidFill>
                            <a:srgbClr val="C00000"/>
                          </a:solidFill>
                        </a:rPr>
                        <a:t>.</a:t>
                      </a:r>
                    </a:p>
                  </a:txBody>
                  <a:tcPr marL="55453" marR="55453" marT="27727" marB="27727"/>
                </a:tc>
                <a:extLst>
                  <a:ext uri="{0D108BD9-81ED-4DB2-BD59-A6C34878D82A}">
                    <a16:rowId xmlns:a16="http://schemas.microsoft.com/office/drawing/2014/main" val="3387715550"/>
                  </a:ext>
                </a:extLst>
              </a:tr>
            </a:tbl>
          </a:graphicData>
        </a:graphic>
      </p:graphicFrame>
      <p:sp>
        <p:nvSpPr>
          <p:cNvPr id="6" name="BlokTextu 5">
            <a:extLst>
              <a:ext uri="{FF2B5EF4-FFF2-40B4-BE49-F238E27FC236}">
                <a16:creationId xmlns:a16="http://schemas.microsoft.com/office/drawing/2014/main" id="{E8E19F54-DFEF-A575-06EA-7E340177ACCA}"/>
              </a:ext>
            </a:extLst>
          </p:cNvPr>
          <p:cNvSpPr txBox="1"/>
          <p:nvPr/>
        </p:nvSpPr>
        <p:spPr>
          <a:xfrm>
            <a:off x="829894" y="2700557"/>
            <a:ext cx="10947601" cy="55887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sk-SK" sz="1516" dirty="0" err="1"/>
              <a:t>ŠaŠZ</a:t>
            </a:r>
            <a:r>
              <a:rPr lang="sk-SK" sz="1516" dirty="0"/>
              <a:t> zasielanie údajov                                                                                       		              			        </a:t>
            </a:r>
            <a:r>
              <a:rPr lang="sk-SK" sz="1516" dirty="0" err="1"/>
              <a:t>ŠaŠZ</a:t>
            </a:r>
            <a:r>
              <a:rPr lang="sk-SK" sz="1516" dirty="0"/>
              <a:t> zasielanie údajov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837F3399-C78E-C98B-582A-DCABC11CDDE7}"/>
              </a:ext>
            </a:extLst>
          </p:cNvPr>
          <p:cNvSpPr txBox="1"/>
          <p:nvPr/>
        </p:nvSpPr>
        <p:spPr>
          <a:xfrm>
            <a:off x="829900" y="3512015"/>
            <a:ext cx="10947601" cy="55887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sk-SK" sz="1516" dirty="0" err="1"/>
              <a:t>ŠaŠZ</a:t>
            </a:r>
            <a:r>
              <a:rPr lang="sk-SK" sz="1516" dirty="0"/>
              <a:t> zasielanie údajov                                                                                       		              			        </a:t>
            </a:r>
            <a:r>
              <a:rPr lang="sk-SK" sz="1516" dirty="0" err="1"/>
              <a:t>ŠaŠZ</a:t>
            </a:r>
            <a:r>
              <a:rPr lang="sk-SK" sz="1516" dirty="0"/>
              <a:t> odosielanie údajov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C1BBD11-C1C4-6D39-DFC8-BF1CA7D360FF}"/>
              </a:ext>
            </a:extLst>
          </p:cNvPr>
          <p:cNvSpPr txBox="1"/>
          <p:nvPr/>
        </p:nvSpPr>
        <p:spPr>
          <a:xfrm>
            <a:off x="829898" y="3801321"/>
            <a:ext cx="10947600" cy="32560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sk-SK" sz="1516" dirty="0"/>
              <a:t>Zriaďovateľ / obec konsolidácia, kontrola údajov, opravy, schvaľovanie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F6B6A984-69B9-ECF9-3092-516097C14073}"/>
              </a:ext>
            </a:extLst>
          </p:cNvPr>
          <p:cNvSpPr txBox="1"/>
          <p:nvPr/>
        </p:nvSpPr>
        <p:spPr>
          <a:xfrm>
            <a:off x="829894" y="4090627"/>
            <a:ext cx="10947600" cy="325602"/>
          </a:xfrm>
          <a:prstGeom prst="rect">
            <a:avLst/>
          </a:prstGeom>
          <a:solidFill>
            <a:srgbClr val="FFD505"/>
          </a:solidFill>
        </p:spPr>
        <p:txBody>
          <a:bodyPr wrap="square" rtlCol="0">
            <a:spAutoFit/>
          </a:bodyPr>
          <a:lstStyle/>
          <a:p>
            <a:r>
              <a:rPr lang="sk-SK" sz="1516" dirty="0"/>
              <a:t>RUŠS konsolidácia, kontrola údajov, opravy, schvaľovanie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7003001C-EC43-3EF7-7E56-BB6FB8A38FA2}"/>
              </a:ext>
            </a:extLst>
          </p:cNvPr>
          <p:cNvSpPr txBox="1"/>
          <p:nvPr/>
        </p:nvSpPr>
        <p:spPr>
          <a:xfrm>
            <a:off x="829894" y="4954839"/>
            <a:ext cx="10947600" cy="325602"/>
          </a:xfrm>
          <a:prstGeom prst="rect">
            <a:avLst/>
          </a:prstGeom>
          <a:solidFill>
            <a:srgbClr val="FFD505"/>
          </a:solidFill>
        </p:spPr>
        <p:txBody>
          <a:bodyPr wrap="square" rtlCol="0">
            <a:spAutoFit/>
          </a:bodyPr>
          <a:lstStyle/>
          <a:p>
            <a:r>
              <a:rPr lang="sk-SK" sz="1516" dirty="0"/>
              <a:t>RUŠS konsolidácia, kontrola údajov, opravy, schvaľovanie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C5D6FF4D-0231-DB14-85F8-2AF14177FA95}"/>
              </a:ext>
            </a:extLst>
          </p:cNvPr>
          <p:cNvGrpSpPr>
            <a:grpSpLocks noChangeAspect="1"/>
          </p:cNvGrpSpPr>
          <p:nvPr/>
        </p:nvGrpSpPr>
        <p:grpSpPr>
          <a:xfrm>
            <a:off x="10697643" y="5794156"/>
            <a:ext cx="1283279" cy="401218"/>
            <a:chOff x="14992013" y="9084877"/>
            <a:chExt cx="4232146" cy="1323183"/>
          </a:xfrm>
        </p:grpSpPr>
        <p:grpSp>
          <p:nvGrpSpPr>
            <p:cNvPr id="13" name="object 2">
              <a:extLst>
                <a:ext uri="{FF2B5EF4-FFF2-40B4-BE49-F238E27FC236}">
                  <a16:creationId xmlns:a16="http://schemas.microsoft.com/office/drawing/2014/main" id="{493F989E-62C3-7629-52DD-F7D1B3F252A1}"/>
                </a:ext>
              </a:extLst>
            </p:cNvPr>
            <p:cNvGrpSpPr/>
            <p:nvPr/>
          </p:nvGrpSpPr>
          <p:grpSpPr>
            <a:xfrm>
              <a:off x="15863120" y="10147789"/>
              <a:ext cx="3361039" cy="260271"/>
              <a:chOff x="0" y="0"/>
              <a:chExt cx="3361038" cy="260270"/>
            </a:xfrm>
          </p:grpSpPr>
          <p:sp>
            <p:nvSpPr>
              <p:cNvPr id="286" name="Shape">
                <a:extLst>
                  <a:ext uri="{FF2B5EF4-FFF2-40B4-BE49-F238E27FC236}">
                    <a16:creationId xmlns:a16="http://schemas.microsoft.com/office/drawing/2014/main" id="{593506DD-FE80-5BD6-FAFA-027554C7C36D}"/>
                  </a:ext>
                </a:extLst>
              </p:cNvPr>
              <p:cNvSpPr/>
              <p:nvPr/>
            </p:nvSpPr>
            <p:spPr>
              <a:xfrm>
                <a:off x="7024" y="159229"/>
                <a:ext cx="100889" cy="51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86" y="17502"/>
                    </a:lnTo>
                    <a:lnTo>
                      <a:pt x="9525" y="21600"/>
                    </a:lnTo>
                    <a:lnTo>
                      <a:pt x="14815" y="19883"/>
                    </a:lnTo>
                    <a:lnTo>
                      <a:pt x="19300" y="14943"/>
                    </a:lnTo>
                    <a:lnTo>
                      <a:pt x="21600" y="9168"/>
                    </a:lnTo>
                    <a:lnTo>
                      <a:pt x="9745" y="9168"/>
                    </a:lnTo>
                    <a:lnTo>
                      <a:pt x="7018" y="8350"/>
                    </a:lnTo>
                    <a:lnTo>
                      <a:pt x="4289" y="6221"/>
                    </a:lnTo>
                    <a:lnTo>
                      <a:pt x="1853" y="3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87" name="Shape">
                <a:extLst>
                  <a:ext uri="{FF2B5EF4-FFF2-40B4-BE49-F238E27FC236}">
                    <a16:creationId xmlns:a16="http://schemas.microsoft.com/office/drawing/2014/main" id="{12DF027A-844A-72F4-0DBF-FE64C310353C}"/>
                  </a:ext>
                </a:extLst>
              </p:cNvPr>
              <p:cNvSpPr/>
              <p:nvPr/>
            </p:nvSpPr>
            <p:spPr>
              <a:xfrm>
                <a:off x="-1" y="-1"/>
                <a:ext cx="117599" cy="181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91" y="0"/>
                    </a:moveTo>
                    <a:lnTo>
                      <a:pt x="6975" y="480"/>
                    </a:lnTo>
                    <a:lnTo>
                      <a:pt x="3452" y="1861"/>
                    </a:lnTo>
                    <a:lnTo>
                      <a:pt x="951" y="4058"/>
                    </a:lnTo>
                    <a:lnTo>
                      <a:pt x="0" y="6983"/>
                    </a:lnTo>
                    <a:lnTo>
                      <a:pt x="2449" y="11262"/>
                    </a:lnTo>
                    <a:lnTo>
                      <a:pt x="7860" y="13740"/>
                    </a:lnTo>
                    <a:lnTo>
                      <a:pt x="13225" y="15597"/>
                    </a:lnTo>
                    <a:lnTo>
                      <a:pt x="15674" y="18061"/>
                    </a:lnTo>
                    <a:lnTo>
                      <a:pt x="15224" y="19557"/>
                    </a:lnTo>
                    <a:lnTo>
                      <a:pt x="13972" y="20669"/>
                    </a:lnTo>
                    <a:lnTo>
                      <a:pt x="12049" y="21367"/>
                    </a:lnTo>
                    <a:lnTo>
                      <a:pt x="12006" y="21367"/>
                    </a:lnTo>
                    <a:lnTo>
                      <a:pt x="9651" y="21600"/>
                    </a:lnTo>
                    <a:lnTo>
                      <a:pt x="19821" y="21600"/>
                    </a:lnTo>
                    <a:lnTo>
                      <a:pt x="20584" y="20960"/>
                    </a:lnTo>
                    <a:lnTo>
                      <a:pt x="21600" y="17906"/>
                    </a:lnTo>
                    <a:lnTo>
                      <a:pt x="19129" y="13740"/>
                    </a:lnTo>
                    <a:lnTo>
                      <a:pt x="13692" y="11343"/>
                    </a:lnTo>
                    <a:lnTo>
                      <a:pt x="8255" y="9457"/>
                    </a:lnTo>
                    <a:lnTo>
                      <a:pt x="5783" y="6828"/>
                    </a:lnTo>
                    <a:lnTo>
                      <a:pt x="6154" y="5461"/>
                    </a:lnTo>
                    <a:lnTo>
                      <a:pt x="7210" y="4391"/>
                    </a:lnTo>
                    <a:lnTo>
                      <a:pt x="8867" y="3694"/>
                    </a:lnTo>
                    <a:lnTo>
                      <a:pt x="11039" y="3444"/>
                    </a:lnTo>
                    <a:lnTo>
                      <a:pt x="18682" y="3444"/>
                    </a:lnTo>
                    <a:lnTo>
                      <a:pt x="18682" y="1676"/>
                    </a:lnTo>
                    <a:lnTo>
                      <a:pt x="17353" y="1061"/>
                    </a:lnTo>
                    <a:lnTo>
                      <a:pt x="15607" y="524"/>
                    </a:lnTo>
                    <a:lnTo>
                      <a:pt x="13476" y="144"/>
                    </a:lnTo>
                    <a:lnTo>
                      <a:pt x="10991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88" name="Shape">
                <a:extLst>
                  <a:ext uri="{FF2B5EF4-FFF2-40B4-BE49-F238E27FC236}">
                    <a16:creationId xmlns:a16="http://schemas.microsoft.com/office/drawing/2014/main" id="{C8D68690-1581-50D5-017A-69CB5A66F351}"/>
                  </a:ext>
                </a:extLst>
              </p:cNvPr>
              <p:cNvSpPr/>
              <p:nvPr/>
            </p:nvSpPr>
            <p:spPr>
              <a:xfrm>
                <a:off x="164423" y="2595"/>
                <a:ext cx="107977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4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550"/>
                    </a:lnTo>
                    <a:lnTo>
                      <a:pt x="6244" y="18550"/>
                    </a:lnTo>
                    <a:lnTo>
                      <a:pt x="6244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89" name="Shape">
                <a:extLst>
                  <a:ext uri="{FF2B5EF4-FFF2-40B4-BE49-F238E27FC236}">
                    <a16:creationId xmlns:a16="http://schemas.microsoft.com/office/drawing/2014/main" id="{181F4712-5BC1-BFA1-0C2B-27B524F8D06F}"/>
                  </a:ext>
                </a:extLst>
              </p:cNvPr>
              <p:cNvSpPr/>
              <p:nvPr/>
            </p:nvSpPr>
            <p:spPr>
              <a:xfrm>
                <a:off x="295277" y="1297"/>
                <a:ext cx="179909" cy="209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58" y="0"/>
                    </a:moveTo>
                    <a:lnTo>
                      <a:pt x="6876" y="1085"/>
                    </a:lnTo>
                    <a:lnTo>
                      <a:pt x="2965" y="3769"/>
                    </a:lnTo>
                    <a:lnTo>
                      <a:pt x="711" y="7262"/>
                    </a:lnTo>
                    <a:lnTo>
                      <a:pt x="0" y="10772"/>
                    </a:lnTo>
                    <a:lnTo>
                      <a:pt x="668" y="14567"/>
                    </a:lnTo>
                    <a:lnTo>
                      <a:pt x="2882" y="18035"/>
                    </a:lnTo>
                    <a:lnTo>
                      <a:pt x="6747" y="20579"/>
                    </a:lnTo>
                    <a:lnTo>
                      <a:pt x="12370" y="21600"/>
                    </a:lnTo>
                    <a:lnTo>
                      <a:pt x="17603" y="20670"/>
                    </a:lnTo>
                    <a:lnTo>
                      <a:pt x="21035" y="18625"/>
                    </a:lnTo>
                    <a:lnTo>
                      <a:pt x="12433" y="18625"/>
                    </a:lnTo>
                    <a:lnTo>
                      <a:pt x="8439" y="17885"/>
                    </a:lnTo>
                    <a:lnTo>
                      <a:pt x="5780" y="16036"/>
                    </a:lnTo>
                    <a:lnTo>
                      <a:pt x="4316" y="13519"/>
                    </a:lnTo>
                    <a:lnTo>
                      <a:pt x="3906" y="10772"/>
                    </a:lnTo>
                    <a:lnTo>
                      <a:pt x="4353" y="8247"/>
                    </a:lnTo>
                    <a:lnTo>
                      <a:pt x="5842" y="5718"/>
                    </a:lnTo>
                    <a:lnTo>
                      <a:pt x="8524" y="3769"/>
                    </a:lnTo>
                    <a:lnTo>
                      <a:pt x="12558" y="2976"/>
                    </a:lnTo>
                    <a:lnTo>
                      <a:pt x="21600" y="2976"/>
                    </a:lnTo>
                    <a:lnTo>
                      <a:pt x="21467" y="2811"/>
                    </a:lnTo>
                    <a:lnTo>
                      <a:pt x="17537" y="746"/>
                    </a:lnTo>
                    <a:lnTo>
                      <a:pt x="1255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90" name="Shape">
                <a:extLst>
                  <a:ext uri="{FF2B5EF4-FFF2-40B4-BE49-F238E27FC236}">
                    <a16:creationId xmlns:a16="http://schemas.microsoft.com/office/drawing/2014/main" id="{DFA2B207-E5B6-14DE-3847-939F7C0AC506}"/>
                  </a:ext>
                </a:extLst>
              </p:cNvPr>
              <p:cNvSpPr/>
              <p:nvPr/>
            </p:nvSpPr>
            <p:spPr>
              <a:xfrm>
                <a:off x="398835" y="30187"/>
                <a:ext cx="105369" cy="151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51" y="0"/>
                    </a:moveTo>
                    <a:lnTo>
                      <a:pt x="212" y="0"/>
                    </a:lnTo>
                    <a:lnTo>
                      <a:pt x="6226" y="744"/>
                    </a:lnTo>
                    <a:lnTo>
                      <a:pt x="10839" y="2820"/>
                    </a:lnTo>
                    <a:lnTo>
                      <a:pt x="13833" y="6075"/>
                    </a:lnTo>
                    <a:lnTo>
                      <a:pt x="14987" y="10356"/>
                    </a:lnTo>
                    <a:lnTo>
                      <a:pt x="14032" y="14703"/>
                    </a:lnTo>
                    <a:lnTo>
                      <a:pt x="11072" y="18252"/>
                    </a:lnTo>
                    <a:lnTo>
                      <a:pt x="6323" y="20665"/>
                    </a:lnTo>
                    <a:lnTo>
                      <a:pt x="0" y="21600"/>
                    </a:lnTo>
                    <a:lnTo>
                      <a:pt x="14686" y="21600"/>
                    </a:lnTo>
                    <a:lnTo>
                      <a:pt x="15726" y="21099"/>
                    </a:lnTo>
                    <a:lnTo>
                      <a:pt x="20135" y="16197"/>
                    </a:lnTo>
                    <a:lnTo>
                      <a:pt x="21600" y="10172"/>
                    </a:lnTo>
                    <a:lnTo>
                      <a:pt x="19877" y="4252"/>
                    </a:lnTo>
                    <a:lnTo>
                      <a:pt x="15651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91" name="Shape">
                <a:extLst>
                  <a:ext uri="{FF2B5EF4-FFF2-40B4-BE49-F238E27FC236}">
                    <a16:creationId xmlns:a16="http://schemas.microsoft.com/office/drawing/2014/main" id="{367AE544-D4BB-5D92-E4E4-AC03FFC0E4B0}"/>
                  </a:ext>
                </a:extLst>
              </p:cNvPr>
              <p:cNvSpPr/>
              <p:nvPr/>
            </p:nvSpPr>
            <p:spPr>
              <a:xfrm>
                <a:off x="525270" y="2595"/>
                <a:ext cx="120600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11" y="0"/>
                    </a:moveTo>
                    <a:lnTo>
                      <a:pt x="0" y="0"/>
                    </a:lnTo>
                    <a:lnTo>
                      <a:pt x="13235" y="21600"/>
                    </a:lnTo>
                    <a:lnTo>
                      <a:pt x="19105" y="21600"/>
                    </a:lnTo>
                    <a:lnTo>
                      <a:pt x="21600" y="17808"/>
                    </a:lnTo>
                    <a:lnTo>
                      <a:pt x="16357" y="17808"/>
                    </a:lnTo>
                    <a:lnTo>
                      <a:pt x="6011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92" name="Shape">
                <a:extLst>
                  <a:ext uri="{FF2B5EF4-FFF2-40B4-BE49-F238E27FC236}">
                    <a16:creationId xmlns:a16="http://schemas.microsoft.com/office/drawing/2014/main" id="{03047779-91E6-6442-54F7-85F2EBDF5148}"/>
                  </a:ext>
                </a:extLst>
              </p:cNvPr>
              <p:cNvSpPr/>
              <p:nvPr/>
            </p:nvSpPr>
            <p:spPr>
              <a:xfrm>
                <a:off x="616598" y="2596"/>
                <a:ext cx="94689" cy="168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945" y="0"/>
                    </a:lnTo>
                    <a:lnTo>
                      <a:pt x="0" y="21600"/>
                    </a:lnTo>
                    <a:lnTo>
                      <a:pt x="667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93" name="Shape">
                <a:extLst>
                  <a:ext uri="{FF2B5EF4-FFF2-40B4-BE49-F238E27FC236}">
                    <a16:creationId xmlns:a16="http://schemas.microsoft.com/office/drawing/2014/main" id="{5BB55A13-5CED-C1FD-9D75-D014902C9A73}"/>
                  </a:ext>
                </a:extLst>
              </p:cNvPr>
              <p:cNvSpPr/>
              <p:nvPr/>
            </p:nvSpPr>
            <p:spPr>
              <a:xfrm>
                <a:off x="749002" y="2595"/>
                <a:ext cx="95485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550"/>
                    </a:lnTo>
                    <a:lnTo>
                      <a:pt x="7063" y="18550"/>
                    </a:lnTo>
                    <a:lnTo>
                      <a:pt x="7063" y="12313"/>
                    </a:lnTo>
                    <a:lnTo>
                      <a:pt x="17362" y="12313"/>
                    </a:lnTo>
                    <a:lnTo>
                      <a:pt x="17362" y="9262"/>
                    </a:lnTo>
                    <a:lnTo>
                      <a:pt x="7063" y="9262"/>
                    </a:lnTo>
                    <a:lnTo>
                      <a:pt x="7063" y="3078"/>
                    </a:lnTo>
                    <a:lnTo>
                      <a:pt x="21600" y="307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94" name="Shape">
                <a:extLst>
                  <a:ext uri="{FF2B5EF4-FFF2-40B4-BE49-F238E27FC236}">
                    <a16:creationId xmlns:a16="http://schemas.microsoft.com/office/drawing/2014/main" id="{34598054-CB59-DDE8-CEC1-F4D86E71226F}"/>
                  </a:ext>
                </a:extLst>
              </p:cNvPr>
              <p:cNvSpPr/>
              <p:nvPr/>
            </p:nvSpPr>
            <p:spPr>
              <a:xfrm>
                <a:off x="892087" y="2595"/>
                <a:ext cx="75568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88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8925" y="21600"/>
                    </a:lnTo>
                    <a:lnTo>
                      <a:pt x="8925" y="5524"/>
                    </a:lnTo>
                    <a:lnTo>
                      <a:pt x="21600" y="5524"/>
                    </a:lnTo>
                    <a:lnTo>
                      <a:pt x="728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95" name="Shape">
                <a:extLst>
                  <a:ext uri="{FF2B5EF4-FFF2-40B4-BE49-F238E27FC236}">
                    <a16:creationId xmlns:a16="http://schemas.microsoft.com/office/drawing/2014/main" id="{94479B4C-FCA3-29F8-DF4C-997712E7D7AB}"/>
                  </a:ext>
                </a:extLst>
              </p:cNvPr>
              <p:cNvSpPr/>
              <p:nvPr/>
            </p:nvSpPr>
            <p:spPr>
              <a:xfrm>
                <a:off x="923311" y="54897"/>
                <a:ext cx="171451" cy="152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87" y="0"/>
                    </a:moveTo>
                    <a:lnTo>
                      <a:pt x="0" y="0"/>
                    </a:lnTo>
                    <a:lnTo>
                      <a:pt x="18421" y="21600"/>
                    </a:lnTo>
                    <a:lnTo>
                      <a:pt x="21600" y="21600"/>
                    </a:lnTo>
                    <a:lnTo>
                      <a:pt x="21600" y="14214"/>
                    </a:lnTo>
                    <a:lnTo>
                      <a:pt x="17666" y="14214"/>
                    </a:lnTo>
                    <a:lnTo>
                      <a:pt x="5587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96" name="Rectangle">
                <a:extLst>
                  <a:ext uri="{FF2B5EF4-FFF2-40B4-BE49-F238E27FC236}">
                    <a16:creationId xmlns:a16="http://schemas.microsoft.com/office/drawing/2014/main" id="{2E12D828-D61C-6DFE-4BA2-B480E3B2B4D1}"/>
                  </a:ext>
                </a:extLst>
              </p:cNvPr>
              <p:cNvSpPr/>
              <p:nvPr/>
            </p:nvSpPr>
            <p:spPr>
              <a:xfrm>
                <a:off x="1063537" y="2595"/>
                <a:ext cx="31225" cy="152458"/>
              </a:xfrm>
              <a:prstGeom prst="rect">
                <a:avLst/>
              </a:pr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97" name="Shape">
                <a:extLst>
                  <a:ext uri="{FF2B5EF4-FFF2-40B4-BE49-F238E27FC236}">
                    <a16:creationId xmlns:a16="http://schemas.microsoft.com/office/drawing/2014/main" id="{D0CF5893-C5AC-4FC8-C42A-8D9F39E6E6F2}"/>
                  </a:ext>
                </a:extLst>
              </p:cNvPr>
              <p:cNvSpPr/>
              <p:nvPr/>
            </p:nvSpPr>
            <p:spPr>
              <a:xfrm>
                <a:off x="1148623" y="159229"/>
                <a:ext cx="100879" cy="51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1786" y="17502"/>
                    </a:lnTo>
                    <a:lnTo>
                      <a:pt x="4010" y="19621"/>
                    </a:lnTo>
                    <a:lnTo>
                      <a:pt x="6611" y="21066"/>
                    </a:lnTo>
                    <a:lnTo>
                      <a:pt x="9526" y="21600"/>
                    </a:lnTo>
                    <a:lnTo>
                      <a:pt x="14815" y="19883"/>
                    </a:lnTo>
                    <a:lnTo>
                      <a:pt x="19300" y="14943"/>
                    </a:lnTo>
                    <a:lnTo>
                      <a:pt x="21600" y="9168"/>
                    </a:lnTo>
                    <a:lnTo>
                      <a:pt x="9746" y="9168"/>
                    </a:lnTo>
                    <a:lnTo>
                      <a:pt x="7018" y="8350"/>
                    </a:lnTo>
                    <a:lnTo>
                      <a:pt x="4289" y="6221"/>
                    </a:lnTo>
                    <a:lnTo>
                      <a:pt x="1852" y="3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98" name="Shape">
                <a:extLst>
                  <a:ext uri="{FF2B5EF4-FFF2-40B4-BE49-F238E27FC236}">
                    <a16:creationId xmlns:a16="http://schemas.microsoft.com/office/drawing/2014/main" id="{9CCF2351-D561-E2DA-8B67-6CF39FE899CD}"/>
                  </a:ext>
                </a:extLst>
              </p:cNvPr>
              <p:cNvSpPr/>
              <p:nvPr/>
            </p:nvSpPr>
            <p:spPr>
              <a:xfrm>
                <a:off x="1141597" y="-1"/>
                <a:ext cx="117589" cy="181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90" y="0"/>
                    </a:moveTo>
                    <a:lnTo>
                      <a:pt x="6974" y="480"/>
                    </a:lnTo>
                    <a:lnTo>
                      <a:pt x="3452" y="1861"/>
                    </a:lnTo>
                    <a:lnTo>
                      <a:pt x="951" y="4058"/>
                    </a:lnTo>
                    <a:lnTo>
                      <a:pt x="0" y="6983"/>
                    </a:lnTo>
                    <a:lnTo>
                      <a:pt x="2449" y="11262"/>
                    </a:lnTo>
                    <a:lnTo>
                      <a:pt x="7860" y="13740"/>
                    </a:lnTo>
                    <a:lnTo>
                      <a:pt x="13225" y="15597"/>
                    </a:lnTo>
                    <a:lnTo>
                      <a:pt x="15674" y="18061"/>
                    </a:lnTo>
                    <a:lnTo>
                      <a:pt x="15224" y="19557"/>
                    </a:lnTo>
                    <a:lnTo>
                      <a:pt x="13972" y="20669"/>
                    </a:lnTo>
                    <a:lnTo>
                      <a:pt x="12050" y="21367"/>
                    </a:lnTo>
                    <a:lnTo>
                      <a:pt x="12007" y="21367"/>
                    </a:lnTo>
                    <a:lnTo>
                      <a:pt x="9652" y="21600"/>
                    </a:lnTo>
                    <a:lnTo>
                      <a:pt x="19821" y="21600"/>
                    </a:lnTo>
                    <a:lnTo>
                      <a:pt x="20584" y="20960"/>
                    </a:lnTo>
                    <a:lnTo>
                      <a:pt x="21600" y="17906"/>
                    </a:lnTo>
                    <a:lnTo>
                      <a:pt x="19128" y="13740"/>
                    </a:lnTo>
                    <a:lnTo>
                      <a:pt x="13690" y="11343"/>
                    </a:lnTo>
                    <a:lnTo>
                      <a:pt x="8252" y="9457"/>
                    </a:lnTo>
                    <a:lnTo>
                      <a:pt x="5780" y="6828"/>
                    </a:lnTo>
                    <a:lnTo>
                      <a:pt x="6151" y="5461"/>
                    </a:lnTo>
                    <a:lnTo>
                      <a:pt x="7208" y="4391"/>
                    </a:lnTo>
                    <a:lnTo>
                      <a:pt x="8866" y="3694"/>
                    </a:lnTo>
                    <a:lnTo>
                      <a:pt x="11039" y="3444"/>
                    </a:lnTo>
                    <a:lnTo>
                      <a:pt x="18684" y="3444"/>
                    </a:lnTo>
                    <a:lnTo>
                      <a:pt x="18684" y="1676"/>
                    </a:lnTo>
                    <a:lnTo>
                      <a:pt x="17355" y="1061"/>
                    </a:lnTo>
                    <a:lnTo>
                      <a:pt x="15608" y="524"/>
                    </a:lnTo>
                    <a:lnTo>
                      <a:pt x="13476" y="144"/>
                    </a:lnTo>
                    <a:lnTo>
                      <a:pt x="1099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99" name="Shape">
                <a:extLst>
                  <a:ext uri="{FF2B5EF4-FFF2-40B4-BE49-F238E27FC236}">
                    <a16:creationId xmlns:a16="http://schemas.microsoft.com/office/drawing/2014/main" id="{1A11CC26-24EF-1B22-D17D-9C3B35E0A6E0}"/>
                  </a:ext>
                </a:extLst>
              </p:cNvPr>
              <p:cNvSpPr/>
              <p:nvPr/>
            </p:nvSpPr>
            <p:spPr>
              <a:xfrm>
                <a:off x="1306011" y="2595"/>
                <a:ext cx="71239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71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9471" y="21600"/>
                    </a:lnTo>
                    <a:lnTo>
                      <a:pt x="9471" y="11295"/>
                    </a:lnTo>
                    <a:lnTo>
                      <a:pt x="21600" y="11295"/>
                    </a:lnTo>
                    <a:lnTo>
                      <a:pt x="20434" y="10855"/>
                    </a:lnTo>
                    <a:lnTo>
                      <a:pt x="21016" y="10635"/>
                    </a:lnTo>
                    <a:lnTo>
                      <a:pt x="9471" y="10635"/>
                    </a:lnTo>
                    <a:lnTo>
                      <a:pt x="9471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00" name="Shape">
                <a:extLst>
                  <a:ext uri="{FF2B5EF4-FFF2-40B4-BE49-F238E27FC236}">
                    <a16:creationId xmlns:a16="http://schemas.microsoft.com/office/drawing/2014/main" id="{B48A9AB2-0723-075A-ACD2-454D2D016772}"/>
                  </a:ext>
                </a:extLst>
              </p:cNvPr>
              <p:cNvSpPr/>
              <p:nvPr/>
            </p:nvSpPr>
            <p:spPr>
              <a:xfrm>
                <a:off x="1337246" y="109535"/>
                <a:ext cx="130070" cy="97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43" y="0"/>
                    </a:moveTo>
                    <a:lnTo>
                      <a:pt x="0" y="0"/>
                    </a:lnTo>
                    <a:lnTo>
                      <a:pt x="14601" y="21600"/>
                    </a:lnTo>
                    <a:lnTo>
                      <a:pt x="21600" y="21600"/>
                    </a:lnTo>
                    <a:lnTo>
                      <a:pt x="6643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01" name="Shape">
                <a:extLst>
                  <a:ext uri="{FF2B5EF4-FFF2-40B4-BE49-F238E27FC236}">
                    <a16:creationId xmlns:a16="http://schemas.microsoft.com/office/drawing/2014/main" id="{7C3491DE-D481-E9E8-065D-90B90CD4BFA8}"/>
                  </a:ext>
                </a:extLst>
              </p:cNvPr>
              <p:cNvSpPr/>
              <p:nvPr/>
            </p:nvSpPr>
            <p:spPr>
              <a:xfrm>
                <a:off x="1337246" y="2595"/>
                <a:ext cx="130855" cy="100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730" y="0"/>
                    </a:lnTo>
                    <a:lnTo>
                      <a:pt x="0" y="21600"/>
                    </a:lnTo>
                    <a:lnTo>
                      <a:pt x="628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02" name="Shape">
                <a:extLst>
                  <a:ext uri="{FF2B5EF4-FFF2-40B4-BE49-F238E27FC236}">
                    <a16:creationId xmlns:a16="http://schemas.microsoft.com/office/drawing/2014/main" id="{AC868EC0-1C62-BA46-F0F9-875B5B25BE8B}"/>
                  </a:ext>
                </a:extLst>
              </p:cNvPr>
              <p:cNvSpPr/>
              <p:nvPr/>
            </p:nvSpPr>
            <p:spPr>
              <a:xfrm>
                <a:off x="1503209" y="2595"/>
                <a:ext cx="95485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550"/>
                    </a:lnTo>
                    <a:lnTo>
                      <a:pt x="7063" y="18550"/>
                    </a:lnTo>
                    <a:lnTo>
                      <a:pt x="7063" y="12313"/>
                    </a:lnTo>
                    <a:lnTo>
                      <a:pt x="17363" y="12313"/>
                    </a:lnTo>
                    <a:lnTo>
                      <a:pt x="17363" y="9262"/>
                    </a:lnTo>
                    <a:lnTo>
                      <a:pt x="7063" y="9262"/>
                    </a:lnTo>
                    <a:lnTo>
                      <a:pt x="7063" y="3078"/>
                    </a:lnTo>
                    <a:lnTo>
                      <a:pt x="21600" y="307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03" name="Shape">
                <a:extLst>
                  <a:ext uri="{FF2B5EF4-FFF2-40B4-BE49-F238E27FC236}">
                    <a16:creationId xmlns:a16="http://schemas.microsoft.com/office/drawing/2014/main" id="{CF223D4D-EA7B-9499-9A6F-94C5080D2321}"/>
                  </a:ext>
                </a:extLst>
              </p:cNvPr>
              <p:cNvSpPr/>
              <p:nvPr/>
            </p:nvSpPr>
            <p:spPr>
              <a:xfrm>
                <a:off x="1623405" y="2595"/>
                <a:ext cx="58805" cy="257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035" y="0"/>
                    </a:lnTo>
                    <a:lnTo>
                      <a:pt x="10035" y="15593"/>
                    </a:lnTo>
                    <a:lnTo>
                      <a:pt x="9367" y="17149"/>
                    </a:lnTo>
                    <a:lnTo>
                      <a:pt x="7489" y="18563"/>
                    </a:lnTo>
                    <a:lnTo>
                      <a:pt x="4376" y="19817"/>
                    </a:lnTo>
                    <a:lnTo>
                      <a:pt x="0" y="20894"/>
                    </a:lnTo>
                    <a:lnTo>
                      <a:pt x="2647" y="21600"/>
                    </a:lnTo>
                    <a:lnTo>
                      <a:pt x="12705" y="21600"/>
                    </a:lnTo>
                    <a:lnTo>
                      <a:pt x="13455" y="21424"/>
                    </a:lnTo>
                    <a:lnTo>
                      <a:pt x="17920" y="19721"/>
                    </a:lnTo>
                    <a:lnTo>
                      <a:pt x="20665" y="17765"/>
                    </a:lnTo>
                    <a:lnTo>
                      <a:pt x="21591" y="1559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04" name="Shape">
                <a:extLst>
                  <a:ext uri="{FF2B5EF4-FFF2-40B4-BE49-F238E27FC236}">
                    <a16:creationId xmlns:a16="http://schemas.microsoft.com/office/drawing/2014/main" id="{D2731F27-3AA2-7994-F855-BD7C6DA70A80}"/>
                  </a:ext>
                </a:extLst>
              </p:cNvPr>
              <p:cNvSpPr/>
              <p:nvPr/>
            </p:nvSpPr>
            <p:spPr>
              <a:xfrm>
                <a:off x="1856518" y="2595"/>
                <a:ext cx="110524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88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100" y="21600"/>
                    </a:lnTo>
                    <a:lnTo>
                      <a:pt x="6100" y="13494"/>
                    </a:lnTo>
                    <a:lnTo>
                      <a:pt x="9405" y="13494"/>
                    </a:lnTo>
                    <a:lnTo>
                      <a:pt x="10576" y="13439"/>
                    </a:lnTo>
                    <a:lnTo>
                      <a:pt x="11695" y="13356"/>
                    </a:lnTo>
                    <a:lnTo>
                      <a:pt x="19840" y="13356"/>
                    </a:lnTo>
                    <a:lnTo>
                      <a:pt x="17897" y="12201"/>
                    </a:lnTo>
                    <a:lnTo>
                      <a:pt x="20266" y="11224"/>
                    </a:lnTo>
                    <a:lnTo>
                      <a:pt x="21354" y="10472"/>
                    </a:lnTo>
                    <a:lnTo>
                      <a:pt x="6100" y="10472"/>
                    </a:lnTo>
                    <a:lnTo>
                      <a:pt x="6100" y="3078"/>
                    </a:lnTo>
                    <a:lnTo>
                      <a:pt x="21600" y="3078"/>
                    </a:lnTo>
                    <a:lnTo>
                      <a:pt x="19441" y="1605"/>
                    </a:lnTo>
                    <a:lnTo>
                      <a:pt x="14646" y="391"/>
                    </a:lnTo>
                    <a:lnTo>
                      <a:pt x="838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05" name="Shape">
                <a:extLst>
                  <a:ext uri="{FF2B5EF4-FFF2-40B4-BE49-F238E27FC236}">
                    <a16:creationId xmlns:a16="http://schemas.microsoft.com/office/drawing/2014/main" id="{D50E4489-5B9B-2BB3-23BA-F1BF1D1DEEA3}"/>
                  </a:ext>
                </a:extLst>
              </p:cNvPr>
              <p:cNvSpPr/>
              <p:nvPr/>
            </p:nvSpPr>
            <p:spPr>
              <a:xfrm>
                <a:off x="1916359" y="129042"/>
                <a:ext cx="112647" cy="78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92" y="0"/>
                    </a:moveTo>
                    <a:lnTo>
                      <a:pt x="0" y="0"/>
                    </a:lnTo>
                    <a:lnTo>
                      <a:pt x="13169" y="21600"/>
                    </a:lnTo>
                    <a:lnTo>
                      <a:pt x="21600" y="21600"/>
                    </a:lnTo>
                    <a:lnTo>
                      <a:pt x="7992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06" name="Shape">
                <a:extLst>
                  <a:ext uri="{FF2B5EF4-FFF2-40B4-BE49-F238E27FC236}">
                    <a16:creationId xmlns:a16="http://schemas.microsoft.com/office/drawing/2014/main" id="{D0C31EB8-98BE-0328-CF17-5C136679F520}"/>
                  </a:ext>
                </a:extLst>
              </p:cNvPr>
              <p:cNvSpPr/>
              <p:nvPr/>
            </p:nvSpPr>
            <p:spPr>
              <a:xfrm>
                <a:off x="1899710" y="31737"/>
                <a:ext cx="77528" cy="69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59" y="0"/>
                    </a:moveTo>
                    <a:lnTo>
                      <a:pt x="216" y="0"/>
                    </a:lnTo>
                    <a:lnTo>
                      <a:pt x="5245" y="616"/>
                    </a:lnTo>
                    <a:lnTo>
                      <a:pt x="9032" y="2519"/>
                    </a:lnTo>
                    <a:lnTo>
                      <a:pt x="11419" y="5793"/>
                    </a:lnTo>
                    <a:lnTo>
                      <a:pt x="12250" y="10520"/>
                    </a:lnTo>
                    <a:lnTo>
                      <a:pt x="11396" y="15467"/>
                    </a:lnTo>
                    <a:lnTo>
                      <a:pt x="8952" y="18918"/>
                    </a:lnTo>
                    <a:lnTo>
                      <a:pt x="5094" y="20941"/>
                    </a:lnTo>
                    <a:lnTo>
                      <a:pt x="0" y="21600"/>
                    </a:lnTo>
                    <a:lnTo>
                      <a:pt x="18408" y="21600"/>
                    </a:lnTo>
                    <a:lnTo>
                      <a:pt x="19415" y="20174"/>
                    </a:lnTo>
                    <a:lnTo>
                      <a:pt x="21034" y="15797"/>
                    </a:lnTo>
                    <a:lnTo>
                      <a:pt x="21600" y="10682"/>
                    </a:lnTo>
                    <a:lnTo>
                      <a:pt x="20058" y="1816"/>
                    </a:lnTo>
                    <a:lnTo>
                      <a:pt x="18759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07" name="Shape">
                <a:extLst>
                  <a:ext uri="{FF2B5EF4-FFF2-40B4-BE49-F238E27FC236}">
                    <a16:creationId xmlns:a16="http://schemas.microsoft.com/office/drawing/2014/main" id="{F4D03AE3-44D3-5B5C-20CF-121A389FAC21}"/>
                  </a:ext>
                </a:extLst>
              </p:cNvPr>
              <p:cNvSpPr/>
              <p:nvPr/>
            </p:nvSpPr>
            <p:spPr>
              <a:xfrm>
                <a:off x="2053706" y="2595"/>
                <a:ext cx="95485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550"/>
                    </a:lnTo>
                    <a:lnTo>
                      <a:pt x="7063" y="18550"/>
                    </a:lnTo>
                    <a:lnTo>
                      <a:pt x="7063" y="12313"/>
                    </a:lnTo>
                    <a:lnTo>
                      <a:pt x="17362" y="12313"/>
                    </a:lnTo>
                    <a:lnTo>
                      <a:pt x="17362" y="9262"/>
                    </a:lnTo>
                    <a:lnTo>
                      <a:pt x="7063" y="9262"/>
                    </a:lnTo>
                    <a:lnTo>
                      <a:pt x="7063" y="3078"/>
                    </a:lnTo>
                    <a:lnTo>
                      <a:pt x="21600" y="307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08" name="Shape">
                <a:extLst>
                  <a:ext uri="{FF2B5EF4-FFF2-40B4-BE49-F238E27FC236}">
                    <a16:creationId xmlns:a16="http://schemas.microsoft.com/office/drawing/2014/main" id="{0C24BAB3-55C9-9A98-7943-0305293DDF33}"/>
                  </a:ext>
                </a:extLst>
              </p:cNvPr>
              <p:cNvSpPr/>
              <p:nvPr/>
            </p:nvSpPr>
            <p:spPr>
              <a:xfrm>
                <a:off x="2196801" y="2595"/>
                <a:ext cx="110524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88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100" y="21600"/>
                    </a:lnTo>
                    <a:lnTo>
                      <a:pt x="6100" y="13494"/>
                    </a:lnTo>
                    <a:lnTo>
                      <a:pt x="8185" y="13494"/>
                    </a:lnTo>
                    <a:lnTo>
                      <a:pt x="14218" y="13052"/>
                    </a:lnTo>
                    <a:lnTo>
                      <a:pt x="19111" y="11753"/>
                    </a:lnTo>
                    <a:lnTo>
                      <a:pt x="21096" y="10472"/>
                    </a:lnTo>
                    <a:lnTo>
                      <a:pt x="6100" y="10472"/>
                    </a:lnTo>
                    <a:lnTo>
                      <a:pt x="6100" y="3078"/>
                    </a:lnTo>
                    <a:lnTo>
                      <a:pt x="21600" y="3078"/>
                    </a:lnTo>
                    <a:lnTo>
                      <a:pt x="19441" y="1605"/>
                    </a:lnTo>
                    <a:lnTo>
                      <a:pt x="14646" y="391"/>
                    </a:lnTo>
                    <a:lnTo>
                      <a:pt x="838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09" name="Shape">
                <a:extLst>
                  <a:ext uri="{FF2B5EF4-FFF2-40B4-BE49-F238E27FC236}">
                    <a16:creationId xmlns:a16="http://schemas.microsoft.com/office/drawing/2014/main" id="{40D736EB-7477-B722-F408-058057FB6A11}"/>
                  </a:ext>
                </a:extLst>
              </p:cNvPr>
              <p:cNvSpPr/>
              <p:nvPr/>
            </p:nvSpPr>
            <p:spPr>
              <a:xfrm>
                <a:off x="2239993" y="31737"/>
                <a:ext cx="77528" cy="69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59" y="0"/>
                    </a:moveTo>
                    <a:lnTo>
                      <a:pt x="216" y="0"/>
                    </a:lnTo>
                    <a:lnTo>
                      <a:pt x="5247" y="616"/>
                    </a:lnTo>
                    <a:lnTo>
                      <a:pt x="9033" y="2519"/>
                    </a:lnTo>
                    <a:lnTo>
                      <a:pt x="11420" y="5793"/>
                    </a:lnTo>
                    <a:lnTo>
                      <a:pt x="12250" y="10520"/>
                    </a:lnTo>
                    <a:lnTo>
                      <a:pt x="11396" y="15467"/>
                    </a:lnTo>
                    <a:lnTo>
                      <a:pt x="8952" y="18918"/>
                    </a:lnTo>
                    <a:lnTo>
                      <a:pt x="5094" y="20941"/>
                    </a:lnTo>
                    <a:lnTo>
                      <a:pt x="0" y="21600"/>
                    </a:lnTo>
                    <a:lnTo>
                      <a:pt x="18040" y="21600"/>
                    </a:lnTo>
                    <a:lnTo>
                      <a:pt x="19890" y="19152"/>
                    </a:lnTo>
                    <a:lnTo>
                      <a:pt x="21600" y="10682"/>
                    </a:lnTo>
                    <a:lnTo>
                      <a:pt x="20058" y="1816"/>
                    </a:lnTo>
                    <a:lnTo>
                      <a:pt x="18759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10" name="Shape">
                <a:extLst>
                  <a:ext uri="{FF2B5EF4-FFF2-40B4-BE49-F238E27FC236}">
                    <a16:creationId xmlns:a16="http://schemas.microsoft.com/office/drawing/2014/main" id="{2AE6336B-55F2-5D2B-FF81-8D79CE393990}"/>
                  </a:ext>
                </a:extLst>
              </p:cNvPr>
              <p:cNvSpPr/>
              <p:nvPr/>
            </p:nvSpPr>
            <p:spPr>
              <a:xfrm>
                <a:off x="2356534" y="2595"/>
                <a:ext cx="164384" cy="208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04" y="0"/>
                    </a:moveTo>
                    <a:lnTo>
                      <a:pt x="0" y="0"/>
                    </a:lnTo>
                    <a:lnTo>
                      <a:pt x="0" y="10166"/>
                    </a:lnTo>
                    <a:lnTo>
                      <a:pt x="748" y="14763"/>
                    </a:lnTo>
                    <a:lnTo>
                      <a:pt x="3060" y="18381"/>
                    </a:lnTo>
                    <a:lnTo>
                      <a:pt x="7039" y="20750"/>
                    </a:lnTo>
                    <a:lnTo>
                      <a:pt x="12786" y="21600"/>
                    </a:lnTo>
                    <a:lnTo>
                      <a:pt x="17937" y="20776"/>
                    </a:lnTo>
                    <a:lnTo>
                      <a:pt x="21600" y="18661"/>
                    </a:lnTo>
                    <a:lnTo>
                      <a:pt x="12786" y="18661"/>
                    </a:lnTo>
                    <a:lnTo>
                      <a:pt x="8819" y="17944"/>
                    </a:lnTo>
                    <a:lnTo>
                      <a:pt x="6125" y="16038"/>
                    </a:lnTo>
                    <a:lnTo>
                      <a:pt x="4591" y="13314"/>
                    </a:lnTo>
                    <a:lnTo>
                      <a:pt x="4108" y="10166"/>
                    </a:lnTo>
                    <a:lnTo>
                      <a:pt x="4104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11" name="Shape">
                <a:extLst>
                  <a:ext uri="{FF2B5EF4-FFF2-40B4-BE49-F238E27FC236}">
                    <a16:creationId xmlns:a16="http://schemas.microsoft.com/office/drawing/2014/main" id="{B9B79CD3-A523-F45F-3783-3B2C69BF2D02}"/>
                  </a:ext>
                </a:extLst>
              </p:cNvPr>
              <p:cNvSpPr/>
              <p:nvPr/>
            </p:nvSpPr>
            <p:spPr>
              <a:xfrm>
                <a:off x="2453840" y="2595"/>
                <a:ext cx="97045" cy="180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652" y="0"/>
                    </a:lnTo>
                    <a:lnTo>
                      <a:pt x="14652" y="11767"/>
                    </a:lnTo>
                    <a:lnTo>
                      <a:pt x="13584" y="15884"/>
                    </a:lnTo>
                    <a:lnTo>
                      <a:pt x="10584" y="18978"/>
                    </a:lnTo>
                    <a:lnTo>
                      <a:pt x="5954" y="20924"/>
                    </a:lnTo>
                    <a:lnTo>
                      <a:pt x="0" y="21600"/>
                    </a:lnTo>
                    <a:lnTo>
                      <a:pt x="14930" y="21600"/>
                    </a:lnTo>
                    <a:lnTo>
                      <a:pt x="15555" y="21353"/>
                    </a:lnTo>
                    <a:lnTo>
                      <a:pt x="20008" y="17166"/>
                    </a:lnTo>
                    <a:lnTo>
                      <a:pt x="21591" y="1176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12" name="Shape">
                <a:extLst>
                  <a:ext uri="{FF2B5EF4-FFF2-40B4-BE49-F238E27FC236}">
                    <a16:creationId xmlns:a16="http://schemas.microsoft.com/office/drawing/2014/main" id="{86A5677B-A358-D810-60AE-CDB83ED12FF6}"/>
                  </a:ext>
                </a:extLst>
              </p:cNvPr>
              <p:cNvSpPr/>
              <p:nvPr/>
            </p:nvSpPr>
            <p:spPr>
              <a:xfrm>
                <a:off x="2602904" y="2595"/>
                <a:ext cx="120114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4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971" y="21600"/>
                    </a:lnTo>
                    <a:lnTo>
                      <a:pt x="12678" y="21358"/>
                    </a:lnTo>
                    <a:lnTo>
                      <a:pt x="17890" y="20429"/>
                    </a:lnTo>
                    <a:lnTo>
                      <a:pt x="21600" y="18550"/>
                    </a:lnTo>
                    <a:lnTo>
                      <a:pt x="5615" y="18550"/>
                    </a:lnTo>
                    <a:lnTo>
                      <a:pt x="5615" y="11982"/>
                    </a:lnTo>
                    <a:lnTo>
                      <a:pt x="21172" y="11982"/>
                    </a:lnTo>
                    <a:lnTo>
                      <a:pt x="20744" y="11604"/>
                    </a:lnTo>
                    <a:lnTo>
                      <a:pt x="17969" y="10511"/>
                    </a:lnTo>
                    <a:lnTo>
                      <a:pt x="14365" y="9867"/>
                    </a:lnTo>
                    <a:lnTo>
                      <a:pt x="16646" y="9290"/>
                    </a:lnTo>
                    <a:lnTo>
                      <a:pt x="17366" y="8932"/>
                    </a:lnTo>
                    <a:lnTo>
                      <a:pt x="5615" y="8932"/>
                    </a:lnTo>
                    <a:lnTo>
                      <a:pt x="5615" y="3051"/>
                    </a:lnTo>
                    <a:lnTo>
                      <a:pt x="18523" y="3051"/>
                    </a:lnTo>
                    <a:lnTo>
                      <a:pt x="15579" y="1302"/>
                    </a:lnTo>
                    <a:lnTo>
                      <a:pt x="10980" y="304"/>
                    </a:lnTo>
                    <a:lnTo>
                      <a:pt x="524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13" name="Shape">
                <a:extLst>
                  <a:ext uri="{FF2B5EF4-FFF2-40B4-BE49-F238E27FC236}">
                    <a16:creationId xmlns:a16="http://schemas.microsoft.com/office/drawing/2014/main" id="{DDB13F0B-9179-979D-DE74-887ACE7C1886}"/>
                  </a:ext>
                </a:extLst>
              </p:cNvPr>
              <p:cNvSpPr/>
              <p:nvPr/>
            </p:nvSpPr>
            <p:spPr>
              <a:xfrm>
                <a:off x="2645572" y="116037"/>
                <a:ext cx="86114" cy="62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29" y="0"/>
                    </a:moveTo>
                    <a:lnTo>
                      <a:pt x="263" y="0"/>
                    </a:lnTo>
                    <a:lnTo>
                      <a:pt x="5514" y="439"/>
                    </a:lnTo>
                    <a:lnTo>
                      <a:pt x="9690" y="2090"/>
                    </a:lnTo>
                    <a:lnTo>
                      <a:pt x="12447" y="5452"/>
                    </a:lnTo>
                    <a:lnTo>
                      <a:pt x="13442" y="11025"/>
                    </a:lnTo>
                    <a:lnTo>
                      <a:pt x="12489" y="16530"/>
                    </a:lnTo>
                    <a:lnTo>
                      <a:pt x="9779" y="19737"/>
                    </a:lnTo>
                    <a:lnTo>
                      <a:pt x="5541" y="21232"/>
                    </a:lnTo>
                    <a:lnTo>
                      <a:pt x="0" y="21600"/>
                    </a:lnTo>
                    <a:lnTo>
                      <a:pt x="19426" y="21600"/>
                    </a:lnTo>
                    <a:lnTo>
                      <a:pt x="19550" y="21452"/>
                    </a:lnTo>
                    <a:lnTo>
                      <a:pt x="21600" y="10844"/>
                    </a:lnTo>
                    <a:lnTo>
                      <a:pt x="20720" y="3944"/>
                    </a:lnTo>
                    <a:lnTo>
                      <a:pt x="18829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14" name="Shape">
                <a:extLst>
                  <a:ext uri="{FF2B5EF4-FFF2-40B4-BE49-F238E27FC236}">
                    <a16:creationId xmlns:a16="http://schemas.microsoft.com/office/drawing/2014/main" id="{C63F64BC-F99B-EDC8-9A35-1C10697BCA99}"/>
                  </a:ext>
                </a:extLst>
              </p:cNvPr>
              <p:cNvSpPr/>
              <p:nvPr/>
            </p:nvSpPr>
            <p:spPr>
              <a:xfrm>
                <a:off x="2778521" y="2595"/>
                <a:ext cx="107967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45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550"/>
                    </a:lnTo>
                    <a:lnTo>
                      <a:pt x="6245" y="18550"/>
                    </a:lnTo>
                    <a:lnTo>
                      <a:pt x="6245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15" name="Rectangle">
                <a:extLst>
                  <a:ext uri="{FF2B5EF4-FFF2-40B4-BE49-F238E27FC236}">
                    <a16:creationId xmlns:a16="http://schemas.microsoft.com/office/drawing/2014/main" id="{BC537743-17BD-E823-1132-BEF5432431CB}"/>
                  </a:ext>
                </a:extLst>
              </p:cNvPr>
              <p:cNvSpPr/>
              <p:nvPr/>
            </p:nvSpPr>
            <p:spPr>
              <a:xfrm>
                <a:off x="2927323" y="2595"/>
                <a:ext cx="31215" cy="204499"/>
              </a:xfrm>
              <a:prstGeom prst="rect">
                <a:avLst/>
              </a:pr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16" name="Shape">
                <a:extLst>
                  <a:ext uri="{FF2B5EF4-FFF2-40B4-BE49-F238E27FC236}">
                    <a16:creationId xmlns:a16="http://schemas.microsoft.com/office/drawing/2014/main" id="{A9103F22-D670-4803-7067-B8B385929B28}"/>
                  </a:ext>
                </a:extLst>
              </p:cNvPr>
              <p:cNvSpPr/>
              <p:nvPr/>
            </p:nvSpPr>
            <p:spPr>
              <a:xfrm>
                <a:off x="3015781" y="2595"/>
                <a:ext cx="71239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71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9471" y="21600"/>
                    </a:lnTo>
                    <a:lnTo>
                      <a:pt x="9471" y="11295"/>
                    </a:lnTo>
                    <a:lnTo>
                      <a:pt x="21600" y="11295"/>
                    </a:lnTo>
                    <a:lnTo>
                      <a:pt x="20434" y="10855"/>
                    </a:lnTo>
                    <a:lnTo>
                      <a:pt x="21016" y="10635"/>
                    </a:lnTo>
                    <a:lnTo>
                      <a:pt x="9471" y="10635"/>
                    </a:lnTo>
                    <a:lnTo>
                      <a:pt x="9471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17" name="Shape">
                <a:extLst>
                  <a:ext uri="{FF2B5EF4-FFF2-40B4-BE49-F238E27FC236}">
                    <a16:creationId xmlns:a16="http://schemas.microsoft.com/office/drawing/2014/main" id="{762FACCB-B41D-01FB-9519-9DDF300740E8}"/>
                  </a:ext>
                </a:extLst>
              </p:cNvPr>
              <p:cNvSpPr/>
              <p:nvPr/>
            </p:nvSpPr>
            <p:spPr>
              <a:xfrm>
                <a:off x="3047016" y="109535"/>
                <a:ext cx="130070" cy="97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43" y="0"/>
                    </a:moveTo>
                    <a:lnTo>
                      <a:pt x="0" y="0"/>
                    </a:lnTo>
                    <a:lnTo>
                      <a:pt x="14603" y="21600"/>
                    </a:lnTo>
                    <a:lnTo>
                      <a:pt x="21600" y="21600"/>
                    </a:lnTo>
                    <a:lnTo>
                      <a:pt x="6643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18" name="Shape">
                <a:extLst>
                  <a:ext uri="{FF2B5EF4-FFF2-40B4-BE49-F238E27FC236}">
                    <a16:creationId xmlns:a16="http://schemas.microsoft.com/office/drawing/2014/main" id="{0612A3AD-A885-5C81-18B0-D60A97C8624F}"/>
                  </a:ext>
                </a:extLst>
              </p:cNvPr>
              <p:cNvSpPr/>
              <p:nvPr/>
            </p:nvSpPr>
            <p:spPr>
              <a:xfrm>
                <a:off x="3047016" y="2595"/>
                <a:ext cx="130855" cy="100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730" y="0"/>
                    </a:lnTo>
                    <a:lnTo>
                      <a:pt x="0" y="21600"/>
                    </a:lnTo>
                    <a:lnTo>
                      <a:pt x="628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19" name="Shape">
                <a:extLst>
                  <a:ext uri="{FF2B5EF4-FFF2-40B4-BE49-F238E27FC236}">
                    <a16:creationId xmlns:a16="http://schemas.microsoft.com/office/drawing/2014/main" id="{81BE472B-5265-E69B-5485-06EA013BC8CC}"/>
                  </a:ext>
                </a:extLst>
              </p:cNvPr>
              <p:cNvSpPr/>
              <p:nvPr/>
            </p:nvSpPr>
            <p:spPr>
              <a:xfrm>
                <a:off x="3193482" y="2595"/>
                <a:ext cx="116135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78" y="0"/>
                    </a:moveTo>
                    <a:lnTo>
                      <a:pt x="0" y="0"/>
                    </a:lnTo>
                    <a:lnTo>
                      <a:pt x="12534" y="13026"/>
                    </a:lnTo>
                    <a:lnTo>
                      <a:pt x="12534" y="21600"/>
                    </a:lnTo>
                    <a:lnTo>
                      <a:pt x="18340" y="21600"/>
                    </a:lnTo>
                    <a:lnTo>
                      <a:pt x="18340" y="13082"/>
                    </a:lnTo>
                    <a:lnTo>
                      <a:pt x="21600" y="9756"/>
                    </a:lnTo>
                    <a:lnTo>
                      <a:pt x="15777" y="9756"/>
                    </a:lnTo>
                    <a:lnTo>
                      <a:pt x="667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20" name="Shape">
                <a:extLst>
                  <a:ext uri="{FF2B5EF4-FFF2-40B4-BE49-F238E27FC236}">
                    <a16:creationId xmlns:a16="http://schemas.microsoft.com/office/drawing/2014/main" id="{7C09008E-5C20-DE42-0F04-B79094D65999}"/>
                  </a:ext>
                </a:extLst>
              </p:cNvPr>
              <p:cNvSpPr/>
              <p:nvPr/>
            </p:nvSpPr>
            <p:spPr>
              <a:xfrm>
                <a:off x="3278307" y="2595"/>
                <a:ext cx="82732" cy="92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223" y="0"/>
                    </a:lnTo>
                    <a:lnTo>
                      <a:pt x="0" y="21600"/>
                    </a:lnTo>
                    <a:lnTo>
                      <a:pt x="81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21" name="Shape">
                <a:extLst>
                  <a:ext uri="{FF2B5EF4-FFF2-40B4-BE49-F238E27FC236}">
                    <a16:creationId xmlns:a16="http://schemas.microsoft.com/office/drawing/2014/main" id="{AF81F8D7-D7F8-1551-7F84-3C811F3AF150}"/>
                  </a:ext>
                </a:extLst>
              </p:cNvPr>
              <p:cNvSpPr/>
              <p:nvPr/>
            </p:nvSpPr>
            <p:spPr>
              <a:xfrm>
                <a:off x="60102" y="28878"/>
                <a:ext cx="2652590" cy="58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9" y="0"/>
                    </a:moveTo>
                    <a:lnTo>
                      <a:pt x="0" y="0"/>
                    </a:lnTo>
                    <a:lnTo>
                      <a:pt x="109" y="891"/>
                    </a:lnTo>
                    <a:lnTo>
                      <a:pt x="204" y="3147"/>
                    </a:lnTo>
                    <a:lnTo>
                      <a:pt x="282" y="6144"/>
                    </a:lnTo>
                    <a:lnTo>
                      <a:pt x="339" y="9260"/>
                    </a:lnTo>
                    <a:lnTo>
                      <a:pt x="339" y="0"/>
                    </a:lnTo>
                    <a:close/>
                    <a:moveTo>
                      <a:pt x="21545" y="966"/>
                    </a:moveTo>
                    <a:lnTo>
                      <a:pt x="20996" y="966"/>
                    </a:lnTo>
                    <a:lnTo>
                      <a:pt x="21117" y="1402"/>
                    </a:lnTo>
                    <a:lnTo>
                      <a:pt x="21229" y="3003"/>
                    </a:lnTo>
                    <a:lnTo>
                      <a:pt x="21310" y="6213"/>
                    </a:lnTo>
                    <a:lnTo>
                      <a:pt x="21342" y="11475"/>
                    </a:lnTo>
                    <a:lnTo>
                      <a:pt x="21321" y="15954"/>
                    </a:lnTo>
                    <a:lnTo>
                      <a:pt x="21321" y="16026"/>
                    </a:lnTo>
                    <a:lnTo>
                      <a:pt x="21260" y="19176"/>
                    </a:lnTo>
                    <a:lnTo>
                      <a:pt x="21162" y="21007"/>
                    </a:lnTo>
                    <a:lnTo>
                      <a:pt x="21030" y="21600"/>
                    </a:lnTo>
                    <a:lnTo>
                      <a:pt x="21492" y="21600"/>
                    </a:lnTo>
                    <a:lnTo>
                      <a:pt x="21536" y="19912"/>
                    </a:lnTo>
                    <a:lnTo>
                      <a:pt x="21583" y="16026"/>
                    </a:lnTo>
                    <a:lnTo>
                      <a:pt x="21584" y="15954"/>
                    </a:lnTo>
                    <a:lnTo>
                      <a:pt x="21600" y="10893"/>
                    </a:lnTo>
                    <a:lnTo>
                      <a:pt x="21550" y="1201"/>
                    </a:lnTo>
                    <a:lnTo>
                      <a:pt x="21545" y="966"/>
                    </a:lnTo>
                    <a:close/>
                    <a:moveTo>
                      <a:pt x="9635" y="0"/>
                    </a:moveTo>
                    <a:lnTo>
                      <a:pt x="9296" y="0"/>
                    </a:lnTo>
                    <a:lnTo>
                      <a:pt x="9405" y="891"/>
                    </a:lnTo>
                    <a:lnTo>
                      <a:pt x="9500" y="3147"/>
                    </a:lnTo>
                    <a:lnTo>
                      <a:pt x="9578" y="6144"/>
                    </a:lnTo>
                    <a:lnTo>
                      <a:pt x="9635" y="9260"/>
                    </a:lnTo>
                    <a:lnTo>
                      <a:pt x="9635" y="0"/>
                    </a:lnTo>
                    <a:close/>
                  </a:path>
                </a:pathLst>
              </a:custGeom>
              <a:solidFill>
                <a:srgbClr val="2B64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</p:grpSp>
        <p:grpSp>
          <p:nvGrpSpPr>
            <p:cNvPr id="14" name="object 3">
              <a:extLst>
                <a:ext uri="{FF2B5EF4-FFF2-40B4-BE49-F238E27FC236}">
                  <a16:creationId xmlns:a16="http://schemas.microsoft.com/office/drawing/2014/main" id="{BD19F0F0-869A-B413-597B-2515429FAFD3}"/>
                </a:ext>
              </a:extLst>
            </p:cNvPr>
            <p:cNvGrpSpPr/>
            <p:nvPr/>
          </p:nvGrpSpPr>
          <p:grpSpPr>
            <a:xfrm>
              <a:off x="15860247" y="9084877"/>
              <a:ext cx="2090409" cy="210999"/>
              <a:chOff x="0" y="0"/>
              <a:chExt cx="2090407" cy="210998"/>
            </a:xfrm>
          </p:grpSpPr>
          <p:sp>
            <p:nvSpPr>
              <p:cNvPr id="63" name="Shape">
                <a:extLst>
                  <a:ext uri="{FF2B5EF4-FFF2-40B4-BE49-F238E27FC236}">
                    <a16:creationId xmlns:a16="http://schemas.microsoft.com/office/drawing/2014/main" id="{5C1C4FC8-D3EF-D378-71EB-627424341CB8}"/>
                  </a:ext>
                </a:extLst>
              </p:cNvPr>
              <p:cNvSpPr/>
              <p:nvPr/>
            </p:nvSpPr>
            <p:spPr>
              <a:xfrm>
                <a:off x="0" y="2595"/>
                <a:ext cx="68572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53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9832" y="21600"/>
                    </a:lnTo>
                    <a:lnTo>
                      <a:pt x="9832" y="7448"/>
                    </a:lnTo>
                    <a:lnTo>
                      <a:pt x="21600" y="7448"/>
                    </a:lnTo>
                    <a:lnTo>
                      <a:pt x="10653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61" name="Shape">
                <a:extLst>
                  <a:ext uri="{FF2B5EF4-FFF2-40B4-BE49-F238E27FC236}">
                    <a16:creationId xmlns:a16="http://schemas.microsoft.com/office/drawing/2014/main" id="{D9429E20-2B47-4E00-0D73-30DE68264616}"/>
                  </a:ext>
                </a:extLst>
              </p:cNvPr>
              <p:cNvSpPr/>
              <p:nvPr/>
            </p:nvSpPr>
            <p:spPr>
              <a:xfrm>
                <a:off x="31213" y="73106"/>
                <a:ext cx="117395" cy="13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74" y="0"/>
                    </a:moveTo>
                    <a:lnTo>
                      <a:pt x="0" y="0"/>
                    </a:lnTo>
                    <a:lnTo>
                      <a:pt x="12590" y="21600"/>
                    </a:lnTo>
                    <a:lnTo>
                      <a:pt x="17711" y="21600"/>
                    </a:lnTo>
                    <a:lnTo>
                      <a:pt x="21600" y="15013"/>
                    </a:lnTo>
                    <a:lnTo>
                      <a:pt x="15318" y="15013"/>
                    </a:lnTo>
                    <a:lnTo>
                      <a:pt x="6874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62" name="Rectangle">
                <a:extLst>
                  <a:ext uri="{FF2B5EF4-FFF2-40B4-BE49-F238E27FC236}">
                    <a16:creationId xmlns:a16="http://schemas.microsoft.com/office/drawing/2014/main" id="{5BCDD889-5EF1-B4D1-2F69-6EE532EF8DCA}"/>
                  </a:ext>
                </a:extLst>
              </p:cNvPr>
              <p:cNvSpPr/>
              <p:nvPr/>
            </p:nvSpPr>
            <p:spPr>
              <a:xfrm>
                <a:off x="197993" y="70761"/>
                <a:ext cx="31215" cy="136333"/>
              </a:xfrm>
              <a:prstGeom prst="rect">
                <a:avLst/>
              </a:pr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63" name="Shape">
                <a:extLst>
                  <a:ext uri="{FF2B5EF4-FFF2-40B4-BE49-F238E27FC236}">
                    <a16:creationId xmlns:a16="http://schemas.microsoft.com/office/drawing/2014/main" id="{F394EA05-A569-650E-A4AD-538F947CDD9B}"/>
                  </a:ext>
                </a:extLst>
              </p:cNvPr>
              <p:cNvSpPr/>
              <p:nvPr/>
            </p:nvSpPr>
            <p:spPr>
              <a:xfrm>
                <a:off x="114467" y="2595"/>
                <a:ext cx="114741" cy="163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724" y="0"/>
                    </a:lnTo>
                    <a:lnTo>
                      <a:pt x="0" y="21600"/>
                    </a:lnTo>
                    <a:lnTo>
                      <a:pt x="6427" y="21600"/>
                    </a:lnTo>
                    <a:lnTo>
                      <a:pt x="15724" y="8998"/>
                    </a:lnTo>
                    <a:lnTo>
                      <a:pt x="21600" y="89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64" name="Rectangle">
                <a:extLst>
                  <a:ext uri="{FF2B5EF4-FFF2-40B4-BE49-F238E27FC236}">
                    <a16:creationId xmlns:a16="http://schemas.microsoft.com/office/drawing/2014/main" id="{C224034A-52A2-87CC-4FED-E21DEB06C124}"/>
                  </a:ext>
                </a:extLst>
              </p:cNvPr>
              <p:cNvSpPr/>
              <p:nvPr/>
            </p:nvSpPr>
            <p:spPr>
              <a:xfrm>
                <a:off x="283844" y="2595"/>
                <a:ext cx="31215" cy="204499"/>
              </a:xfrm>
              <a:prstGeom prst="rect">
                <a:avLst/>
              </a:pr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65" name="Shape">
                <a:extLst>
                  <a:ext uri="{FF2B5EF4-FFF2-40B4-BE49-F238E27FC236}">
                    <a16:creationId xmlns:a16="http://schemas.microsoft.com/office/drawing/2014/main" id="{D29E5E95-FEDA-3456-8140-82971E3D9BC9}"/>
                  </a:ext>
                </a:extLst>
              </p:cNvPr>
              <p:cNvSpPr/>
              <p:nvPr/>
            </p:nvSpPr>
            <p:spPr>
              <a:xfrm>
                <a:off x="369706" y="2595"/>
                <a:ext cx="75548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87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8924" y="21600"/>
                    </a:lnTo>
                    <a:lnTo>
                      <a:pt x="8924" y="5523"/>
                    </a:lnTo>
                    <a:lnTo>
                      <a:pt x="21600" y="5523"/>
                    </a:lnTo>
                    <a:lnTo>
                      <a:pt x="7287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66" name="Shape">
                <a:extLst>
                  <a:ext uri="{FF2B5EF4-FFF2-40B4-BE49-F238E27FC236}">
                    <a16:creationId xmlns:a16="http://schemas.microsoft.com/office/drawing/2014/main" id="{F3B867A5-4EDF-CF05-5B0F-43C4B83527B3}"/>
                  </a:ext>
                </a:extLst>
              </p:cNvPr>
              <p:cNvSpPr/>
              <p:nvPr/>
            </p:nvSpPr>
            <p:spPr>
              <a:xfrm>
                <a:off x="400919" y="54888"/>
                <a:ext cx="171441" cy="152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86" y="0"/>
                    </a:moveTo>
                    <a:lnTo>
                      <a:pt x="0" y="0"/>
                    </a:lnTo>
                    <a:lnTo>
                      <a:pt x="18421" y="21600"/>
                    </a:lnTo>
                    <a:lnTo>
                      <a:pt x="21600" y="21600"/>
                    </a:lnTo>
                    <a:lnTo>
                      <a:pt x="21600" y="14215"/>
                    </a:lnTo>
                    <a:lnTo>
                      <a:pt x="17667" y="14215"/>
                    </a:lnTo>
                    <a:lnTo>
                      <a:pt x="5586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67" name="Rectangle">
                <a:extLst>
                  <a:ext uri="{FF2B5EF4-FFF2-40B4-BE49-F238E27FC236}">
                    <a16:creationId xmlns:a16="http://schemas.microsoft.com/office/drawing/2014/main" id="{E1DCE43E-6904-508E-16F4-DB2BC785893C}"/>
                  </a:ext>
                </a:extLst>
              </p:cNvPr>
              <p:cNvSpPr/>
              <p:nvPr/>
            </p:nvSpPr>
            <p:spPr>
              <a:xfrm>
                <a:off x="541145" y="2595"/>
                <a:ext cx="31215" cy="152458"/>
              </a:xfrm>
              <a:prstGeom prst="rect">
                <a:avLst/>
              </a:pr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68" name="Rectangle">
                <a:extLst>
                  <a:ext uri="{FF2B5EF4-FFF2-40B4-BE49-F238E27FC236}">
                    <a16:creationId xmlns:a16="http://schemas.microsoft.com/office/drawing/2014/main" id="{94A39706-5162-9555-C6C3-DB394DAF0BF4}"/>
                  </a:ext>
                </a:extLst>
              </p:cNvPr>
              <p:cNvSpPr/>
              <p:nvPr/>
            </p:nvSpPr>
            <p:spPr>
              <a:xfrm>
                <a:off x="626986" y="2595"/>
                <a:ext cx="31214" cy="204499"/>
              </a:xfrm>
              <a:prstGeom prst="rect">
                <a:avLst/>
              </a:pr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69" name="Shape">
                <a:extLst>
                  <a:ext uri="{FF2B5EF4-FFF2-40B4-BE49-F238E27FC236}">
                    <a16:creationId xmlns:a16="http://schemas.microsoft.com/office/drawing/2014/main" id="{2EDEA40A-3ECC-96A1-526B-086650D0F449}"/>
                  </a:ext>
                </a:extLst>
              </p:cNvPr>
              <p:cNvSpPr/>
              <p:nvPr/>
            </p:nvSpPr>
            <p:spPr>
              <a:xfrm>
                <a:off x="709465" y="159229"/>
                <a:ext cx="100903" cy="51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4946"/>
                    </a:lnTo>
                    <a:lnTo>
                      <a:pt x="1785" y="17505"/>
                    </a:lnTo>
                    <a:lnTo>
                      <a:pt x="4010" y="19624"/>
                    </a:lnTo>
                    <a:lnTo>
                      <a:pt x="6610" y="21067"/>
                    </a:lnTo>
                    <a:lnTo>
                      <a:pt x="9524" y="21600"/>
                    </a:lnTo>
                    <a:lnTo>
                      <a:pt x="14811" y="19883"/>
                    </a:lnTo>
                    <a:lnTo>
                      <a:pt x="19292" y="14946"/>
                    </a:lnTo>
                    <a:lnTo>
                      <a:pt x="21600" y="9157"/>
                    </a:lnTo>
                    <a:lnTo>
                      <a:pt x="9744" y="9157"/>
                    </a:lnTo>
                    <a:lnTo>
                      <a:pt x="7016" y="8340"/>
                    </a:lnTo>
                    <a:lnTo>
                      <a:pt x="4288" y="6214"/>
                    </a:lnTo>
                    <a:lnTo>
                      <a:pt x="1851" y="32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70" name="Shape">
                <a:extLst>
                  <a:ext uri="{FF2B5EF4-FFF2-40B4-BE49-F238E27FC236}">
                    <a16:creationId xmlns:a16="http://schemas.microsoft.com/office/drawing/2014/main" id="{E8E28F72-2D7A-A6DD-9D36-6330BDD8C609}"/>
                  </a:ext>
                </a:extLst>
              </p:cNvPr>
              <p:cNvSpPr/>
              <p:nvPr/>
            </p:nvSpPr>
            <p:spPr>
              <a:xfrm>
                <a:off x="702439" y="0"/>
                <a:ext cx="117599" cy="1810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91" y="0"/>
                    </a:moveTo>
                    <a:lnTo>
                      <a:pt x="6976" y="480"/>
                    </a:lnTo>
                    <a:lnTo>
                      <a:pt x="3453" y="1862"/>
                    </a:lnTo>
                    <a:lnTo>
                      <a:pt x="951" y="4058"/>
                    </a:lnTo>
                    <a:lnTo>
                      <a:pt x="0" y="6983"/>
                    </a:lnTo>
                    <a:lnTo>
                      <a:pt x="2449" y="11263"/>
                    </a:lnTo>
                    <a:lnTo>
                      <a:pt x="7858" y="13741"/>
                    </a:lnTo>
                    <a:lnTo>
                      <a:pt x="13224" y="15598"/>
                    </a:lnTo>
                    <a:lnTo>
                      <a:pt x="15673" y="18061"/>
                    </a:lnTo>
                    <a:lnTo>
                      <a:pt x="15223" y="19557"/>
                    </a:lnTo>
                    <a:lnTo>
                      <a:pt x="13971" y="20669"/>
                    </a:lnTo>
                    <a:lnTo>
                      <a:pt x="12048" y="21367"/>
                    </a:lnTo>
                    <a:lnTo>
                      <a:pt x="12004" y="21367"/>
                    </a:lnTo>
                    <a:lnTo>
                      <a:pt x="9651" y="21600"/>
                    </a:lnTo>
                    <a:lnTo>
                      <a:pt x="19824" y="21600"/>
                    </a:lnTo>
                    <a:lnTo>
                      <a:pt x="20584" y="20962"/>
                    </a:lnTo>
                    <a:lnTo>
                      <a:pt x="21600" y="17908"/>
                    </a:lnTo>
                    <a:lnTo>
                      <a:pt x="19129" y="13741"/>
                    </a:lnTo>
                    <a:lnTo>
                      <a:pt x="13692" y="11343"/>
                    </a:lnTo>
                    <a:lnTo>
                      <a:pt x="8255" y="9458"/>
                    </a:lnTo>
                    <a:lnTo>
                      <a:pt x="5783" y="6828"/>
                    </a:lnTo>
                    <a:lnTo>
                      <a:pt x="6154" y="5461"/>
                    </a:lnTo>
                    <a:lnTo>
                      <a:pt x="7210" y="4391"/>
                    </a:lnTo>
                    <a:lnTo>
                      <a:pt x="8866" y="3693"/>
                    </a:lnTo>
                    <a:lnTo>
                      <a:pt x="11037" y="3444"/>
                    </a:lnTo>
                    <a:lnTo>
                      <a:pt x="18682" y="3444"/>
                    </a:lnTo>
                    <a:lnTo>
                      <a:pt x="18682" y="1675"/>
                    </a:lnTo>
                    <a:lnTo>
                      <a:pt x="17354" y="1060"/>
                    </a:lnTo>
                    <a:lnTo>
                      <a:pt x="15608" y="524"/>
                    </a:lnTo>
                    <a:lnTo>
                      <a:pt x="13476" y="144"/>
                    </a:lnTo>
                    <a:lnTo>
                      <a:pt x="10991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71" name="Rectangle">
                <a:extLst>
                  <a:ext uri="{FF2B5EF4-FFF2-40B4-BE49-F238E27FC236}">
                    <a16:creationId xmlns:a16="http://schemas.microsoft.com/office/drawing/2014/main" id="{DF92EC20-1564-9759-FC96-155A6B50ED70}"/>
                  </a:ext>
                </a:extLst>
              </p:cNvPr>
              <p:cNvSpPr/>
              <p:nvPr/>
            </p:nvSpPr>
            <p:spPr>
              <a:xfrm>
                <a:off x="904852" y="31737"/>
                <a:ext cx="31214" cy="175357"/>
              </a:xfrm>
              <a:prstGeom prst="rect">
                <a:avLst/>
              </a:pr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72" name="Rectangle">
                <a:extLst>
                  <a:ext uri="{FF2B5EF4-FFF2-40B4-BE49-F238E27FC236}">
                    <a16:creationId xmlns:a16="http://schemas.microsoft.com/office/drawing/2014/main" id="{A8CF490C-1A64-81FC-5ABB-9C4ABEA16C7C}"/>
                  </a:ext>
                </a:extLst>
              </p:cNvPr>
              <p:cNvSpPr/>
              <p:nvPr/>
            </p:nvSpPr>
            <p:spPr>
              <a:xfrm>
                <a:off x="838257" y="2595"/>
                <a:ext cx="164425" cy="29142"/>
              </a:xfrm>
              <a:prstGeom prst="rect">
                <a:avLst/>
              </a:pr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73" name="Shape">
                <a:extLst>
                  <a:ext uri="{FF2B5EF4-FFF2-40B4-BE49-F238E27FC236}">
                    <a16:creationId xmlns:a16="http://schemas.microsoft.com/office/drawing/2014/main" id="{2ED412E6-3859-FA2B-1355-8A1C105D10C5}"/>
                  </a:ext>
                </a:extLst>
              </p:cNvPr>
              <p:cNvSpPr/>
              <p:nvPr/>
            </p:nvSpPr>
            <p:spPr>
              <a:xfrm>
                <a:off x="1035183" y="2595"/>
                <a:ext cx="95485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548"/>
                    </a:lnTo>
                    <a:lnTo>
                      <a:pt x="7061" y="18548"/>
                    </a:lnTo>
                    <a:lnTo>
                      <a:pt x="7061" y="12312"/>
                    </a:lnTo>
                    <a:lnTo>
                      <a:pt x="17362" y="12312"/>
                    </a:lnTo>
                    <a:lnTo>
                      <a:pt x="17362" y="9260"/>
                    </a:lnTo>
                    <a:lnTo>
                      <a:pt x="7061" y="9260"/>
                    </a:lnTo>
                    <a:lnTo>
                      <a:pt x="7061" y="3078"/>
                    </a:lnTo>
                    <a:lnTo>
                      <a:pt x="21600" y="307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74" name="Shape">
                <a:extLst>
                  <a:ext uri="{FF2B5EF4-FFF2-40B4-BE49-F238E27FC236}">
                    <a16:creationId xmlns:a16="http://schemas.microsoft.com/office/drawing/2014/main" id="{62CEF106-C3F5-B05B-44BB-8D0279F83188}"/>
                  </a:ext>
                </a:extLst>
              </p:cNvPr>
              <p:cNvSpPr/>
              <p:nvPr/>
            </p:nvSpPr>
            <p:spPr>
              <a:xfrm>
                <a:off x="1175681" y="2595"/>
                <a:ext cx="110533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87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100" y="21600"/>
                    </a:lnTo>
                    <a:lnTo>
                      <a:pt x="6100" y="13493"/>
                    </a:lnTo>
                    <a:lnTo>
                      <a:pt x="9404" y="13493"/>
                    </a:lnTo>
                    <a:lnTo>
                      <a:pt x="10573" y="13438"/>
                    </a:lnTo>
                    <a:lnTo>
                      <a:pt x="11692" y="13356"/>
                    </a:lnTo>
                    <a:lnTo>
                      <a:pt x="19837" y="13356"/>
                    </a:lnTo>
                    <a:lnTo>
                      <a:pt x="17894" y="12201"/>
                    </a:lnTo>
                    <a:lnTo>
                      <a:pt x="20265" y="11222"/>
                    </a:lnTo>
                    <a:lnTo>
                      <a:pt x="21351" y="10470"/>
                    </a:lnTo>
                    <a:lnTo>
                      <a:pt x="6100" y="10470"/>
                    </a:lnTo>
                    <a:lnTo>
                      <a:pt x="6100" y="3078"/>
                    </a:lnTo>
                    <a:lnTo>
                      <a:pt x="21600" y="3078"/>
                    </a:lnTo>
                    <a:lnTo>
                      <a:pt x="19440" y="1604"/>
                    </a:lnTo>
                    <a:lnTo>
                      <a:pt x="14646" y="391"/>
                    </a:lnTo>
                    <a:lnTo>
                      <a:pt x="8387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75" name="Shape">
                <a:extLst>
                  <a:ext uri="{FF2B5EF4-FFF2-40B4-BE49-F238E27FC236}">
                    <a16:creationId xmlns:a16="http://schemas.microsoft.com/office/drawing/2014/main" id="{DC37E90E-6B31-B136-7BFE-2FE29E023833}"/>
                  </a:ext>
                </a:extLst>
              </p:cNvPr>
              <p:cNvSpPr/>
              <p:nvPr/>
            </p:nvSpPr>
            <p:spPr>
              <a:xfrm>
                <a:off x="1235512" y="129042"/>
                <a:ext cx="112667" cy="78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91" y="0"/>
                    </a:moveTo>
                    <a:lnTo>
                      <a:pt x="0" y="0"/>
                    </a:lnTo>
                    <a:lnTo>
                      <a:pt x="13171" y="21600"/>
                    </a:lnTo>
                    <a:lnTo>
                      <a:pt x="21600" y="21600"/>
                    </a:lnTo>
                    <a:lnTo>
                      <a:pt x="7991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76" name="Shape">
                <a:extLst>
                  <a:ext uri="{FF2B5EF4-FFF2-40B4-BE49-F238E27FC236}">
                    <a16:creationId xmlns:a16="http://schemas.microsoft.com/office/drawing/2014/main" id="{447D80E2-94F0-81DB-CA0A-1CAD73010643}"/>
                  </a:ext>
                </a:extLst>
              </p:cNvPr>
              <p:cNvSpPr/>
              <p:nvPr/>
            </p:nvSpPr>
            <p:spPr>
              <a:xfrm>
                <a:off x="1218863" y="31736"/>
                <a:ext cx="77538" cy="69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62" y="0"/>
                    </a:moveTo>
                    <a:lnTo>
                      <a:pt x="219" y="0"/>
                    </a:lnTo>
                    <a:lnTo>
                      <a:pt x="5248" y="615"/>
                    </a:lnTo>
                    <a:lnTo>
                      <a:pt x="9034" y="2518"/>
                    </a:lnTo>
                    <a:lnTo>
                      <a:pt x="11421" y="5791"/>
                    </a:lnTo>
                    <a:lnTo>
                      <a:pt x="12251" y="10519"/>
                    </a:lnTo>
                    <a:lnTo>
                      <a:pt x="11397" y="15468"/>
                    </a:lnTo>
                    <a:lnTo>
                      <a:pt x="8952" y="18920"/>
                    </a:lnTo>
                    <a:lnTo>
                      <a:pt x="5094" y="20941"/>
                    </a:lnTo>
                    <a:lnTo>
                      <a:pt x="0" y="21600"/>
                    </a:lnTo>
                    <a:lnTo>
                      <a:pt x="18408" y="21600"/>
                    </a:lnTo>
                    <a:lnTo>
                      <a:pt x="19415" y="20170"/>
                    </a:lnTo>
                    <a:lnTo>
                      <a:pt x="21034" y="15793"/>
                    </a:lnTo>
                    <a:lnTo>
                      <a:pt x="21600" y="10680"/>
                    </a:lnTo>
                    <a:lnTo>
                      <a:pt x="20059" y="1814"/>
                    </a:lnTo>
                    <a:lnTo>
                      <a:pt x="18762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77" name="Shape">
                <a:extLst>
                  <a:ext uri="{FF2B5EF4-FFF2-40B4-BE49-F238E27FC236}">
                    <a16:creationId xmlns:a16="http://schemas.microsoft.com/office/drawing/2014/main" id="{4416A3BD-CC5A-F52F-3714-85A3F03E7898}"/>
                  </a:ext>
                </a:extLst>
              </p:cNvPr>
              <p:cNvSpPr/>
              <p:nvPr/>
            </p:nvSpPr>
            <p:spPr>
              <a:xfrm>
                <a:off x="1368199" y="159229"/>
                <a:ext cx="100903" cy="51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4946"/>
                    </a:lnTo>
                    <a:lnTo>
                      <a:pt x="1786" y="17505"/>
                    </a:lnTo>
                    <a:lnTo>
                      <a:pt x="4011" y="19624"/>
                    </a:lnTo>
                    <a:lnTo>
                      <a:pt x="6610" y="21067"/>
                    </a:lnTo>
                    <a:lnTo>
                      <a:pt x="9524" y="21600"/>
                    </a:lnTo>
                    <a:lnTo>
                      <a:pt x="14811" y="19883"/>
                    </a:lnTo>
                    <a:lnTo>
                      <a:pt x="19292" y="14946"/>
                    </a:lnTo>
                    <a:lnTo>
                      <a:pt x="21600" y="9157"/>
                    </a:lnTo>
                    <a:lnTo>
                      <a:pt x="9746" y="9157"/>
                    </a:lnTo>
                    <a:lnTo>
                      <a:pt x="7017" y="8340"/>
                    </a:lnTo>
                    <a:lnTo>
                      <a:pt x="4289" y="6214"/>
                    </a:lnTo>
                    <a:lnTo>
                      <a:pt x="1852" y="32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78" name="Shape">
                <a:extLst>
                  <a:ext uri="{FF2B5EF4-FFF2-40B4-BE49-F238E27FC236}">
                    <a16:creationId xmlns:a16="http://schemas.microsoft.com/office/drawing/2014/main" id="{C7033D7C-F313-EC07-0C65-0A5EDC2E0A2E}"/>
                  </a:ext>
                </a:extLst>
              </p:cNvPr>
              <p:cNvSpPr/>
              <p:nvPr/>
            </p:nvSpPr>
            <p:spPr>
              <a:xfrm>
                <a:off x="1361183" y="0"/>
                <a:ext cx="117589" cy="1810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88" y="0"/>
                    </a:moveTo>
                    <a:lnTo>
                      <a:pt x="6974" y="480"/>
                    </a:lnTo>
                    <a:lnTo>
                      <a:pt x="3452" y="1862"/>
                    </a:lnTo>
                    <a:lnTo>
                      <a:pt x="951" y="4058"/>
                    </a:lnTo>
                    <a:lnTo>
                      <a:pt x="0" y="6983"/>
                    </a:lnTo>
                    <a:lnTo>
                      <a:pt x="2449" y="11263"/>
                    </a:lnTo>
                    <a:lnTo>
                      <a:pt x="7859" y="13741"/>
                    </a:lnTo>
                    <a:lnTo>
                      <a:pt x="13225" y="15598"/>
                    </a:lnTo>
                    <a:lnTo>
                      <a:pt x="15674" y="18061"/>
                    </a:lnTo>
                    <a:lnTo>
                      <a:pt x="15224" y="19557"/>
                    </a:lnTo>
                    <a:lnTo>
                      <a:pt x="13972" y="20669"/>
                    </a:lnTo>
                    <a:lnTo>
                      <a:pt x="12049" y="21367"/>
                    </a:lnTo>
                    <a:lnTo>
                      <a:pt x="12005" y="21367"/>
                    </a:lnTo>
                    <a:lnTo>
                      <a:pt x="9652" y="21600"/>
                    </a:lnTo>
                    <a:lnTo>
                      <a:pt x="19824" y="21600"/>
                    </a:lnTo>
                    <a:lnTo>
                      <a:pt x="20583" y="20962"/>
                    </a:lnTo>
                    <a:lnTo>
                      <a:pt x="21600" y="17908"/>
                    </a:lnTo>
                    <a:lnTo>
                      <a:pt x="19128" y="13741"/>
                    </a:lnTo>
                    <a:lnTo>
                      <a:pt x="13691" y="11343"/>
                    </a:lnTo>
                    <a:lnTo>
                      <a:pt x="8253" y="9458"/>
                    </a:lnTo>
                    <a:lnTo>
                      <a:pt x="5782" y="6828"/>
                    </a:lnTo>
                    <a:lnTo>
                      <a:pt x="6153" y="5461"/>
                    </a:lnTo>
                    <a:lnTo>
                      <a:pt x="7209" y="4391"/>
                    </a:lnTo>
                    <a:lnTo>
                      <a:pt x="8866" y="3693"/>
                    </a:lnTo>
                    <a:lnTo>
                      <a:pt x="11039" y="3444"/>
                    </a:lnTo>
                    <a:lnTo>
                      <a:pt x="18684" y="3444"/>
                    </a:lnTo>
                    <a:lnTo>
                      <a:pt x="18684" y="1675"/>
                    </a:lnTo>
                    <a:lnTo>
                      <a:pt x="17354" y="1060"/>
                    </a:lnTo>
                    <a:lnTo>
                      <a:pt x="15607" y="524"/>
                    </a:lnTo>
                    <a:lnTo>
                      <a:pt x="13475" y="144"/>
                    </a:lnTo>
                    <a:lnTo>
                      <a:pt x="1098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79" name="Rectangle">
                <a:extLst>
                  <a:ext uri="{FF2B5EF4-FFF2-40B4-BE49-F238E27FC236}">
                    <a16:creationId xmlns:a16="http://schemas.microsoft.com/office/drawing/2014/main" id="{A0D30CCD-5275-F280-7C92-FEBC93AAA1C2}"/>
                  </a:ext>
                </a:extLst>
              </p:cNvPr>
              <p:cNvSpPr/>
              <p:nvPr/>
            </p:nvSpPr>
            <p:spPr>
              <a:xfrm>
                <a:off x="1563585" y="31737"/>
                <a:ext cx="31226" cy="175357"/>
              </a:xfrm>
              <a:prstGeom prst="rect">
                <a:avLst/>
              </a:pr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80" name="Rectangle">
                <a:extLst>
                  <a:ext uri="{FF2B5EF4-FFF2-40B4-BE49-F238E27FC236}">
                    <a16:creationId xmlns:a16="http://schemas.microsoft.com/office/drawing/2014/main" id="{BD1A2158-9E7E-0DA0-7326-1A7D9D63FD9E}"/>
                  </a:ext>
                </a:extLst>
              </p:cNvPr>
              <p:cNvSpPr/>
              <p:nvPr/>
            </p:nvSpPr>
            <p:spPr>
              <a:xfrm>
                <a:off x="1496980" y="2595"/>
                <a:ext cx="164436" cy="29142"/>
              </a:xfrm>
              <a:prstGeom prst="rect">
                <a:avLst/>
              </a:pr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81" name="Shape">
                <a:extLst>
                  <a:ext uri="{FF2B5EF4-FFF2-40B4-BE49-F238E27FC236}">
                    <a16:creationId xmlns:a16="http://schemas.microsoft.com/office/drawing/2014/main" id="{E0197E63-B93C-EFA6-EB2A-3DD078EB6A76}"/>
                  </a:ext>
                </a:extLst>
              </p:cNvPr>
              <p:cNvSpPr/>
              <p:nvPr/>
            </p:nvSpPr>
            <p:spPr>
              <a:xfrm>
                <a:off x="1677017" y="2595"/>
                <a:ext cx="120599" cy="204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11" y="0"/>
                    </a:moveTo>
                    <a:lnTo>
                      <a:pt x="0" y="0"/>
                    </a:lnTo>
                    <a:lnTo>
                      <a:pt x="13233" y="21600"/>
                    </a:lnTo>
                    <a:lnTo>
                      <a:pt x="19105" y="21600"/>
                    </a:lnTo>
                    <a:lnTo>
                      <a:pt x="21600" y="17808"/>
                    </a:lnTo>
                    <a:lnTo>
                      <a:pt x="16355" y="17808"/>
                    </a:lnTo>
                    <a:lnTo>
                      <a:pt x="6011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82" name="Shape">
                <a:extLst>
                  <a:ext uri="{FF2B5EF4-FFF2-40B4-BE49-F238E27FC236}">
                    <a16:creationId xmlns:a16="http://schemas.microsoft.com/office/drawing/2014/main" id="{716FA1E0-5780-4BF6-9169-6AB60B8EDB7A}"/>
                  </a:ext>
                </a:extLst>
              </p:cNvPr>
              <p:cNvSpPr/>
              <p:nvPr/>
            </p:nvSpPr>
            <p:spPr>
              <a:xfrm>
                <a:off x="1768333" y="2595"/>
                <a:ext cx="94700" cy="168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945" y="0"/>
                    </a:lnTo>
                    <a:lnTo>
                      <a:pt x="0" y="21600"/>
                    </a:lnTo>
                    <a:lnTo>
                      <a:pt x="667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83" name="Shape">
                <a:extLst>
                  <a:ext uri="{FF2B5EF4-FFF2-40B4-BE49-F238E27FC236}">
                    <a16:creationId xmlns:a16="http://schemas.microsoft.com/office/drawing/2014/main" id="{7F13CD09-45B1-2F16-6987-719C9A1AEB9E}"/>
                  </a:ext>
                </a:extLst>
              </p:cNvPr>
              <p:cNvSpPr/>
              <p:nvPr/>
            </p:nvSpPr>
            <p:spPr>
              <a:xfrm>
                <a:off x="1881502" y="1297"/>
                <a:ext cx="179895" cy="209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58" y="0"/>
                    </a:moveTo>
                    <a:lnTo>
                      <a:pt x="6874" y="1084"/>
                    </a:lnTo>
                    <a:lnTo>
                      <a:pt x="2963" y="3768"/>
                    </a:lnTo>
                    <a:lnTo>
                      <a:pt x="710" y="7262"/>
                    </a:lnTo>
                    <a:lnTo>
                      <a:pt x="0" y="10772"/>
                    </a:lnTo>
                    <a:lnTo>
                      <a:pt x="667" y="14567"/>
                    </a:lnTo>
                    <a:lnTo>
                      <a:pt x="2880" y="18035"/>
                    </a:lnTo>
                    <a:lnTo>
                      <a:pt x="6746" y="20579"/>
                    </a:lnTo>
                    <a:lnTo>
                      <a:pt x="12369" y="21600"/>
                    </a:lnTo>
                    <a:lnTo>
                      <a:pt x="17602" y="20670"/>
                    </a:lnTo>
                    <a:lnTo>
                      <a:pt x="21036" y="18624"/>
                    </a:lnTo>
                    <a:lnTo>
                      <a:pt x="12432" y="18624"/>
                    </a:lnTo>
                    <a:lnTo>
                      <a:pt x="8437" y="17883"/>
                    </a:lnTo>
                    <a:lnTo>
                      <a:pt x="5778" y="16035"/>
                    </a:lnTo>
                    <a:lnTo>
                      <a:pt x="4314" y="13518"/>
                    </a:lnTo>
                    <a:lnTo>
                      <a:pt x="3904" y="10772"/>
                    </a:lnTo>
                    <a:lnTo>
                      <a:pt x="4351" y="8246"/>
                    </a:lnTo>
                    <a:lnTo>
                      <a:pt x="5841" y="5717"/>
                    </a:lnTo>
                    <a:lnTo>
                      <a:pt x="8523" y="3768"/>
                    </a:lnTo>
                    <a:lnTo>
                      <a:pt x="12558" y="2975"/>
                    </a:lnTo>
                    <a:lnTo>
                      <a:pt x="21600" y="2975"/>
                    </a:lnTo>
                    <a:lnTo>
                      <a:pt x="21468" y="2810"/>
                    </a:lnTo>
                    <a:lnTo>
                      <a:pt x="17537" y="746"/>
                    </a:lnTo>
                    <a:lnTo>
                      <a:pt x="1255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84" name="Shape">
                <a:extLst>
                  <a:ext uri="{FF2B5EF4-FFF2-40B4-BE49-F238E27FC236}">
                    <a16:creationId xmlns:a16="http://schemas.microsoft.com/office/drawing/2014/main" id="{525EA83B-F1FB-B819-B483-C6C9F06D3455}"/>
                  </a:ext>
                </a:extLst>
              </p:cNvPr>
              <p:cNvSpPr/>
              <p:nvPr/>
            </p:nvSpPr>
            <p:spPr>
              <a:xfrm>
                <a:off x="1985039" y="30176"/>
                <a:ext cx="105369" cy="151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53" y="0"/>
                    </a:moveTo>
                    <a:lnTo>
                      <a:pt x="215" y="0"/>
                    </a:lnTo>
                    <a:lnTo>
                      <a:pt x="6227" y="744"/>
                    </a:lnTo>
                    <a:lnTo>
                      <a:pt x="10840" y="2820"/>
                    </a:lnTo>
                    <a:lnTo>
                      <a:pt x="13834" y="6075"/>
                    </a:lnTo>
                    <a:lnTo>
                      <a:pt x="14987" y="10356"/>
                    </a:lnTo>
                    <a:lnTo>
                      <a:pt x="14032" y="14703"/>
                    </a:lnTo>
                    <a:lnTo>
                      <a:pt x="11073" y="18253"/>
                    </a:lnTo>
                    <a:lnTo>
                      <a:pt x="6324" y="20665"/>
                    </a:lnTo>
                    <a:lnTo>
                      <a:pt x="0" y="21600"/>
                    </a:lnTo>
                    <a:lnTo>
                      <a:pt x="14690" y="21600"/>
                    </a:lnTo>
                    <a:lnTo>
                      <a:pt x="15727" y="21101"/>
                    </a:lnTo>
                    <a:lnTo>
                      <a:pt x="20137" y="16198"/>
                    </a:lnTo>
                    <a:lnTo>
                      <a:pt x="21600" y="10172"/>
                    </a:lnTo>
                    <a:lnTo>
                      <a:pt x="19879" y="4252"/>
                    </a:lnTo>
                    <a:lnTo>
                      <a:pt x="15653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85" name="Shape">
                <a:extLst>
                  <a:ext uri="{FF2B5EF4-FFF2-40B4-BE49-F238E27FC236}">
                    <a16:creationId xmlns:a16="http://schemas.microsoft.com/office/drawing/2014/main" id="{15C1F129-F45E-6CD9-B598-C898FB53ABBC}"/>
                  </a:ext>
                </a:extLst>
              </p:cNvPr>
              <p:cNvSpPr/>
              <p:nvPr/>
            </p:nvSpPr>
            <p:spPr>
              <a:xfrm>
                <a:off x="762531" y="28867"/>
                <a:ext cx="700367" cy="24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4" y="0"/>
                    </a:moveTo>
                    <a:lnTo>
                      <a:pt x="0" y="0"/>
                    </a:lnTo>
                    <a:lnTo>
                      <a:pt x="413" y="2078"/>
                    </a:lnTo>
                    <a:lnTo>
                      <a:pt x="774" y="7342"/>
                    </a:lnTo>
                    <a:lnTo>
                      <a:pt x="1070" y="14335"/>
                    </a:lnTo>
                    <a:lnTo>
                      <a:pt x="1284" y="21600"/>
                    </a:lnTo>
                    <a:lnTo>
                      <a:pt x="1284" y="0"/>
                    </a:lnTo>
                    <a:close/>
                    <a:moveTo>
                      <a:pt x="21600" y="0"/>
                    </a:moveTo>
                    <a:lnTo>
                      <a:pt x="20316" y="0"/>
                    </a:lnTo>
                    <a:lnTo>
                      <a:pt x="20729" y="2078"/>
                    </a:lnTo>
                    <a:lnTo>
                      <a:pt x="21091" y="7342"/>
                    </a:lnTo>
                    <a:lnTo>
                      <a:pt x="21386" y="14335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B64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</p:grpSp>
        <p:grpSp>
          <p:nvGrpSpPr>
            <p:cNvPr id="15" name="object 4">
              <a:extLst>
                <a:ext uri="{FF2B5EF4-FFF2-40B4-BE49-F238E27FC236}">
                  <a16:creationId xmlns:a16="http://schemas.microsoft.com/office/drawing/2014/main" id="{B3BF9497-EC61-65C7-396E-DEDD01C00801}"/>
                </a:ext>
              </a:extLst>
            </p:cNvPr>
            <p:cNvGrpSpPr/>
            <p:nvPr/>
          </p:nvGrpSpPr>
          <p:grpSpPr>
            <a:xfrm>
              <a:off x="15861568" y="9383263"/>
              <a:ext cx="2076012" cy="31267"/>
              <a:chOff x="0" y="0"/>
              <a:chExt cx="2076010" cy="31265"/>
            </a:xfrm>
          </p:grpSpPr>
          <p:sp>
            <p:nvSpPr>
              <p:cNvPr id="60" name="object 5">
                <a:extLst>
                  <a:ext uri="{FF2B5EF4-FFF2-40B4-BE49-F238E27FC236}">
                    <a16:creationId xmlns:a16="http://schemas.microsoft.com/office/drawing/2014/main" id="{8A42AAF4-B4DF-83EE-3205-C44D8B6D80B2}"/>
                  </a:ext>
                </a:extLst>
              </p:cNvPr>
              <p:cNvSpPr/>
              <p:nvPr/>
            </p:nvSpPr>
            <p:spPr>
              <a:xfrm>
                <a:off x="0" y="0"/>
                <a:ext cx="703278" cy="31266"/>
              </a:xfrm>
              <a:prstGeom prst="rect">
                <a:avLst/>
              </a:prstGeom>
              <a:solidFill>
                <a:srgbClr val="D1D3D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61" name="object 6">
                <a:extLst>
                  <a:ext uri="{FF2B5EF4-FFF2-40B4-BE49-F238E27FC236}">
                    <a16:creationId xmlns:a16="http://schemas.microsoft.com/office/drawing/2014/main" id="{32F12397-993F-44A2-DB75-E556999A4BE6}"/>
                  </a:ext>
                </a:extLst>
              </p:cNvPr>
              <p:cNvSpPr/>
              <p:nvPr/>
            </p:nvSpPr>
            <p:spPr>
              <a:xfrm>
                <a:off x="702974" y="0"/>
                <a:ext cx="703267" cy="31266"/>
              </a:xfrm>
              <a:prstGeom prst="rect">
                <a:avLst/>
              </a:pr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62" name="object 7">
                <a:extLst>
                  <a:ext uri="{FF2B5EF4-FFF2-40B4-BE49-F238E27FC236}">
                    <a16:creationId xmlns:a16="http://schemas.microsoft.com/office/drawing/2014/main" id="{7DB9F0C6-5423-5F59-32CC-24CF527D7FFB}"/>
                  </a:ext>
                </a:extLst>
              </p:cNvPr>
              <p:cNvSpPr/>
              <p:nvPr/>
            </p:nvSpPr>
            <p:spPr>
              <a:xfrm>
                <a:off x="1405884" y="0"/>
                <a:ext cx="670127" cy="31266"/>
              </a:xfrm>
              <a:prstGeom prst="rect">
                <a:avLst/>
              </a:prstGeom>
              <a:solidFill>
                <a:srgbClr val="ED1D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</p:grpSp>
        <p:grpSp>
          <p:nvGrpSpPr>
            <p:cNvPr id="16" name="object 8">
              <a:extLst>
                <a:ext uri="{FF2B5EF4-FFF2-40B4-BE49-F238E27FC236}">
                  <a16:creationId xmlns:a16="http://schemas.microsoft.com/office/drawing/2014/main" id="{FA9C51F8-05B3-9A1D-639E-31EF25CDBF3E}"/>
                </a:ext>
              </a:extLst>
            </p:cNvPr>
            <p:cNvGrpSpPr/>
            <p:nvPr/>
          </p:nvGrpSpPr>
          <p:grpSpPr>
            <a:xfrm>
              <a:off x="14992013" y="9086470"/>
              <a:ext cx="662719" cy="850212"/>
              <a:chOff x="0" y="0"/>
              <a:chExt cx="662718" cy="850210"/>
            </a:xfrm>
          </p:grpSpPr>
          <p:sp>
            <p:nvSpPr>
              <p:cNvPr id="54" name="object 9">
                <a:extLst>
                  <a:ext uri="{FF2B5EF4-FFF2-40B4-BE49-F238E27FC236}">
                    <a16:creationId xmlns:a16="http://schemas.microsoft.com/office/drawing/2014/main" id="{96DF6CD0-0A27-960B-4051-33DE806EE3BE}"/>
                  </a:ext>
                </a:extLst>
              </p:cNvPr>
              <p:cNvSpPr/>
              <p:nvPr/>
            </p:nvSpPr>
            <p:spPr>
              <a:xfrm>
                <a:off x="0" y="0"/>
                <a:ext cx="662719" cy="850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87" y="0"/>
                    </a:moveTo>
                    <a:lnTo>
                      <a:pt x="0" y="0"/>
                    </a:lnTo>
                    <a:lnTo>
                      <a:pt x="0" y="12953"/>
                    </a:lnTo>
                    <a:lnTo>
                      <a:pt x="383" y="13914"/>
                    </a:lnTo>
                    <a:lnTo>
                      <a:pt x="1050" y="15080"/>
                    </a:lnTo>
                    <a:lnTo>
                      <a:pt x="1856" y="16145"/>
                    </a:lnTo>
                    <a:lnTo>
                      <a:pt x="2778" y="17114"/>
                    </a:lnTo>
                    <a:lnTo>
                      <a:pt x="3792" y="17993"/>
                    </a:lnTo>
                    <a:lnTo>
                      <a:pt x="4876" y="18784"/>
                    </a:lnTo>
                    <a:lnTo>
                      <a:pt x="6005" y="19494"/>
                    </a:lnTo>
                    <a:lnTo>
                      <a:pt x="7158" y="20126"/>
                    </a:lnTo>
                    <a:lnTo>
                      <a:pt x="8310" y="20685"/>
                    </a:lnTo>
                    <a:lnTo>
                      <a:pt x="9440" y="21174"/>
                    </a:lnTo>
                    <a:lnTo>
                      <a:pt x="10522" y="21600"/>
                    </a:lnTo>
                    <a:lnTo>
                      <a:pt x="11605" y="21174"/>
                    </a:lnTo>
                    <a:lnTo>
                      <a:pt x="12734" y="20685"/>
                    </a:lnTo>
                    <a:lnTo>
                      <a:pt x="13887" y="20126"/>
                    </a:lnTo>
                    <a:lnTo>
                      <a:pt x="15040" y="19494"/>
                    </a:lnTo>
                    <a:lnTo>
                      <a:pt x="16169" y="18784"/>
                    </a:lnTo>
                    <a:lnTo>
                      <a:pt x="17253" y="17993"/>
                    </a:lnTo>
                    <a:lnTo>
                      <a:pt x="18267" y="17114"/>
                    </a:lnTo>
                    <a:lnTo>
                      <a:pt x="19189" y="16145"/>
                    </a:lnTo>
                    <a:lnTo>
                      <a:pt x="19995" y="15080"/>
                    </a:lnTo>
                    <a:lnTo>
                      <a:pt x="20663" y="13914"/>
                    </a:lnTo>
                    <a:lnTo>
                      <a:pt x="21168" y="12645"/>
                    </a:lnTo>
                    <a:lnTo>
                      <a:pt x="21488" y="11266"/>
                    </a:lnTo>
                    <a:lnTo>
                      <a:pt x="21600" y="9774"/>
                    </a:lnTo>
                    <a:lnTo>
                      <a:pt x="21594" y="5842"/>
                    </a:lnTo>
                    <a:lnTo>
                      <a:pt x="21548" y="3513"/>
                    </a:lnTo>
                    <a:lnTo>
                      <a:pt x="21426" y="1871"/>
                    </a:lnTo>
                    <a:lnTo>
                      <a:pt x="21187" y="0"/>
                    </a:lnTo>
                    <a:close/>
                  </a:path>
                </a:pathLst>
              </a:custGeom>
              <a:solidFill>
                <a:srgbClr val="ED1D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 dirty="0"/>
              </a:p>
            </p:txBody>
          </p:sp>
          <p:sp>
            <p:nvSpPr>
              <p:cNvPr id="55" name="object 10">
                <a:extLst>
                  <a:ext uri="{FF2B5EF4-FFF2-40B4-BE49-F238E27FC236}">
                    <a16:creationId xmlns:a16="http://schemas.microsoft.com/office/drawing/2014/main" id="{8B5478F9-9E2F-1EC5-3125-00C44466C7E9}"/>
                  </a:ext>
                </a:extLst>
              </p:cNvPr>
              <p:cNvSpPr/>
              <p:nvPr/>
            </p:nvSpPr>
            <p:spPr>
              <a:xfrm>
                <a:off x="115441" y="30737"/>
                <a:ext cx="414805" cy="492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39" y="0"/>
                    </a:moveTo>
                    <a:lnTo>
                      <a:pt x="11503" y="101"/>
                    </a:lnTo>
                    <a:lnTo>
                      <a:pt x="10800" y="119"/>
                    </a:lnTo>
                    <a:lnTo>
                      <a:pt x="10352" y="117"/>
                    </a:lnTo>
                    <a:lnTo>
                      <a:pt x="9939" y="104"/>
                    </a:lnTo>
                    <a:lnTo>
                      <a:pt x="8262" y="0"/>
                    </a:lnTo>
                    <a:lnTo>
                      <a:pt x="8401" y="541"/>
                    </a:lnTo>
                    <a:lnTo>
                      <a:pt x="8714" y="1924"/>
                    </a:lnTo>
                    <a:lnTo>
                      <a:pt x="9044" y="3783"/>
                    </a:lnTo>
                    <a:lnTo>
                      <a:pt x="9234" y="5757"/>
                    </a:lnTo>
                    <a:lnTo>
                      <a:pt x="7746" y="5740"/>
                    </a:lnTo>
                    <a:lnTo>
                      <a:pt x="6004" y="5629"/>
                    </a:lnTo>
                    <a:lnTo>
                      <a:pt x="4051" y="5360"/>
                    </a:lnTo>
                    <a:lnTo>
                      <a:pt x="1929" y="4873"/>
                    </a:lnTo>
                    <a:lnTo>
                      <a:pt x="1974" y="5540"/>
                    </a:lnTo>
                    <a:lnTo>
                      <a:pt x="2005" y="6251"/>
                    </a:lnTo>
                    <a:lnTo>
                      <a:pt x="2019" y="7107"/>
                    </a:lnTo>
                    <a:lnTo>
                      <a:pt x="2008" y="8288"/>
                    </a:lnTo>
                    <a:lnTo>
                      <a:pt x="1981" y="8726"/>
                    </a:lnTo>
                    <a:lnTo>
                      <a:pt x="1929" y="9342"/>
                    </a:lnTo>
                    <a:lnTo>
                      <a:pt x="4055" y="8854"/>
                    </a:lnTo>
                    <a:lnTo>
                      <a:pt x="6011" y="8586"/>
                    </a:lnTo>
                    <a:lnTo>
                      <a:pt x="7754" y="8475"/>
                    </a:lnTo>
                    <a:lnTo>
                      <a:pt x="9244" y="8458"/>
                    </a:lnTo>
                    <a:lnTo>
                      <a:pt x="9244" y="12479"/>
                    </a:lnTo>
                    <a:lnTo>
                      <a:pt x="7449" y="12491"/>
                    </a:lnTo>
                    <a:lnTo>
                      <a:pt x="5166" y="12416"/>
                    </a:lnTo>
                    <a:lnTo>
                      <a:pt x="2612" y="12154"/>
                    </a:lnTo>
                    <a:lnTo>
                      <a:pt x="0" y="11606"/>
                    </a:lnTo>
                    <a:lnTo>
                      <a:pt x="45" y="12273"/>
                    </a:lnTo>
                    <a:lnTo>
                      <a:pt x="75" y="12985"/>
                    </a:lnTo>
                    <a:lnTo>
                      <a:pt x="89" y="13842"/>
                    </a:lnTo>
                    <a:lnTo>
                      <a:pt x="78" y="15022"/>
                    </a:lnTo>
                    <a:lnTo>
                      <a:pt x="52" y="15460"/>
                    </a:lnTo>
                    <a:lnTo>
                      <a:pt x="0" y="16075"/>
                    </a:lnTo>
                    <a:lnTo>
                      <a:pt x="2457" y="15561"/>
                    </a:lnTo>
                    <a:lnTo>
                      <a:pt x="4967" y="15295"/>
                    </a:lnTo>
                    <a:lnTo>
                      <a:pt x="7304" y="15199"/>
                    </a:lnTo>
                    <a:lnTo>
                      <a:pt x="9244" y="15195"/>
                    </a:lnTo>
                    <a:lnTo>
                      <a:pt x="9244" y="21600"/>
                    </a:lnTo>
                    <a:lnTo>
                      <a:pt x="12357" y="21600"/>
                    </a:lnTo>
                    <a:lnTo>
                      <a:pt x="12357" y="15195"/>
                    </a:lnTo>
                    <a:lnTo>
                      <a:pt x="14297" y="15199"/>
                    </a:lnTo>
                    <a:lnTo>
                      <a:pt x="16634" y="15295"/>
                    </a:lnTo>
                    <a:lnTo>
                      <a:pt x="19144" y="15561"/>
                    </a:lnTo>
                    <a:lnTo>
                      <a:pt x="21600" y="16075"/>
                    </a:lnTo>
                    <a:lnTo>
                      <a:pt x="21555" y="15409"/>
                    </a:lnTo>
                    <a:lnTo>
                      <a:pt x="21525" y="14697"/>
                    </a:lnTo>
                    <a:lnTo>
                      <a:pt x="21511" y="13842"/>
                    </a:lnTo>
                    <a:lnTo>
                      <a:pt x="21522" y="12660"/>
                    </a:lnTo>
                    <a:lnTo>
                      <a:pt x="21548" y="12222"/>
                    </a:lnTo>
                    <a:lnTo>
                      <a:pt x="21600" y="11606"/>
                    </a:lnTo>
                    <a:lnTo>
                      <a:pt x="18989" y="12154"/>
                    </a:lnTo>
                    <a:lnTo>
                      <a:pt x="16434" y="12416"/>
                    </a:lnTo>
                    <a:lnTo>
                      <a:pt x="14152" y="12491"/>
                    </a:lnTo>
                    <a:lnTo>
                      <a:pt x="12357" y="12479"/>
                    </a:lnTo>
                    <a:lnTo>
                      <a:pt x="12357" y="8458"/>
                    </a:lnTo>
                    <a:lnTo>
                      <a:pt x="13847" y="8475"/>
                    </a:lnTo>
                    <a:lnTo>
                      <a:pt x="15591" y="8586"/>
                    </a:lnTo>
                    <a:lnTo>
                      <a:pt x="17546" y="8854"/>
                    </a:lnTo>
                    <a:lnTo>
                      <a:pt x="19671" y="9342"/>
                    </a:lnTo>
                    <a:lnTo>
                      <a:pt x="19626" y="8675"/>
                    </a:lnTo>
                    <a:lnTo>
                      <a:pt x="19596" y="7963"/>
                    </a:lnTo>
                    <a:lnTo>
                      <a:pt x="19581" y="7107"/>
                    </a:lnTo>
                    <a:lnTo>
                      <a:pt x="19593" y="5927"/>
                    </a:lnTo>
                    <a:lnTo>
                      <a:pt x="19619" y="5489"/>
                    </a:lnTo>
                    <a:lnTo>
                      <a:pt x="19671" y="4873"/>
                    </a:lnTo>
                    <a:lnTo>
                      <a:pt x="17550" y="5360"/>
                    </a:lnTo>
                    <a:lnTo>
                      <a:pt x="15597" y="5629"/>
                    </a:lnTo>
                    <a:lnTo>
                      <a:pt x="13854" y="5740"/>
                    </a:lnTo>
                    <a:lnTo>
                      <a:pt x="12366" y="5757"/>
                    </a:lnTo>
                    <a:lnTo>
                      <a:pt x="12433" y="4235"/>
                    </a:lnTo>
                    <a:lnTo>
                      <a:pt x="12557" y="3128"/>
                    </a:lnTo>
                    <a:lnTo>
                      <a:pt x="12828" y="1896"/>
                    </a:lnTo>
                    <a:lnTo>
                      <a:pt x="133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grpSp>
            <p:nvGrpSpPr>
              <p:cNvPr id="56" name="object 11">
                <a:extLst>
                  <a:ext uri="{FF2B5EF4-FFF2-40B4-BE49-F238E27FC236}">
                    <a16:creationId xmlns:a16="http://schemas.microsoft.com/office/drawing/2014/main" id="{26C3921D-DD3C-D450-51D8-073745755469}"/>
                  </a:ext>
                </a:extLst>
              </p:cNvPr>
              <p:cNvGrpSpPr/>
              <p:nvPr/>
            </p:nvGrpSpPr>
            <p:grpSpPr>
              <a:xfrm>
                <a:off x="46573" y="507557"/>
                <a:ext cx="548018" cy="342654"/>
                <a:chOff x="0" y="0"/>
                <a:chExt cx="548016" cy="342653"/>
              </a:xfrm>
            </p:grpSpPr>
            <p:sp>
              <p:nvSpPr>
                <p:cNvPr id="57" name="Shape">
                  <a:extLst>
                    <a:ext uri="{FF2B5EF4-FFF2-40B4-BE49-F238E27FC236}">
                      <a16:creationId xmlns:a16="http://schemas.microsoft.com/office/drawing/2014/main" id="{1CB2DB3F-5737-C798-AE3D-9C34357EA590}"/>
                    </a:ext>
                  </a:extLst>
                </p:cNvPr>
                <p:cNvSpPr/>
                <p:nvPr/>
              </p:nvSpPr>
              <p:spPr>
                <a:xfrm>
                  <a:off x="0" y="51349"/>
                  <a:ext cx="548017" cy="291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537" y="0"/>
                      </a:moveTo>
                      <a:lnTo>
                        <a:pt x="1866" y="139"/>
                      </a:lnTo>
                      <a:lnTo>
                        <a:pt x="860" y="1110"/>
                      </a:lnTo>
                      <a:lnTo>
                        <a:pt x="115" y="3747"/>
                      </a:lnTo>
                      <a:lnTo>
                        <a:pt x="0" y="4411"/>
                      </a:lnTo>
                      <a:lnTo>
                        <a:pt x="944" y="7110"/>
                      </a:lnTo>
                      <a:lnTo>
                        <a:pt x="2207" y="9991"/>
                      </a:lnTo>
                      <a:lnTo>
                        <a:pt x="3579" y="12576"/>
                      </a:lnTo>
                      <a:lnTo>
                        <a:pt x="5028" y="14878"/>
                      </a:lnTo>
                      <a:lnTo>
                        <a:pt x="6518" y="16916"/>
                      </a:lnTo>
                      <a:lnTo>
                        <a:pt x="8014" y="18705"/>
                      </a:lnTo>
                      <a:lnTo>
                        <a:pt x="9483" y="20261"/>
                      </a:lnTo>
                      <a:lnTo>
                        <a:pt x="10889" y="21600"/>
                      </a:lnTo>
                      <a:lnTo>
                        <a:pt x="12199" y="20358"/>
                      </a:lnTo>
                      <a:lnTo>
                        <a:pt x="13564" y="18928"/>
                      </a:lnTo>
                      <a:lnTo>
                        <a:pt x="14958" y="17297"/>
                      </a:lnTo>
                      <a:lnTo>
                        <a:pt x="16352" y="15453"/>
                      </a:lnTo>
                      <a:lnTo>
                        <a:pt x="17718" y="13382"/>
                      </a:lnTo>
                      <a:lnTo>
                        <a:pt x="19029" y="11071"/>
                      </a:lnTo>
                      <a:lnTo>
                        <a:pt x="20255" y="8507"/>
                      </a:lnTo>
                      <a:lnTo>
                        <a:pt x="21370" y="5678"/>
                      </a:lnTo>
                      <a:lnTo>
                        <a:pt x="21600" y="4944"/>
                      </a:lnTo>
                      <a:lnTo>
                        <a:pt x="21466" y="4441"/>
                      </a:lnTo>
                      <a:lnTo>
                        <a:pt x="21022" y="3434"/>
                      </a:lnTo>
                      <a:lnTo>
                        <a:pt x="6627" y="3434"/>
                      </a:lnTo>
                      <a:lnTo>
                        <a:pt x="6463" y="2897"/>
                      </a:lnTo>
                      <a:lnTo>
                        <a:pt x="5931" y="1717"/>
                      </a:lnTo>
                      <a:lnTo>
                        <a:pt x="4975" y="537"/>
                      </a:lnTo>
                      <a:lnTo>
                        <a:pt x="3537" y="0"/>
                      </a:lnTo>
                      <a:close/>
                    </a:path>
                  </a:pathLst>
                </a:custGeom>
                <a:solidFill>
                  <a:srgbClr val="0055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7726" tIns="27726" rIns="27726" bIns="27726" numCol="1" anchor="t">
                  <a:noAutofit/>
                </a:bodyPr>
                <a:lstStyle/>
                <a:p>
                  <a:endParaRPr sz="1092"/>
                </a:p>
              </p:txBody>
            </p:sp>
            <p:sp>
              <p:nvSpPr>
                <p:cNvPr id="58" name="Shape">
                  <a:extLst>
                    <a:ext uri="{FF2B5EF4-FFF2-40B4-BE49-F238E27FC236}">
                      <a16:creationId xmlns:a16="http://schemas.microsoft.com/office/drawing/2014/main" id="{5AA332A1-2B77-3D98-A5F8-B9F6D4340049}"/>
                    </a:ext>
                  </a:extLst>
                </p:cNvPr>
                <p:cNvSpPr/>
                <p:nvPr/>
              </p:nvSpPr>
              <p:spPr>
                <a:xfrm>
                  <a:off x="168143" y="0"/>
                  <a:ext cx="216279" cy="97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98" y="0"/>
                      </a:moveTo>
                      <a:lnTo>
                        <a:pt x="6674" y="337"/>
                      </a:lnTo>
                      <a:lnTo>
                        <a:pt x="4175" y="2700"/>
                      </a:lnTo>
                      <a:lnTo>
                        <a:pt x="2288" y="9113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0901" y="18225"/>
                      </a:lnTo>
                      <a:lnTo>
                        <a:pt x="18837" y="10800"/>
                      </a:lnTo>
                      <a:lnTo>
                        <a:pt x="15454" y="3375"/>
                      </a:lnTo>
                      <a:lnTo>
                        <a:pt x="10798" y="0"/>
                      </a:lnTo>
                      <a:close/>
                    </a:path>
                  </a:pathLst>
                </a:custGeom>
                <a:solidFill>
                  <a:srgbClr val="0055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7726" tIns="27726" rIns="27726" bIns="27726" numCol="1" anchor="t">
                  <a:noAutofit/>
                </a:bodyPr>
                <a:lstStyle/>
                <a:p>
                  <a:endParaRPr sz="1092"/>
                </a:p>
              </p:txBody>
            </p:sp>
            <p:sp>
              <p:nvSpPr>
                <p:cNvPr id="59" name="Shape">
                  <a:extLst>
                    <a:ext uri="{FF2B5EF4-FFF2-40B4-BE49-F238E27FC236}">
                      <a16:creationId xmlns:a16="http://schemas.microsoft.com/office/drawing/2014/main" id="{01FC34D7-8DDA-732D-AE0C-D5D3AAA7C4CF}"/>
                    </a:ext>
                  </a:extLst>
                </p:cNvPr>
                <p:cNvSpPr/>
                <p:nvPr/>
              </p:nvSpPr>
              <p:spPr>
                <a:xfrm>
                  <a:off x="384420" y="51348"/>
                  <a:ext cx="148921" cy="463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372" y="0"/>
                      </a:moveTo>
                      <a:lnTo>
                        <a:pt x="6508" y="337"/>
                      </a:lnTo>
                      <a:lnTo>
                        <a:pt x="3702" y="2700"/>
                      </a:lnTo>
                      <a:lnTo>
                        <a:pt x="1888" y="9113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8275" y="8729"/>
                      </a:lnTo>
                      <a:lnTo>
                        <a:pt x="11372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27726" tIns="27726" rIns="27726" bIns="27726" numCol="1" anchor="t">
                  <a:noAutofit/>
                </a:bodyPr>
                <a:lstStyle/>
                <a:p>
                  <a:endParaRPr sz="1092"/>
                </a:p>
              </p:txBody>
            </p:sp>
          </p:grpSp>
        </p:grpSp>
        <p:grpSp>
          <p:nvGrpSpPr>
            <p:cNvPr id="17" name="object 12">
              <a:extLst>
                <a:ext uri="{FF2B5EF4-FFF2-40B4-BE49-F238E27FC236}">
                  <a16:creationId xmlns:a16="http://schemas.microsoft.com/office/drawing/2014/main" id="{08825C9E-9D81-1BF8-E0B2-A118BD114A49}"/>
                </a:ext>
              </a:extLst>
            </p:cNvPr>
            <p:cNvGrpSpPr/>
            <p:nvPr/>
          </p:nvGrpSpPr>
          <p:grpSpPr>
            <a:xfrm>
              <a:off x="15857207" y="9483134"/>
              <a:ext cx="3063940" cy="638735"/>
              <a:chOff x="0" y="0"/>
              <a:chExt cx="3063939" cy="638733"/>
            </a:xfrm>
          </p:grpSpPr>
          <p:sp>
            <p:nvSpPr>
              <p:cNvPr id="18" name="Shape">
                <a:extLst>
                  <a:ext uri="{FF2B5EF4-FFF2-40B4-BE49-F238E27FC236}">
                    <a16:creationId xmlns:a16="http://schemas.microsoft.com/office/drawing/2014/main" id="{7CA0043A-BF0B-DC97-6EE9-D70CC91305AC}"/>
                  </a:ext>
                </a:extLst>
              </p:cNvPr>
              <p:cNvSpPr/>
              <p:nvPr/>
            </p:nvSpPr>
            <p:spPr>
              <a:xfrm>
                <a:off x="15621" y="9906"/>
                <a:ext cx="81954" cy="39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671" y="0"/>
                    </a:lnTo>
                    <a:lnTo>
                      <a:pt x="10761" y="12278"/>
                    </a:lnTo>
                    <a:lnTo>
                      <a:pt x="6788" y="0"/>
                    </a:lnTo>
                    <a:lnTo>
                      <a:pt x="0" y="0"/>
                    </a:lnTo>
                    <a:lnTo>
                      <a:pt x="7059" y="21600"/>
                    </a:lnTo>
                    <a:lnTo>
                      <a:pt x="14263" y="21600"/>
                    </a:lnTo>
                    <a:lnTo>
                      <a:pt x="17426" y="1227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19" name="Shape">
                <a:extLst>
                  <a:ext uri="{FF2B5EF4-FFF2-40B4-BE49-F238E27FC236}">
                    <a16:creationId xmlns:a16="http://schemas.microsoft.com/office/drawing/2014/main" id="{9FDC334B-6596-BEAC-CE07-DD09CF927DB7}"/>
                  </a:ext>
                </a:extLst>
              </p:cNvPr>
              <p:cNvSpPr/>
              <p:nvPr/>
            </p:nvSpPr>
            <p:spPr>
              <a:xfrm>
                <a:off x="0" y="61417"/>
                <a:ext cx="117603" cy="210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387"/>
                    </a:moveTo>
                    <a:lnTo>
                      <a:pt x="19130" y="11806"/>
                    </a:lnTo>
                    <a:lnTo>
                      <a:pt x="13692" y="9745"/>
                    </a:lnTo>
                    <a:lnTo>
                      <a:pt x="8255" y="8126"/>
                    </a:lnTo>
                    <a:lnTo>
                      <a:pt x="5785" y="5866"/>
                    </a:lnTo>
                    <a:lnTo>
                      <a:pt x="6156" y="4692"/>
                    </a:lnTo>
                    <a:lnTo>
                      <a:pt x="7210" y="3772"/>
                    </a:lnTo>
                    <a:lnTo>
                      <a:pt x="8869" y="3174"/>
                    </a:lnTo>
                    <a:lnTo>
                      <a:pt x="11040" y="2959"/>
                    </a:lnTo>
                    <a:lnTo>
                      <a:pt x="13499" y="3205"/>
                    </a:lnTo>
                    <a:lnTo>
                      <a:pt x="15649" y="3828"/>
                    </a:lnTo>
                    <a:lnTo>
                      <a:pt x="17408" y="4658"/>
                    </a:lnTo>
                    <a:lnTo>
                      <a:pt x="18682" y="5519"/>
                    </a:lnTo>
                    <a:lnTo>
                      <a:pt x="18682" y="1438"/>
                    </a:lnTo>
                    <a:lnTo>
                      <a:pt x="17355" y="910"/>
                    </a:lnTo>
                    <a:lnTo>
                      <a:pt x="15607" y="449"/>
                    </a:lnTo>
                    <a:lnTo>
                      <a:pt x="13475" y="124"/>
                    </a:lnTo>
                    <a:lnTo>
                      <a:pt x="10989" y="0"/>
                    </a:lnTo>
                    <a:lnTo>
                      <a:pt x="6977" y="413"/>
                    </a:lnTo>
                    <a:lnTo>
                      <a:pt x="3454" y="1600"/>
                    </a:lnTo>
                    <a:lnTo>
                      <a:pt x="952" y="3486"/>
                    </a:lnTo>
                    <a:lnTo>
                      <a:pt x="0" y="5998"/>
                    </a:lnTo>
                    <a:lnTo>
                      <a:pt x="2449" y="9677"/>
                    </a:lnTo>
                    <a:lnTo>
                      <a:pt x="7861" y="11806"/>
                    </a:lnTo>
                    <a:lnTo>
                      <a:pt x="13226" y="13402"/>
                    </a:lnTo>
                    <a:lnTo>
                      <a:pt x="15675" y="15519"/>
                    </a:lnTo>
                    <a:lnTo>
                      <a:pt x="15225" y="16804"/>
                    </a:lnTo>
                    <a:lnTo>
                      <a:pt x="13972" y="17758"/>
                    </a:lnTo>
                    <a:lnTo>
                      <a:pt x="12050" y="18359"/>
                    </a:lnTo>
                    <a:lnTo>
                      <a:pt x="12008" y="18359"/>
                    </a:lnTo>
                    <a:lnTo>
                      <a:pt x="9652" y="18559"/>
                    </a:lnTo>
                    <a:lnTo>
                      <a:pt x="7313" y="18359"/>
                    </a:lnTo>
                    <a:lnTo>
                      <a:pt x="4971" y="17839"/>
                    </a:lnTo>
                    <a:lnTo>
                      <a:pt x="2881" y="17119"/>
                    </a:lnTo>
                    <a:lnTo>
                      <a:pt x="1292" y="16319"/>
                    </a:lnTo>
                    <a:lnTo>
                      <a:pt x="1292" y="19973"/>
                    </a:lnTo>
                    <a:lnTo>
                      <a:pt x="2825" y="20598"/>
                    </a:lnTo>
                    <a:lnTo>
                      <a:pt x="4733" y="21116"/>
                    </a:lnTo>
                    <a:lnTo>
                      <a:pt x="6963" y="21470"/>
                    </a:lnTo>
                    <a:lnTo>
                      <a:pt x="9463" y="21600"/>
                    </a:lnTo>
                    <a:lnTo>
                      <a:pt x="14000" y="21181"/>
                    </a:lnTo>
                    <a:lnTo>
                      <a:pt x="17847" y="19973"/>
                    </a:lnTo>
                    <a:lnTo>
                      <a:pt x="19825" y="18559"/>
                    </a:lnTo>
                    <a:lnTo>
                      <a:pt x="20583" y="18011"/>
                    </a:lnTo>
                    <a:lnTo>
                      <a:pt x="21600" y="15387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35BDD921-AE12-8E73-68B0-6ED975F6DC27}"/>
                  </a:ext>
                </a:extLst>
              </p:cNvPr>
              <p:cNvSpPr/>
              <p:nvPr/>
            </p:nvSpPr>
            <p:spPr>
              <a:xfrm>
                <a:off x="1054" y="366077"/>
                <a:ext cx="186018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702" y="0"/>
                    </a:lnTo>
                    <a:lnTo>
                      <a:pt x="10603" y="17807"/>
                    </a:lnTo>
                    <a:lnTo>
                      <a:pt x="3896" y="0"/>
                    </a:lnTo>
                    <a:lnTo>
                      <a:pt x="0" y="0"/>
                    </a:lnTo>
                    <a:lnTo>
                      <a:pt x="8580" y="21600"/>
                    </a:lnTo>
                    <a:lnTo>
                      <a:pt x="12384" y="21600"/>
                    </a:lnTo>
                    <a:lnTo>
                      <a:pt x="14002" y="1780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1" name="Shape">
                <a:extLst>
                  <a:ext uri="{FF2B5EF4-FFF2-40B4-BE49-F238E27FC236}">
                    <a16:creationId xmlns:a16="http://schemas.microsoft.com/office/drawing/2014/main" id="{C521D6EB-D966-B3C1-57C8-D3CA1FF94446}"/>
                  </a:ext>
                </a:extLst>
              </p:cNvPr>
              <p:cNvSpPr/>
              <p:nvPr/>
            </p:nvSpPr>
            <p:spPr>
              <a:xfrm>
                <a:off x="262255" y="302082"/>
                <a:ext cx="54903" cy="54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5"/>
                    </a:moveTo>
                    <a:lnTo>
                      <a:pt x="14740" y="0"/>
                    </a:lnTo>
                    <a:lnTo>
                      <a:pt x="0" y="15329"/>
                    </a:lnTo>
                    <a:lnTo>
                      <a:pt x="6550" y="21600"/>
                    </a:lnTo>
                    <a:lnTo>
                      <a:pt x="21600" y="7195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2" name="Shape">
                <a:extLst>
                  <a:ext uri="{FF2B5EF4-FFF2-40B4-BE49-F238E27FC236}">
                    <a16:creationId xmlns:a16="http://schemas.microsoft.com/office/drawing/2014/main" id="{68C79974-0E87-9FBB-1F9E-E36CA210E109}"/>
                  </a:ext>
                </a:extLst>
              </p:cNvPr>
              <p:cNvSpPr/>
              <p:nvPr/>
            </p:nvSpPr>
            <p:spPr>
              <a:xfrm>
                <a:off x="159219" y="64033"/>
                <a:ext cx="162092" cy="204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052" y="0"/>
                    </a:lnTo>
                    <a:lnTo>
                      <a:pt x="4162" y="10633"/>
                    </a:lnTo>
                    <a:lnTo>
                      <a:pt x="416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4162" y="21600"/>
                    </a:lnTo>
                    <a:lnTo>
                      <a:pt x="4162" y="11293"/>
                    </a:lnTo>
                    <a:lnTo>
                      <a:pt x="15880" y="21600"/>
                    </a:lnTo>
                    <a:lnTo>
                      <a:pt x="21497" y="21600"/>
                    </a:lnTo>
                    <a:lnTo>
                      <a:pt x="9493" y="11293"/>
                    </a:lnTo>
                    <a:lnTo>
                      <a:pt x="8981" y="10854"/>
                    </a:lnTo>
                    <a:lnTo>
                      <a:pt x="9239" y="1063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3" name="Shape">
                <a:extLst>
                  <a:ext uri="{FF2B5EF4-FFF2-40B4-BE49-F238E27FC236}">
                    <a16:creationId xmlns:a16="http://schemas.microsoft.com/office/drawing/2014/main" id="{C7883A5C-05F9-4E56-8C83-8CAFAB3E09AD}"/>
                  </a:ext>
                </a:extLst>
              </p:cNvPr>
              <p:cNvSpPr/>
              <p:nvPr/>
            </p:nvSpPr>
            <p:spPr>
              <a:xfrm>
                <a:off x="200075" y="366077"/>
                <a:ext cx="167552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972" y="0"/>
                    </a:lnTo>
                    <a:lnTo>
                      <a:pt x="10935" y="9754"/>
                    </a:lnTo>
                    <a:lnTo>
                      <a:pt x="4628" y="0"/>
                    </a:lnTo>
                    <a:lnTo>
                      <a:pt x="0" y="0"/>
                    </a:lnTo>
                    <a:lnTo>
                      <a:pt x="8687" y="13025"/>
                    </a:lnTo>
                    <a:lnTo>
                      <a:pt x="8687" y="21600"/>
                    </a:lnTo>
                    <a:lnTo>
                      <a:pt x="12712" y="21600"/>
                    </a:lnTo>
                    <a:lnTo>
                      <a:pt x="12712" y="13081"/>
                    </a:lnTo>
                    <a:lnTo>
                      <a:pt x="14971" y="975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4" name="Shape">
                <a:extLst>
                  <a:ext uri="{FF2B5EF4-FFF2-40B4-BE49-F238E27FC236}">
                    <a16:creationId xmlns:a16="http://schemas.microsoft.com/office/drawing/2014/main" id="{FE7CCAC3-48DA-6847-4D91-DA9157CC9886}"/>
                  </a:ext>
                </a:extLst>
              </p:cNvPr>
              <p:cNvSpPr/>
              <p:nvPr/>
            </p:nvSpPr>
            <p:spPr>
              <a:xfrm>
                <a:off x="331978" y="62712"/>
                <a:ext cx="208916" cy="209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43"/>
                    </a:moveTo>
                    <a:lnTo>
                      <a:pt x="20731" y="6056"/>
                    </a:lnTo>
                    <a:lnTo>
                      <a:pt x="18600" y="2975"/>
                    </a:lnTo>
                    <a:lnTo>
                      <a:pt x="18485" y="2810"/>
                    </a:lnTo>
                    <a:lnTo>
                      <a:pt x="18263" y="2675"/>
                    </a:lnTo>
                    <a:lnTo>
                      <a:pt x="18263" y="10477"/>
                    </a:lnTo>
                    <a:lnTo>
                      <a:pt x="17783" y="13628"/>
                    </a:lnTo>
                    <a:lnTo>
                      <a:pt x="16290" y="16200"/>
                    </a:lnTo>
                    <a:lnTo>
                      <a:pt x="13895" y="17947"/>
                    </a:lnTo>
                    <a:lnTo>
                      <a:pt x="10705" y="18625"/>
                    </a:lnTo>
                    <a:lnTo>
                      <a:pt x="7265" y="17885"/>
                    </a:lnTo>
                    <a:lnTo>
                      <a:pt x="4977" y="16035"/>
                    </a:lnTo>
                    <a:lnTo>
                      <a:pt x="3715" y="13518"/>
                    </a:lnTo>
                    <a:lnTo>
                      <a:pt x="3363" y="10773"/>
                    </a:lnTo>
                    <a:lnTo>
                      <a:pt x="3747" y="8247"/>
                    </a:lnTo>
                    <a:lnTo>
                      <a:pt x="5030" y="5718"/>
                    </a:lnTo>
                    <a:lnTo>
                      <a:pt x="7340" y="3769"/>
                    </a:lnTo>
                    <a:lnTo>
                      <a:pt x="10813" y="2975"/>
                    </a:lnTo>
                    <a:lnTo>
                      <a:pt x="13846" y="3514"/>
                    </a:lnTo>
                    <a:lnTo>
                      <a:pt x="16173" y="5018"/>
                    </a:lnTo>
                    <a:lnTo>
                      <a:pt x="17683" y="7376"/>
                    </a:lnTo>
                    <a:lnTo>
                      <a:pt x="18263" y="10477"/>
                    </a:lnTo>
                    <a:lnTo>
                      <a:pt x="18263" y="2675"/>
                    </a:lnTo>
                    <a:lnTo>
                      <a:pt x="15102" y="746"/>
                    </a:lnTo>
                    <a:lnTo>
                      <a:pt x="10813" y="0"/>
                    </a:lnTo>
                    <a:lnTo>
                      <a:pt x="5919" y="1084"/>
                    </a:lnTo>
                    <a:lnTo>
                      <a:pt x="2551" y="3769"/>
                    </a:lnTo>
                    <a:lnTo>
                      <a:pt x="611" y="7262"/>
                    </a:lnTo>
                    <a:lnTo>
                      <a:pt x="0" y="10773"/>
                    </a:lnTo>
                    <a:lnTo>
                      <a:pt x="575" y="14567"/>
                    </a:lnTo>
                    <a:lnTo>
                      <a:pt x="2482" y="18035"/>
                    </a:lnTo>
                    <a:lnTo>
                      <a:pt x="5810" y="20580"/>
                    </a:lnTo>
                    <a:lnTo>
                      <a:pt x="10652" y="21600"/>
                    </a:lnTo>
                    <a:lnTo>
                      <a:pt x="15158" y="20671"/>
                    </a:lnTo>
                    <a:lnTo>
                      <a:pt x="18115" y="18625"/>
                    </a:lnTo>
                    <a:lnTo>
                      <a:pt x="18638" y="18264"/>
                    </a:lnTo>
                    <a:lnTo>
                      <a:pt x="20861" y="14711"/>
                    </a:lnTo>
                    <a:lnTo>
                      <a:pt x="21600" y="10343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5" name="Shape">
                <a:extLst>
                  <a:ext uri="{FF2B5EF4-FFF2-40B4-BE49-F238E27FC236}">
                    <a16:creationId xmlns:a16="http://schemas.microsoft.com/office/drawing/2014/main" id="{A74670C4-3595-F881-0E1D-EEFF8EC42049}"/>
                  </a:ext>
                </a:extLst>
              </p:cNvPr>
              <p:cNvSpPr/>
              <p:nvPr/>
            </p:nvSpPr>
            <p:spPr>
              <a:xfrm>
                <a:off x="380631" y="366077"/>
                <a:ext cx="186018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704" y="0"/>
                    </a:lnTo>
                    <a:lnTo>
                      <a:pt x="10603" y="17807"/>
                    </a:lnTo>
                    <a:lnTo>
                      <a:pt x="3898" y="0"/>
                    </a:lnTo>
                    <a:lnTo>
                      <a:pt x="0" y="0"/>
                    </a:lnTo>
                    <a:lnTo>
                      <a:pt x="8580" y="21600"/>
                    </a:lnTo>
                    <a:lnTo>
                      <a:pt x="12386" y="21600"/>
                    </a:lnTo>
                    <a:lnTo>
                      <a:pt x="14004" y="1780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6" name="Shape">
                <a:extLst>
                  <a:ext uri="{FF2B5EF4-FFF2-40B4-BE49-F238E27FC236}">
                    <a16:creationId xmlns:a16="http://schemas.microsoft.com/office/drawing/2014/main" id="{265D9452-3F67-1809-C06B-F8FA80878F2E}"/>
                  </a:ext>
                </a:extLst>
              </p:cNvPr>
              <p:cNvSpPr/>
              <p:nvPr/>
            </p:nvSpPr>
            <p:spPr>
              <a:xfrm>
                <a:off x="582777" y="64033"/>
                <a:ext cx="107964" cy="204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49"/>
                    </a:moveTo>
                    <a:lnTo>
                      <a:pt x="6243" y="18549"/>
                    </a:lnTo>
                    <a:lnTo>
                      <a:pt x="624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549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7" name="Shape">
                <a:extLst>
                  <a:ext uri="{FF2B5EF4-FFF2-40B4-BE49-F238E27FC236}">
                    <a16:creationId xmlns:a16="http://schemas.microsoft.com/office/drawing/2014/main" id="{73B7E03B-D7FA-CF9F-3B06-1CE98B3279AC}"/>
                  </a:ext>
                </a:extLst>
              </p:cNvPr>
              <p:cNvSpPr/>
              <p:nvPr/>
            </p:nvSpPr>
            <p:spPr>
              <a:xfrm>
                <a:off x="582510" y="364769"/>
                <a:ext cx="208904" cy="209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46"/>
                    </a:moveTo>
                    <a:lnTo>
                      <a:pt x="20732" y="6057"/>
                    </a:lnTo>
                    <a:lnTo>
                      <a:pt x="18601" y="2976"/>
                    </a:lnTo>
                    <a:lnTo>
                      <a:pt x="18487" y="2811"/>
                    </a:lnTo>
                    <a:lnTo>
                      <a:pt x="18266" y="2678"/>
                    </a:lnTo>
                    <a:lnTo>
                      <a:pt x="18266" y="10480"/>
                    </a:lnTo>
                    <a:lnTo>
                      <a:pt x="17784" y="13630"/>
                    </a:lnTo>
                    <a:lnTo>
                      <a:pt x="16292" y="16201"/>
                    </a:lnTo>
                    <a:lnTo>
                      <a:pt x="13896" y="17949"/>
                    </a:lnTo>
                    <a:lnTo>
                      <a:pt x="10706" y="18625"/>
                    </a:lnTo>
                    <a:lnTo>
                      <a:pt x="7266" y="17885"/>
                    </a:lnTo>
                    <a:lnTo>
                      <a:pt x="4977" y="16036"/>
                    </a:lnTo>
                    <a:lnTo>
                      <a:pt x="3716" y="13518"/>
                    </a:lnTo>
                    <a:lnTo>
                      <a:pt x="3363" y="10772"/>
                    </a:lnTo>
                    <a:lnTo>
                      <a:pt x="3748" y="8247"/>
                    </a:lnTo>
                    <a:lnTo>
                      <a:pt x="5031" y="5719"/>
                    </a:lnTo>
                    <a:lnTo>
                      <a:pt x="7340" y="3770"/>
                    </a:lnTo>
                    <a:lnTo>
                      <a:pt x="10814" y="2976"/>
                    </a:lnTo>
                    <a:lnTo>
                      <a:pt x="13847" y="3515"/>
                    </a:lnTo>
                    <a:lnTo>
                      <a:pt x="16174" y="5019"/>
                    </a:lnTo>
                    <a:lnTo>
                      <a:pt x="17684" y="7378"/>
                    </a:lnTo>
                    <a:lnTo>
                      <a:pt x="18266" y="10480"/>
                    </a:lnTo>
                    <a:lnTo>
                      <a:pt x="18266" y="2678"/>
                    </a:lnTo>
                    <a:lnTo>
                      <a:pt x="15103" y="747"/>
                    </a:lnTo>
                    <a:lnTo>
                      <a:pt x="10814" y="0"/>
                    </a:lnTo>
                    <a:lnTo>
                      <a:pt x="5920" y="1086"/>
                    </a:lnTo>
                    <a:lnTo>
                      <a:pt x="2552" y="3770"/>
                    </a:lnTo>
                    <a:lnTo>
                      <a:pt x="611" y="7263"/>
                    </a:lnTo>
                    <a:lnTo>
                      <a:pt x="0" y="10772"/>
                    </a:lnTo>
                    <a:lnTo>
                      <a:pt x="574" y="14567"/>
                    </a:lnTo>
                    <a:lnTo>
                      <a:pt x="2481" y="18037"/>
                    </a:lnTo>
                    <a:lnTo>
                      <a:pt x="5811" y="20580"/>
                    </a:lnTo>
                    <a:lnTo>
                      <a:pt x="10652" y="21600"/>
                    </a:lnTo>
                    <a:lnTo>
                      <a:pt x="15159" y="20670"/>
                    </a:lnTo>
                    <a:lnTo>
                      <a:pt x="18115" y="18625"/>
                    </a:lnTo>
                    <a:lnTo>
                      <a:pt x="18639" y="18263"/>
                    </a:lnTo>
                    <a:lnTo>
                      <a:pt x="20862" y="14711"/>
                    </a:lnTo>
                    <a:lnTo>
                      <a:pt x="21600" y="10346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8" name="Shape">
                <a:extLst>
                  <a:ext uri="{FF2B5EF4-FFF2-40B4-BE49-F238E27FC236}">
                    <a16:creationId xmlns:a16="http://schemas.microsoft.com/office/drawing/2014/main" id="{9989B6C3-2351-1D72-AF26-C1E142564342}"/>
                  </a:ext>
                </a:extLst>
              </p:cNvPr>
              <p:cNvSpPr/>
              <p:nvPr/>
            </p:nvSpPr>
            <p:spPr>
              <a:xfrm>
                <a:off x="715975" y="61417"/>
                <a:ext cx="117603" cy="210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387"/>
                    </a:moveTo>
                    <a:lnTo>
                      <a:pt x="19127" y="11806"/>
                    </a:lnTo>
                    <a:lnTo>
                      <a:pt x="13690" y="9745"/>
                    </a:lnTo>
                    <a:lnTo>
                      <a:pt x="8253" y="8126"/>
                    </a:lnTo>
                    <a:lnTo>
                      <a:pt x="5780" y="5866"/>
                    </a:lnTo>
                    <a:lnTo>
                      <a:pt x="6151" y="4692"/>
                    </a:lnTo>
                    <a:lnTo>
                      <a:pt x="7208" y="3772"/>
                    </a:lnTo>
                    <a:lnTo>
                      <a:pt x="8866" y="3174"/>
                    </a:lnTo>
                    <a:lnTo>
                      <a:pt x="11038" y="2959"/>
                    </a:lnTo>
                    <a:lnTo>
                      <a:pt x="13496" y="3205"/>
                    </a:lnTo>
                    <a:lnTo>
                      <a:pt x="15649" y="3828"/>
                    </a:lnTo>
                    <a:lnTo>
                      <a:pt x="17408" y="4658"/>
                    </a:lnTo>
                    <a:lnTo>
                      <a:pt x="18684" y="5519"/>
                    </a:lnTo>
                    <a:lnTo>
                      <a:pt x="18684" y="1438"/>
                    </a:lnTo>
                    <a:lnTo>
                      <a:pt x="17355" y="910"/>
                    </a:lnTo>
                    <a:lnTo>
                      <a:pt x="15607" y="449"/>
                    </a:lnTo>
                    <a:lnTo>
                      <a:pt x="13476" y="124"/>
                    </a:lnTo>
                    <a:lnTo>
                      <a:pt x="10989" y="0"/>
                    </a:lnTo>
                    <a:lnTo>
                      <a:pt x="6975" y="413"/>
                    </a:lnTo>
                    <a:lnTo>
                      <a:pt x="3452" y="1600"/>
                    </a:lnTo>
                    <a:lnTo>
                      <a:pt x="952" y="3486"/>
                    </a:lnTo>
                    <a:lnTo>
                      <a:pt x="0" y="5998"/>
                    </a:lnTo>
                    <a:lnTo>
                      <a:pt x="2449" y="9677"/>
                    </a:lnTo>
                    <a:lnTo>
                      <a:pt x="7859" y="11806"/>
                    </a:lnTo>
                    <a:lnTo>
                      <a:pt x="13224" y="13402"/>
                    </a:lnTo>
                    <a:lnTo>
                      <a:pt x="15673" y="15519"/>
                    </a:lnTo>
                    <a:lnTo>
                      <a:pt x="15220" y="16804"/>
                    </a:lnTo>
                    <a:lnTo>
                      <a:pt x="13970" y="17758"/>
                    </a:lnTo>
                    <a:lnTo>
                      <a:pt x="12048" y="18359"/>
                    </a:lnTo>
                    <a:lnTo>
                      <a:pt x="12006" y="18359"/>
                    </a:lnTo>
                    <a:lnTo>
                      <a:pt x="9652" y="18559"/>
                    </a:lnTo>
                    <a:lnTo>
                      <a:pt x="7310" y="18359"/>
                    </a:lnTo>
                    <a:lnTo>
                      <a:pt x="4968" y="17839"/>
                    </a:lnTo>
                    <a:lnTo>
                      <a:pt x="2878" y="17119"/>
                    </a:lnTo>
                    <a:lnTo>
                      <a:pt x="1288" y="16319"/>
                    </a:lnTo>
                    <a:lnTo>
                      <a:pt x="1288" y="19973"/>
                    </a:lnTo>
                    <a:lnTo>
                      <a:pt x="2822" y="20598"/>
                    </a:lnTo>
                    <a:lnTo>
                      <a:pt x="4730" y="21116"/>
                    </a:lnTo>
                    <a:lnTo>
                      <a:pt x="6961" y="21470"/>
                    </a:lnTo>
                    <a:lnTo>
                      <a:pt x="9459" y="21600"/>
                    </a:lnTo>
                    <a:lnTo>
                      <a:pt x="13998" y="21181"/>
                    </a:lnTo>
                    <a:lnTo>
                      <a:pt x="17847" y="19973"/>
                    </a:lnTo>
                    <a:lnTo>
                      <a:pt x="19822" y="18559"/>
                    </a:lnTo>
                    <a:lnTo>
                      <a:pt x="20583" y="18011"/>
                    </a:lnTo>
                    <a:lnTo>
                      <a:pt x="21600" y="15387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29" name="Shape">
                <a:extLst>
                  <a:ext uri="{FF2B5EF4-FFF2-40B4-BE49-F238E27FC236}">
                    <a16:creationId xmlns:a16="http://schemas.microsoft.com/office/drawing/2014/main" id="{879E9EAB-E503-0619-A00C-B9B318883755}"/>
                  </a:ext>
                </a:extLst>
              </p:cNvPr>
              <p:cNvSpPr/>
              <p:nvPr/>
            </p:nvSpPr>
            <p:spPr>
              <a:xfrm>
                <a:off x="810425" y="366077"/>
                <a:ext cx="58789" cy="272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032" y="0"/>
                    </a:lnTo>
                    <a:lnTo>
                      <a:pt x="10032" y="14736"/>
                    </a:lnTo>
                    <a:lnTo>
                      <a:pt x="9365" y="16206"/>
                    </a:lnTo>
                    <a:lnTo>
                      <a:pt x="7489" y="17542"/>
                    </a:lnTo>
                    <a:lnTo>
                      <a:pt x="4377" y="18728"/>
                    </a:lnTo>
                    <a:lnTo>
                      <a:pt x="0" y="19746"/>
                    </a:lnTo>
                    <a:lnTo>
                      <a:pt x="7359" y="21600"/>
                    </a:lnTo>
                    <a:lnTo>
                      <a:pt x="13453" y="20246"/>
                    </a:lnTo>
                    <a:lnTo>
                      <a:pt x="17918" y="18637"/>
                    </a:lnTo>
                    <a:lnTo>
                      <a:pt x="20667" y="16789"/>
                    </a:lnTo>
                    <a:lnTo>
                      <a:pt x="21591" y="1473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0" name="Shape">
                <a:extLst>
                  <a:ext uri="{FF2B5EF4-FFF2-40B4-BE49-F238E27FC236}">
                    <a16:creationId xmlns:a16="http://schemas.microsoft.com/office/drawing/2014/main" id="{FB008879-8B09-BED2-223A-900E27175554}"/>
                  </a:ext>
                </a:extLst>
              </p:cNvPr>
              <p:cNvSpPr/>
              <p:nvPr/>
            </p:nvSpPr>
            <p:spPr>
              <a:xfrm>
                <a:off x="849185" y="64033"/>
                <a:ext cx="164428" cy="204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3075"/>
                    </a:lnTo>
                    <a:lnTo>
                      <a:pt x="8749" y="3075"/>
                    </a:lnTo>
                    <a:lnTo>
                      <a:pt x="8749" y="21600"/>
                    </a:lnTo>
                    <a:lnTo>
                      <a:pt x="12849" y="21600"/>
                    </a:lnTo>
                    <a:lnTo>
                      <a:pt x="12849" y="3075"/>
                    </a:lnTo>
                    <a:lnTo>
                      <a:pt x="21600" y="307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1" name="Shape">
                <a:extLst>
                  <a:ext uri="{FF2B5EF4-FFF2-40B4-BE49-F238E27FC236}">
                    <a16:creationId xmlns:a16="http://schemas.microsoft.com/office/drawing/2014/main" id="{B370EE1A-6347-B84B-DEC4-EAE9471F5DCB}"/>
                  </a:ext>
                </a:extLst>
              </p:cNvPr>
              <p:cNvSpPr/>
              <p:nvPr/>
            </p:nvSpPr>
            <p:spPr>
              <a:xfrm>
                <a:off x="903033" y="366077"/>
                <a:ext cx="184443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588" y="14261"/>
                    </a:lnTo>
                    <a:lnTo>
                      <a:pt x="17336" y="11210"/>
                    </a:lnTo>
                    <a:lnTo>
                      <a:pt x="14348" y="3930"/>
                    </a:lnTo>
                    <a:lnTo>
                      <a:pt x="13649" y="2228"/>
                    </a:lnTo>
                    <a:lnTo>
                      <a:pt x="13649" y="11210"/>
                    </a:lnTo>
                    <a:lnTo>
                      <a:pt x="7982" y="11210"/>
                    </a:lnTo>
                    <a:lnTo>
                      <a:pt x="10847" y="3930"/>
                    </a:lnTo>
                    <a:lnTo>
                      <a:pt x="13649" y="11210"/>
                    </a:lnTo>
                    <a:lnTo>
                      <a:pt x="13649" y="2228"/>
                    </a:lnTo>
                    <a:lnTo>
                      <a:pt x="12734" y="0"/>
                    </a:lnTo>
                    <a:lnTo>
                      <a:pt x="9171" y="0"/>
                    </a:lnTo>
                    <a:lnTo>
                      <a:pt x="0" y="21600"/>
                    </a:lnTo>
                    <a:lnTo>
                      <a:pt x="3931" y="21600"/>
                    </a:lnTo>
                    <a:lnTo>
                      <a:pt x="6795" y="14261"/>
                    </a:lnTo>
                    <a:lnTo>
                      <a:pt x="14837" y="14261"/>
                    </a:lnTo>
                    <a:lnTo>
                      <a:pt x="17672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2" name="Shape">
                <a:extLst>
                  <a:ext uri="{FF2B5EF4-FFF2-40B4-BE49-F238E27FC236}">
                    <a16:creationId xmlns:a16="http://schemas.microsoft.com/office/drawing/2014/main" id="{901C017C-CFA3-75B1-399D-07BA0653E546}"/>
                  </a:ext>
                </a:extLst>
              </p:cNvPr>
              <p:cNvSpPr/>
              <p:nvPr/>
            </p:nvSpPr>
            <p:spPr>
              <a:xfrm>
                <a:off x="1026617" y="64033"/>
                <a:ext cx="186018" cy="204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702" y="0"/>
                    </a:lnTo>
                    <a:lnTo>
                      <a:pt x="10603" y="17810"/>
                    </a:lnTo>
                    <a:lnTo>
                      <a:pt x="3895" y="0"/>
                    </a:lnTo>
                    <a:lnTo>
                      <a:pt x="0" y="0"/>
                    </a:lnTo>
                    <a:lnTo>
                      <a:pt x="8578" y="21600"/>
                    </a:lnTo>
                    <a:lnTo>
                      <a:pt x="12386" y="21600"/>
                    </a:lnTo>
                    <a:lnTo>
                      <a:pt x="14002" y="1781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3" name="Shape">
                <a:extLst>
                  <a:ext uri="{FF2B5EF4-FFF2-40B4-BE49-F238E27FC236}">
                    <a16:creationId xmlns:a16="http://schemas.microsoft.com/office/drawing/2014/main" id="{7396D882-0A4D-08FE-06CE-C29B1F07C156}"/>
                  </a:ext>
                </a:extLst>
              </p:cNvPr>
              <p:cNvSpPr/>
              <p:nvPr/>
            </p:nvSpPr>
            <p:spPr>
              <a:xfrm>
                <a:off x="1175943" y="366077"/>
                <a:ext cx="184443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588" y="14261"/>
                    </a:lnTo>
                    <a:lnTo>
                      <a:pt x="17336" y="11210"/>
                    </a:lnTo>
                    <a:lnTo>
                      <a:pt x="14348" y="3930"/>
                    </a:lnTo>
                    <a:lnTo>
                      <a:pt x="13649" y="2228"/>
                    </a:lnTo>
                    <a:lnTo>
                      <a:pt x="13649" y="11210"/>
                    </a:lnTo>
                    <a:lnTo>
                      <a:pt x="7981" y="11210"/>
                    </a:lnTo>
                    <a:lnTo>
                      <a:pt x="10845" y="3930"/>
                    </a:lnTo>
                    <a:lnTo>
                      <a:pt x="13649" y="11210"/>
                    </a:lnTo>
                    <a:lnTo>
                      <a:pt x="13649" y="2228"/>
                    </a:lnTo>
                    <a:lnTo>
                      <a:pt x="12734" y="0"/>
                    </a:lnTo>
                    <a:lnTo>
                      <a:pt x="9169" y="0"/>
                    </a:lnTo>
                    <a:lnTo>
                      <a:pt x="0" y="21600"/>
                    </a:lnTo>
                    <a:lnTo>
                      <a:pt x="3930" y="21600"/>
                    </a:lnTo>
                    <a:lnTo>
                      <a:pt x="6794" y="14261"/>
                    </a:lnTo>
                    <a:lnTo>
                      <a:pt x="14837" y="14261"/>
                    </a:lnTo>
                    <a:lnTo>
                      <a:pt x="1766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4" name="Shape">
                <a:extLst>
                  <a:ext uri="{FF2B5EF4-FFF2-40B4-BE49-F238E27FC236}">
                    <a16:creationId xmlns:a16="http://schemas.microsoft.com/office/drawing/2014/main" id="{0831B329-0D06-93BF-ED3A-3C1F3D49F946}"/>
                  </a:ext>
                </a:extLst>
              </p:cNvPr>
              <p:cNvSpPr/>
              <p:nvPr/>
            </p:nvSpPr>
            <p:spPr>
              <a:xfrm>
                <a:off x="1212634" y="64033"/>
                <a:ext cx="184455" cy="204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587" y="14262"/>
                    </a:lnTo>
                    <a:lnTo>
                      <a:pt x="17335" y="11211"/>
                    </a:lnTo>
                    <a:lnTo>
                      <a:pt x="14346" y="3927"/>
                    </a:lnTo>
                    <a:lnTo>
                      <a:pt x="13648" y="2229"/>
                    </a:lnTo>
                    <a:lnTo>
                      <a:pt x="13648" y="11211"/>
                    </a:lnTo>
                    <a:lnTo>
                      <a:pt x="7980" y="11211"/>
                    </a:lnTo>
                    <a:lnTo>
                      <a:pt x="10845" y="3927"/>
                    </a:lnTo>
                    <a:lnTo>
                      <a:pt x="13648" y="11211"/>
                    </a:lnTo>
                    <a:lnTo>
                      <a:pt x="13648" y="2229"/>
                    </a:lnTo>
                    <a:lnTo>
                      <a:pt x="12733" y="0"/>
                    </a:lnTo>
                    <a:lnTo>
                      <a:pt x="9169" y="0"/>
                    </a:lnTo>
                    <a:lnTo>
                      <a:pt x="0" y="21600"/>
                    </a:lnTo>
                    <a:lnTo>
                      <a:pt x="3928" y="21600"/>
                    </a:lnTo>
                    <a:lnTo>
                      <a:pt x="6792" y="14262"/>
                    </a:lnTo>
                    <a:lnTo>
                      <a:pt x="14836" y="14262"/>
                    </a:lnTo>
                    <a:lnTo>
                      <a:pt x="1766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5" name="Shape">
                <a:extLst>
                  <a:ext uri="{FF2B5EF4-FFF2-40B4-BE49-F238E27FC236}">
                    <a16:creationId xmlns:a16="http://schemas.microsoft.com/office/drawing/2014/main" id="{FD41C9CC-4D3C-4B69-9CD8-978E1861AEEB}"/>
                  </a:ext>
                </a:extLst>
              </p:cNvPr>
              <p:cNvSpPr/>
              <p:nvPr/>
            </p:nvSpPr>
            <p:spPr>
              <a:xfrm>
                <a:off x="1424393" y="236753"/>
                <a:ext cx="49697" cy="60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026" y="0"/>
                    </a:lnTo>
                    <a:lnTo>
                      <a:pt x="7601" y="6061"/>
                    </a:lnTo>
                    <a:lnTo>
                      <a:pt x="6216" y="11573"/>
                    </a:lnTo>
                    <a:lnTo>
                      <a:pt x="3732" y="16699"/>
                    </a:lnTo>
                    <a:lnTo>
                      <a:pt x="0" y="21600"/>
                    </a:lnTo>
                    <a:lnTo>
                      <a:pt x="13568" y="21600"/>
                    </a:lnTo>
                    <a:lnTo>
                      <a:pt x="17548" y="17424"/>
                    </a:lnTo>
                    <a:lnTo>
                      <a:pt x="20087" y="12167"/>
                    </a:lnTo>
                    <a:lnTo>
                      <a:pt x="21379" y="6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6" name="Shape">
                <a:extLst>
                  <a:ext uri="{FF2B5EF4-FFF2-40B4-BE49-F238E27FC236}">
                    <a16:creationId xmlns:a16="http://schemas.microsoft.com/office/drawing/2014/main" id="{621A420B-EB1D-6830-5669-8722B7D895CB}"/>
                  </a:ext>
                </a:extLst>
              </p:cNvPr>
              <p:cNvSpPr/>
              <p:nvPr/>
            </p:nvSpPr>
            <p:spPr>
              <a:xfrm>
                <a:off x="1482674" y="366077"/>
                <a:ext cx="229198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658" y="0"/>
                    </a:lnTo>
                    <a:lnTo>
                      <a:pt x="10789" y="17284"/>
                    </a:lnTo>
                    <a:lnTo>
                      <a:pt x="6462" y="7446"/>
                    </a:lnTo>
                    <a:lnTo>
                      <a:pt x="318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942" y="21600"/>
                    </a:lnTo>
                    <a:lnTo>
                      <a:pt x="2942" y="7446"/>
                    </a:lnTo>
                    <a:lnTo>
                      <a:pt x="9391" y="21600"/>
                    </a:lnTo>
                    <a:lnTo>
                      <a:pt x="12014" y="21600"/>
                    </a:lnTo>
                    <a:lnTo>
                      <a:pt x="14006" y="17284"/>
                    </a:lnTo>
                    <a:lnTo>
                      <a:pt x="18658" y="7200"/>
                    </a:lnTo>
                    <a:lnTo>
                      <a:pt x="1865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7" name="Shape">
                <a:extLst>
                  <a:ext uri="{FF2B5EF4-FFF2-40B4-BE49-F238E27FC236}">
                    <a16:creationId xmlns:a16="http://schemas.microsoft.com/office/drawing/2014/main" id="{30AABA66-6FA2-1A56-D69A-C7361125A8A4}"/>
                  </a:ext>
                </a:extLst>
              </p:cNvPr>
              <p:cNvSpPr/>
              <p:nvPr/>
            </p:nvSpPr>
            <p:spPr>
              <a:xfrm>
                <a:off x="1543304" y="64033"/>
                <a:ext cx="186005" cy="204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703" y="0"/>
                    </a:lnTo>
                    <a:lnTo>
                      <a:pt x="10604" y="17810"/>
                    </a:lnTo>
                    <a:lnTo>
                      <a:pt x="3895" y="0"/>
                    </a:lnTo>
                    <a:lnTo>
                      <a:pt x="0" y="0"/>
                    </a:lnTo>
                    <a:lnTo>
                      <a:pt x="8579" y="21600"/>
                    </a:lnTo>
                    <a:lnTo>
                      <a:pt x="12387" y="21600"/>
                    </a:lnTo>
                    <a:lnTo>
                      <a:pt x="14003" y="1781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8" name="Shape">
                <a:extLst>
                  <a:ext uri="{FF2B5EF4-FFF2-40B4-BE49-F238E27FC236}">
                    <a16:creationId xmlns:a16="http://schemas.microsoft.com/office/drawing/2014/main" id="{788346F2-7DAA-A517-C7A5-7B91C44F83B1}"/>
                  </a:ext>
                </a:extLst>
              </p:cNvPr>
              <p:cNvSpPr/>
              <p:nvPr/>
            </p:nvSpPr>
            <p:spPr>
              <a:xfrm>
                <a:off x="1804479" y="0"/>
                <a:ext cx="54903" cy="54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3"/>
                    </a:moveTo>
                    <a:lnTo>
                      <a:pt x="14740" y="0"/>
                    </a:lnTo>
                    <a:lnTo>
                      <a:pt x="0" y="15325"/>
                    </a:lnTo>
                    <a:lnTo>
                      <a:pt x="6551" y="21600"/>
                    </a:lnTo>
                    <a:lnTo>
                      <a:pt x="21600" y="7203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39" name="Shape">
                <a:extLst>
                  <a:ext uri="{FF2B5EF4-FFF2-40B4-BE49-F238E27FC236}">
                    <a16:creationId xmlns:a16="http://schemas.microsoft.com/office/drawing/2014/main" id="{DB70928F-04D6-34AC-7585-7A7677863057}"/>
                  </a:ext>
                </a:extLst>
              </p:cNvPr>
              <p:cNvSpPr/>
              <p:nvPr/>
            </p:nvSpPr>
            <p:spPr>
              <a:xfrm>
                <a:off x="1763903" y="366077"/>
                <a:ext cx="107951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48"/>
                    </a:moveTo>
                    <a:lnTo>
                      <a:pt x="6246" y="18548"/>
                    </a:lnTo>
                    <a:lnTo>
                      <a:pt x="624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548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40" name="Shape">
                <a:extLst>
                  <a:ext uri="{FF2B5EF4-FFF2-40B4-BE49-F238E27FC236}">
                    <a16:creationId xmlns:a16="http://schemas.microsoft.com/office/drawing/2014/main" id="{E62F0F00-7C72-F8E3-3EDD-8F267ACFF6A5}"/>
                  </a:ext>
                </a:extLst>
              </p:cNvPr>
              <p:cNvSpPr/>
              <p:nvPr/>
            </p:nvSpPr>
            <p:spPr>
              <a:xfrm>
                <a:off x="1742313" y="64033"/>
                <a:ext cx="167539" cy="204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973" y="0"/>
                    </a:lnTo>
                    <a:lnTo>
                      <a:pt x="10934" y="9756"/>
                    </a:lnTo>
                    <a:lnTo>
                      <a:pt x="4627" y="0"/>
                    </a:lnTo>
                    <a:lnTo>
                      <a:pt x="0" y="0"/>
                    </a:lnTo>
                    <a:lnTo>
                      <a:pt x="8686" y="13027"/>
                    </a:lnTo>
                    <a:lnTo>
                      <a:pt x="8686" y="21600"/>
                    </a:lnTo>
                    <a:lnTo>
                      <a:pt x="12714" y="21600"/>
                    </a:lnTo>
                    <a:lnTo>
                      <a:pt x="12714" y="13080"/>
                    </a:lnTo>
                    <a:lnTo>
                      <a:pt x="14972" y="975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41" name="Shape">
                <a:extLst>
                  <a:ext uri="{FF2B5EF4-FFF2-40B4-BE49-F238E27FC236}">
                    <a16:creationId xmlns:a16="http://schemas.microsoft.com/office/drawing/2014/main" id="{24DAA7CD-15AB-C9AF-3F9D-9EEF2B9B617A}"/>
                  </a:ext>
                </a:extLst>
              </p:cNvPr>
              <p:cNvSpPr/>
              <p:nvPr/>
            </p:nvSpPr>
            <p:spPr>
              <a:xfrm>
                <a:off x="1968119" y="302082"/>
                <a:ext cx="54890" cy="54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5"/>
                    </a:moveTo>
                    <a:lnTo>
                      <a:pt x="14743" y="0"/>
                    </a:lnTo>
                    <a:lnTo>
                      <a:pt x="0" y="15329"/>
                    </a:lnTo>
                    <a:lnTo>
                      <a:pt x="6552" y="21600"/>
                    </a:lnTo>
                    <a:lnTo>
                      <a:pt x="21600" y="7195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42" name="Shape">
                <a:extLst>
                  <a:ext uri="{FF2B5EF4-FFF2-40B4-BE49-F238E27FC236}">
                    <a16:creationId xmlns:a16="http://schemas.microsoft.com/office/drawing/2014/main" id="{C0B62816-FA54-92C0-2D00-7BC6ACE3626A}"/>
                  </a:ext>
                </a:extLst>
              </p:cNvPr>
              <p:cNvSpPr/>
              <p:nvPr/>
            </p:nvSpPr>
            <p:spPr>
              <a:xfrm>
                <a:off x="1930666" y="61417"/>
                <a:ext cx="117603" cy="210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387"/>
                    </a:moveTo>
                    <a:lnTo>
                      <a:pt x="19127" y="11806"/>
                    </a:lnTo>
                    <a:lnTo>
                      <a:pt x="13690" y="9745"/>
                    </a:lnTo>
                    <a:lnTo>
                      <a:pt x="8253" y="8126"/>
                    </a:lnTo>
                    <a:lnTo>
                      <a:pt x="5783" y="5866"/>
                    </a:lnTo>
                    <a:lnTo>
                      <a:pt x="6154" y="4692"/>
                    </a:lnTo>
                    <a:lnTo>
                      <a:pt x="7210" y="3772"/>
                    </a:lnTo>
                    <a:lnTo>
                      <a:pt x="8866" y="3174"/>
                    </a:lnTo>
                    <a:lnTo>
                      <a:pt x="11040" y="2959"/>
                    </a:lnTo>
                    <a:lnTo>
                      <a:pt x="13496" y="3205"/>
                    </a:lnTo>
                    <a:lnTo>
                      <a:pt x="15652" y="3828"/>
                    </a:lnTo>
                    <a:lnTo>
                      <a:pt x="17411" y="4658"/>
                    </a:lnTo>
                    <a:lnTo>
                      <a:pt x="18684" y="5519"/>
                    </a:lnTo>
                    <a:lnTo>
                      <a:pt x="18684" y="1438"/>
                    </a:lnTo>
                    <a:lnTo>
                      <a:pt x="17355" y="910"/>
                    </a:lnTo>
                    <a:lnTo>
                      <a:pt x="15608" y="449"/>
                    </a:lnTo>
                    <a:lnTo>
                      <a:pt x="13476" y="124"/>
                    </a:lnTo>
                    <a:lnTo>
                      <a:pt x="10989" y="0"/>
                    </a:lnTo>
                    <a:lnTo>
                      <a:pt x="6975" y="413"/>
                    </a:lnTo>
                    <a:lnTo>
                      <a:pt x="3452" y="1600"/>
                    </a:lnTo>
                    <a:lnTo>
                      <a:pt x="952" y="3486"/>
                    </a:lnTo>
                    <a:lnTo>
                      <a:pt x="0" y="5998"/>
                    </a:lnTo>
                    <a:lnTo>
                      <a:pt x="2449" y="9677"/>
                    </a:lnTo>
                    <a:lnTo>
                      <a:pt x="7861" y="11806"/>
                    </a:lnTo>
                    <a:lnTo>
                      <a:pt x="13226" y="13402"/>
                    </a:lnTo>
                    <a:lnTo>
                      <a:pt x="15675" y="15519"/>
                    </a:lnTo>
                    <a:lnTo>
                      <a:pt x="15225" y="16804"/>
                    </a:lnTo>
                    <a:lnTo>
                      <a:pt x="13972" y="17758"/>
                    </a:lnTo>
                    <a:lnTo>
                      <a:pt x="12050" y="18359"/>
                    </a:lnTo>
                    <a:lnTo>
                      <a:pt x="12008" y="18359"/>
                    </a:lnTo>
                    <a:lnTo>
                      <a:pt x="9652" y="18559"/>
                    </a:lnTo>
                    <a:lnTo>
                      <a:pt x="7310" y="18359"/>
                    </a:lnTo>
                    <a:lnTo>
                      <a:pt x="4968" y="17839"/>
                    </a:lnTo>
                    <a:lnTo>
                      <a:pt x="2878" y="17119"/>
                    </a:lnTo>
                    <a:lnTo>
                      <a:pt x="1290" y="16319"/>
                    </a:lnTo>
                    <a:lnTo>
                      <a:pt x="1290" y="19973"/>
                    </a:lnTo>
                    <a:lnTo>
                      <a:pt x="2822" y="20598"/>
                    </a:lnTo>
                    <a:lnTo>
                      <a:pt x="4731" y="21116"/>
                    </a:lnTo>
                    <a:lnTo>
                      <a:pt x="6961" y="21470"/>
                    </a:lnTo>
                    <a:lnTo>
                      <a:pt x="9461" y="21600"/>
                    </a:lnTo>
                    <a:lnTo>
                      <a:pt x="13998" y="21181"/>
                    </a:lnTo>
                    <a:lnTo>
                      <a:pt x="17847" y="19973"/>
                    </a:lnTo>
                    <a:lnTo>
                      <a:pt x="19823" y="18559"/>
                    </a:lnTo>
                    <a:lnTo>
                      <a:pt x="20583" y="18011"/>
                    </a:lnTo>
                    <a:lnTo>
                      <a:pt x="21600" y="15387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43" name="Shape">
                <a:extLst>
                  <a:ext uri="{FF2B5EF4-FFF2-40B4-BE49-F238E27FC236}">
                    <a16:creationId xmlns:a16="http://schemas.microsoft.com/office/drawing/2014/main" id="{3C826E83-8156-C997-BC95-B93B227F4EEF}"/>
                  </a:ext>
                </a:extLst>
              </p:cNvPr>
              <p:cNvSpPr/>
              <p:nvPr/>
            </p:nvSpPr>
            <p:spPr>
              <a:xfrm>
                <a:off x="1898396" y="366077"/>
                <a:ext cx="184468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589" y="14261"/>
                    </a:lnTo>
                    <a:lnTo>
                      <a:pt x="17336" y="11210"/>
                    </a:lnTo>
                    <a:lnTo>
                      <a:pt x="14349" y="3930"/>
                    </a:lnTo>
                    <a:lnTo>
                      <a:pt x="13648" y="2225"/>
                    </a:lnTo>
                    <a:lnTo>
                      <a:pt x="13648" y="11210"/>
                    </a:lnTo>
                    <a:lnTo>
                      <a:pt x="7983" y="11210"/>
                    </a:lnTo>
                    <a:lnTo>
                      <a:pt x="10847" y="3930"/>
                    </a:lnTo>
                    <a:lnTo>
                      <a:pt x="13648" y="11210"/>
                    </a:lnTo>
                    <a:lnTo>
                      <a:pt x="13648" y="2225"/>
                    </a:lnTo>
                    <a:lnTo>
                      <a:pt x="12735" y="0"/>
                    </a:lnTo>
                    <a:lnTo>
                      <a:pt x="9171" y="0"/>
                    </a:lnTo>
                    <a:lnTo>
                      <a:pt x="0" y="21600"/>
                    </a:lnTo>
                    <a:lnTo>
                      <a:pt x="3930" y="21600"/>
                    </a:lnTo>
                    <a:lnTo>
                      <a:pt x="6795" y="14261"/>
                    </a:lnTo>
                    <a:lnTo>
                      <a:pt x="14837" y="14261"/>
                    </a:lnTo>
                    <a:lnTo>
                      <a:pt x="1767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44" name="Shape">
                <a:extLst>
                  <a:ext uri="{FF2B5EF4-FFF2-40B4-BE49-F238E27FC236}">
                    <a16:creationId xmlns:a16="http://schemas.microsoft.com/office/drawing/2014/main" id="{27C351BF-CC41-C837-C651-88A89693B67E}"/>
                  </a:ext>
                </a:extLst>
              </p:cNvPr>
              <p:cNvSpPr/>
              <p:nvPr/>
            </p:nvSpPr>
            <p:spPr>
              <a:xfrm>
                <a:off x="2089886" y="64033"/>
                <a:ext cx="162091" cy="204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054" y="0"/>
                    </a:lnTo>
                    <a:lnTo>
                      <a:pt x="4160" y="10633"/>
                    </a:lnTo>
                    <a:lnTo>
                      <a:pt x="416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4160" y="21600"/>
                    </a:lnTo>
                    <a:lnTo>
                      <a:pt x="4160" y="11293"/>
                    </a:lnTo>
                    <a:lnTo>
                      <a:pt x="15880" y="21600"/>
                    </a:lnTo>
                    <a:lnTo>
                      <a:pt x="21495" y="21600"/>
                    </a:lnTo>
                    <a:lnTo>
                      <a:pt x="9491" y="11293"/>
                    </a:lnTo>
                    <a:lnTo>
                      <a:pt x="8980" y="10854"/>
                    </a:lnTo>
                    <a:lnTo>
                      <a:pt x="9237" y="1063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45" name="Shape">
                <a:extLst>
                  <a:ext uri="{FF2B5EF4-FFF2-40B4-BE49-F238E27FC236}">
                    <a16:creationId xmlns:a16="http://schemas.microsoft.com/office/drawing/2014/main" id="{EE5E608E-9954-511F-C2E3-B48B40E0F64C}"/>
                  </a:ext>
                </a:extLst>
              </p:cNvPr>
              <p:cNvSpPr/>
              <p:nvPr/>
            </p:nvSpPr>
            <p:spPr>
              <a:xfrm>
                <a:off x="2116163" y="366077"/>
                <a:ext cx="170142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82"/>
                    </a:moveTo>
                    <a:lnTo>
                      <a:pt x="20438" y="5855"/>
                    </a:lnTo>
                    <a:lnTo>
                      <a:pt x="17677" y="3077"/>
                    </a:lnTo>
                    <a:lnTo>
                      <a:pt x="17439" y="2837"/>
                    </a:lnTo>
                    <a:lnTo>
                      <a:pt x="17439" y="10691"/>
                    </a:lnTo>
                    <a:lnTo>
                      <a:pt x="16641" y="14387"/>
                    </a:lnTo>
                    <a:lnTo>
                      <a:pt x="14317" y="16814"/>
                    </a:lnTo>
                    <a:lnTo>
                      <a:pt x="10583" y="18143"/>
                    </a:lnTo>
                    <a:lnTo>
                      <a:pt x="5548" y="18548"/>
                    </a:lnTo>
                    <a:lnTo>
                      <a:pt x="3965" y="18548"/>
                    </a:lnTo>
                    <a:lnTo>
                      <a:pt x="3965" y="3077"/>
                    </a:lnTo>
                    <a:lnTo>
                      <a:pt x="5450" y="3077"/>
                    </a:lnTo>
                    <a:lnTo>
                      <a:pt x="10472" y="3474"/>
                    </a:lnTo>
                    <a:lnTo>
                      <a:pt x="14243" y="4771"/>
                    </a:lnTo>
                    <a:lnTo>
                      <a:pt x="16615" y="7124"/>
                    </a:lnTo>
                    <a:lnTo>
                      <a:pt x="17439" y="10691"/>
                    </a:lnTo>
                    <a:lnTo>
                      <a:pt x="17439" y="2837"/>
                    </a:lnTo>
                    <a:lnTo>
                      <a:pt x="17087" y="2483"/>
                    </a:lnTo>
                    <a:lnTo>
                      <a:pt x="11749" y="592"/>
                    </a:lnTo>
                    <a:lnTo>
                      <a:pt x="462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4690" y="21600"/>
                    </a:lnTo>
                    <a:lnTo>
                      <a:pt x="11776" y="20976"/>
                    </a:lnTo>
                    <a:lnTo>
                      <a:pt x="17095" y="19043"/>
                    </a:lnTo>
                    <a:lnTo>
                      <a:pt x="17592" y="18548"/>
                    </a:lnTo>
                    <a:lnTo>
                      <a:pt x="20439" y="15710"/>
                    </a:lnTo>
                    <a:lnTo>
                      <a:pt x="21600" y="10882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46" name="Shape">
                <a:extLst>
                  <a:ext uri="{FF2B5EF4-FFF2-40B4-BE49-F238E27FC236}">
                    <a16:creationId xmlns:a16="http://schemas.microsoft.com/office/drawing/2014/main" id="{9438E560-406C-C656-ABA5-CCC0D3E81E91}"/>
                  </a:ext>
                </a:extLst>
              </p:cNvPr>
              <p:cNvSpPr/>
              <p:nvPr/>
            </p:nvSpPr>
            <p:spPr>
              <a:xfrm>
                <a:off x="2324023" y="366077"/>
                <a:ext cx="95480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548"/>
                    </a:lnTo>
                    <a:lnTo>
                      <a:pt x="7062" y="18548"/>
                    </a:lnTo>
                    <a:lnTo>
                      <a:pt x="7062" y="12312"/>
                    </a:lnTo>
                    <a:lnTo>
                      <a:pt x="17365" y="12312"/>
                    </a:lnTo>
                    <a:lnTo>
                      <a:pt x="17365" y="9261"/>
                    </a:lnTo>
                    <a:lnTo>
                      <a:pt x="7062" y="9261"/>
                    </a:lnTo>
                    <a:lnTo>
                      <a:pt x="7062" y="3077"/>
                    </a:lnTo>
                    <a:lnTo>
                      <a:pt x="21600" y="307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47" name="Shape">
                <a:extLst>
                  <a:ext uri="{FF2B5EF4-FFF2-40B4-BE49-F238E27FC236}">
                    <a16:creationId xmlns:a16="http://schemas.microsoft.com/office/drawing/2014/main" id="{4261484F-0FB1-312D-3627-8020AB7C1E93}"/>
                  </a:ext>
                </a:extLst>
              </p:cNvPr>
              <p:cNvSpPr/>
              <p:nvPr/>
            </p:nvSpPr>
            <p:spPr>
              <a:xfrm>
                <a:off x="2277986" y="64033"/>
                <a:ext cx="194336" cy="208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132" y="0"/>
                    </a:lnTo>
                    <a:lnTo>
                      <a:pt x="18132" y="10165"/>
                    </a:lnTo>
                    <a:lnTo>
                      <a:pt x="17598" y="13722"/>
                    </a:lnTo>
                    <a:lnTo>
                      <a:pt x="16099" y="16394"/>
                    </a:lnTo>
                    <a:lnTo>
                      <a:pt x="13788" y="18076"/>
                    </a:lnTo>
                    <a:lnTo>
                      <a:pt x="10816" y="18660"/>
                    </a:lnTo>
                    <a:lnTo>
                      <a:pt x="7459" y="17943"/>
                    </a:lnTo>
                    <a:lnTo>
                      <a:pt x="5181" y="16038"/>
                    </a:lnTo>
                    <a:lnTo>
                      <a:pt x="3882" y="13313"/>
                    </a:lnTo>
                    <a:lnTo>
                      <a:pt x="3474" y="10165"/>
                    </a:lnTo>
                    <a:lnTo>
                      <a:pt x="3471" y="0"/>
                    </a:lnTo>
                    <a:lnTo>
                      <a:pt x="0" y="0"/>
                    </a:lnTo>
                    <a:lnTo>
                      <a:pt x="0" y="10165"/>
                    </a:lnTo>
                    <a:lnTo>
                      <a:pt x="632" y="14762"/>
                    </a:lnTo>
                    <a:lnTo>
                      <a:pt x="2587" y="18380"/>
                    </a:lnTo>
                    <a:lnTo>
                      <a:pt x="5954" y="20750"/>
                    </a:lnTo>
                    <a:lnTo>
                      <a:pt x="10816" y="21600"/>
                    </a:lnTo>
                    <a:lnTo>
                      <a:pt x="15172" y="20776"/>
                    </a:lnTo>
                    <a:lnTo>
                      <a:pt x="18272" y="18660"/>
                    </a:lnTo>
                    <a:lnTo>
                      <a:pt x="18583" y="18448"/>
                    </a:lnTo>
                    <a:lnTo>
                      <a:pt x="20807" y="14830"/>
                    </a:lnTo>
                    <a:lnTo>
                      <a:pt x="21596" y="1016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48" name="Shape">
                <a:extLst>
                  <a:ext uri="{FF2B5EF4-FFF2-40B4-BE49-F238E27FC236}">
                    <a16:creationId xmlns:a16="http://schemas.microsoft.com/office/drawing/2014/main" id="{405168C4-3ECC-F099-F9C0-4E50382E9F37}"/>
                  </a:ext>
                </a:extLst>
              </p:cNvPr>
              <p:cNvSpPr/>
              <p:nvPr/>
            </p:nvSpPr>
            <p:spPr>
              <a:xfrm>
                <a:off x="2475712" y="311962"/>
                <a:ext cx="81929" cy="39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676" y="0"/>
                    </a:lnTo>
                    <a:lnTo>
                      <a:pt x="10765" y="12282"/>
                    </a:lnTo>
                    <a:lnTo>
                      <a:pt x="6784" y="0"/>
                    </a:lnTo>
                    <a:lnTo>
                      <a:pt x="0" y="0"/>
                    </a:lnTo>
                    <a:lnTo>
                      <a:pt x="7062" y="21600"/>
                    </a:lnTo>
                    <a:lnTo>
                      <a:pt x="14264" y="21600"/>
                    </a:lnTo>
                    <a:lnTo>
                      <a:pt x="17428" y="1228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49" name="Shape">
                <a:extLst>
                  <a:ext uri="{FF2B5EF4-FFF2-40B4-BE49-F238E27FC236}">
                    <a16:creationId xmlns:a16="http://schemas.microsoft.com/office/drawing/2014/main" id="{A0B325D4-4156-D51B-90EB-7D4D60B53A7E}"/>
                  </a:ext>
                </a:extLst>
              </p:cNvPr>
              <p:cNvSpPr/>
              <p:nvPr/>
            </p:nvSpPr>
            <p:spPr>
              <a:xfrm>
                <a:off x="2451506" y="366077"/>
                <a:ext cx="133466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1" y="0"/>
                    </a:lnTo>
                    <a:lnTo>
                      <a:pt x="41" y="3077"/>
                    </a:lnTo>
                    <a:lnTo>
                      <a:pt x="15115" y="3077"/>
                    </a:lnTo>
                    <a:lnTo>
                      <a:pt x="0" y="19153"/>
                    </a:lnTo>
                    <a:lnTo>
                      <a:pt x="0" y="21600"/>
                    </a:lnTo>
                    <a:lnTo>
                      <a:pt x="21473" y="21600"/>
                    </a:lnTo>
                    <a:lnTo>
                      <a:pt x="21473" y="18548"/>
                    </a:lnTo>
                    <a:lnTo>
                      <a:pt x="6273" y="18548"/>
                    </a:lnTo>
                    <a:lnTo>
                      <a:pt x="21600" y="2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50" name="Shape">
                <a:extLst>
                  <a:ext uri="{FF2B5EF4-FFF2-40B4-BE49-F238E27FC236}">
                    <a16:creationId xmlns:a16="http://schemas.microsoft.com/office/drawing/2014/main" id="{44279A5F-7010-FAD1-7011-9077D6A6DC57}"/>
                  </a:ext>
                </a:extLst>
              </p:cNvPr>
              <p:cNvSpPr/>
              <p:nvPr/>
            </p:nvSpPr>
            <p:spPr>
              <a:xfrm>
                <a:off x="2625294" y="366077"/>
                <a:ext cx="95479" cy="204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548"/>
                    </a:lnTo>
                    <a:lnTo>
                      <a:pt x="7062" y="18548"/>
                    </a:lnTo>
                    <a:lnTo>
                      <a:pt x="7062" y="12312"/>
                    </a:lnTo>
                    <a:lnTo>
                      <a:pt x="17362" y="12312"/>
                    </a:lnTo>
                    <a:lnTo>
                      <a:pt x="17362" y="9261"/>
                    </a:lnTo>
                    <a:lnTo>
                      <a:pt x="7062" y="9261"/>
                    </a:lnTo>
                    <a:lnTo>
                      <a:pt x="7062" y="3077"/>
                    </a:lnTo>
                    <a:lnTo>
                      <a:pt x="21600" y="307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51" name="Shape">
                <a:extLst>
                  <a:ext uri="{FF2B5EF4-FFF2-40B4-BE49-F238E27FC236}">
                    <a16:creationId xmlns:a16="http://schemas.microsoft.com/office/drawing/2014/main" id="{1434CB59-A928-E6DD-6828-24C335A49D9C}"/>
                  </a:ext>
                </a:extLst>
              </p:cNvPr>
              <p:cNvSpPr/>
              <p:nvPr/>
            </p:nvSpPr>
            <p:spPr>
              <a:xfrm>
                <a:off x="2519159" y="64033"/>
                <a:ext cx="229212" cy="204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658" y="0"/>
                    </a:lnTo>
                    <a:lnTo>
                      <a:pt x="10788" y="17286"/>
                    </a:lnTo>
                    <a:lnTo>
                      <a:pt x="6462" y="7446"/>
                    </a:lnTo>
                    <a:lnTo>
                      <a:pt x="318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942" y="21600"/>
                    </a:lnTo>
                    <a:lnTo>
                      <a:pt x="2942" y="7446"/>
                    </a:lnTo>
                    <a:lnTo>
                      <a:pt x="9390" y="21600"/>
                    </a:lnTo>
                    <a:lnTo>
                      <a:pt x="12014" y="21600"/>
                    </a:lnTo>
                    <a:lnTo>
                      <a:pt x="14004" y="17286"/>
                    </a:lnTo>
                    <a:lnTo>
                      <a:pt x="18658" y="7198"/>
                    </a:lnTo>
                    <a:lnTo>
                      <a:pt x="1865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52" name="Shape">
                <a:extLst>
                  <a:ext uri="{FF2B5EF4-FFF2-40B4-BE49-F238E27FC236}">
                    <a16:creationId xmlns:a16="http://schemas.microsoft.com/office/drawing/2014/main" id="{BBB79497-BB08-7A7B-A872-5B89FE8EEE4B}"/>
                  </a:ext>
                </a:extLst>
              </p:cNvPr>
              <p:cNvSpPr/>
              <p:nvPr/>
            </p:nvSpPr>
            <p:spPr>
              <a:xfrm>
                <a:off x="2795182" y="64033"/>
                <a:ext cx="194349" cy="208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131" y="0"/>
                    </a:lnTo>
                    <a:lnTo>
                      <a:pt x="18131" y="10165"/>
                    </a:lnTo>
                    <a:lnTo>
                      <a:pt x="17597" y="13722"/>
                    </a:lnTo>
                    <a:lnTo>
                      <a:pt x="16099" y="16394"/>
                    </a:lnTo>
                    <a:lnTo>
                      <a:pt x="13787" y="18076"/>
                    </a:lnTo>
                    <a:lnTo>
                      <a:pt x="10815" y="18660"/>
                    </a:lnTo>
                    <a:lnTo>
                      <a:pt x="7460" y="17943"/>
                    </a:lnTo>
                    <a:lnTo>
                      <a:pt x="5180" y="16038"/>
                    </a:lnTo>
                    <a:lnTo>
                      <a:pt x="3883" y="13313"/>
                    </a:lnTo>
                    <a:lnTo>
                      <a:pt x="3474" y="10165"/>
                    </a:lnTo>
                    <a:lnTo>
                      <a:pt x="3471" y="0"/>
                    </a:lnTo>
                    <a:lnTo>
                      <a:pt x="0" y="0"/>
                    </a:lnTo>
                    <a:lnTo>
                      <a:pt x="0" y="10165"/>
                    </a:lnTo>
                    <a:lnTo>
                      <a:pt x="634" y="14762"/>
                    </a:lnTo>
                    <a:lnTo>
                      <a:pt x="2589" y="18380"/>
                    </a:lnTo>
                    <a:lnTo>
                      <a:pt x="5954" y="20750"/>
                    </a:lnTo>
                    <a:lnTo>
                      <a:pt x="10815" y="21600"/>
                    </a:lnTo>
                    <a:lnTo>
                      <a:pt x="15172" y="20776"/>
                    </a:lnTo>
                    <a:lnTo>
                      <a:pt x="18272" y="18660"/>
                    </a:lnTo>
                    <a:lnTo>
                      <a:pt x="18582" y="18448"/>
                    </a:lnTo>
                    <a:lnTo>
                      <a:pt x="20805" y="14830"/>
                    </a:lnTo>
                    <a:lnTo>
                      <a:pt x="21596" y="1016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  <p:sp>
            <p:nvSpPr>
              <p:cNvPr id="53" name="Shape">
                <a:extLst>
                  <a:ext uri="{FF2B5EF4-FFF2-40B4-BE49-F238E27FC236}">
                    <a16:creationId xmlns:a16="http://schemas.microsoft.com/office/drawing/2014/main" id="{99902CE7-73A1-B7A5-5AAF-54A5F6EFAAD9}"/>
                  </a:ext>
                </a:extLst>
              </p:cNvPr>
              <p:cNvSpPr/>
              <p:nvPr/>
            </p:nvSpPr>
            <p:spPr>
              <a:xfrm>
                <a:off x="3014244" y="236753"/>
                <a:ext cx="49696" cy="60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032" y="0"/>
                    </a:lnTo>
                    <a:lnTo>
                      <a:pt x="7601" y="6061"/>
                    </a:lnTo>
                    <a:lnTo>
                      <a:pt x="6221" y="11573"/>
                    </a:lnTo>
                    <a:lnTo>
                      <a:pt x="3737" y="16699"/>
                    </a:lnTo>
                    <a:lnTo>
                      <a:pt x="0" y="21600"/>
                    </a:lnTo>
                    <a:lnTo>
                      <a:pt x="13574" y="21600"/>
                    </a:lnTo>
                    <a:lnTo>
                      <a:pt x="17543" y="17424"/>
                    </a:lnTo>
                    <a:lnTo>
                      <a:pt x="20087" y="12167"/>
                    </a:lnTo>
                    <a:lnTo>
                      <a:pt x="21379" y="62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7726" tIns="27726" rIns="27726" bIns="27726" numCol="1" anchor="t">
                <a:noAutofit/>
              </a:bodyPr>
              <a:lstStyle/>
              <a:p>
                <a:endParaRPr sz="1092"/>
              </a:p>
            </p:txBody>
          </p:sp>
        </p:grp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68A8F2D-BFA2-4165-9CA6-6A68B772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21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1761904-33A2-47D4-8259-F5C60DA2C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" y="0"/>
            <a:ext cx="11497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44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sk-SK" smtClean="0"/>
              <a:t>22</a:t>
            </a:fld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35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23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01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A4A01-DEA7-4BA3-B99D-A56DCB67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Otázky k financovaniu MŠ 1.1.2025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6FD692E-6CDE-4ABE-A5A9-25AC93932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>
                <a:hlinkClick r:id="rId2"/>
              </a:rPr>
              <a:t>https://www.minedu.sk/financovanie-skolstva/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>
                <a:effectLst/>
              </a:rPr>
              <a:t>Financovanie školstva</a:t>
            </a:r>
          </a:p>
          <a:p>
            <a:pPr marL="0" indent="0">
              <a:buNone/>
            </a:pPr>
            <a:endParaRPr lang="sk-SK" b="1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b="0" i="0" u="none" strike="noStrike" dirty="0">
                <a:effectLst/>
                <a:latin typeface="Rubik"/>
              </a:rPr>
              <a:t>Financovanie vysokého školstva</a:t>
            </a:r>
            <a:endParaRPr lang="sk-SK" b="0" i="0" dirty="0">
              <a:effectLst/>
              <a:latin typeface="Rubik"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b="0" i="0" u="sng" dirty="0">
                <a:solidFill>
                  <a:srgbClr val="212529"/>
                </a:solidFill>
                <a:effectLst/>
                <a:latin typeface="Rubik"/>
                <a:hlinkClick r:id="rId3"/>
              </a:rPr>
              <a:t>Financovanie regionálneho školstva</a:t>
            </a:r>
            <a:endParaRPr lang="sk-SK" b="0" i="0" u="sng" dirty="0">
              <a:solidFill>
                <a:srgbClr val="212529"/>
              </a:solidFill>
              <a:effectLst/>
              <a:latin typeface="Rubik"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↓↓ </a:t>
            </a:r>
            <a:r>
              <a:rPr lang="sk-SK" b="0" i="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Normatívne určené objemy finančných prostriedkov r 2025</a:t>
            </a:r>
          </a:p>
          <a:p>
            <a:pPr marL="514350" indent="-514350">
              <a:buFont typeface="+mj-lt"/>
              <a:buAutoNum type="arabicPeriod"/>
            </a:pPr>
            <a:endParaRPr lang="sk-SK" u="sng" dirty="0">
              <a:solidFill>
                <a:srgbClr val="212529"/>
              </a:solidFill>
              <a:latin typeface="Rubik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Stiahnuť a uložiť do počítača</a:t>
            </a:r>
          </a:p>
          <a:p>
            <a:pPr marL="514350" indent="-514350">
              <a:buFont typeface="+mj-lt"/>
              <a:buAutoNum type="arabicPeriod"/>
            </a:pPr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677E571-07BF-46E4-9DBD-2DA5F55E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846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25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57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F02DB51C-47F5-421B-B49F-B8720DD5B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201" y="136525"/>
            <a:ext cx="12412133" cy="6645275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732D337-1ECE-4AFF-8AB4-65D992AB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7498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84326F45-FCFA-45C3-BE94-B223AA572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642"/>
            <a:ext cx="12192000" cy="6448716"/>
          </a:xfrm>
          <a:prstGeom prst="rect">
            <a:avLst/>
          </a:prstGeom>
        </p:spPr>
      </p:pic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4C88EEE-8609-495D-BFDF-B77A738F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1089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35A83D2B-B677-4FB4-A294-521A512A4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0" y="-2084833"/>
            <a:ext cx="12192000" cy="7723633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15122BF-7E9F-4C3F-B08D-25B8F2BAB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0004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E440B850-62E5-4D39-A490-3B89D351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29</a:t>
            </a:fld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3C3FD8F-8223-4DC4-8023-489EA2680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767074"/>
            <a:ext cx="12192000" cy="44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8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78A71-CE4B-476C-A3FF-5EB48240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Pedagogicko-organizačné pokyny na školský rok 2025/2026</a:t>
            </a:r>
            <a:br>
              <a:rPr lang="pl-PL" sz="2800" b="1" dirty="0"/>
            </a:br>
            <a:r>
              <a:rPr lang="pl-PL" sz="2400" b="1" dirty="0">
                <a:hlinkClick r:id="rId2"/>
              </a:rPr>
              <a:t>https://www.minedu.sk/pedagogicko-organizacne-pokyny-na-skolsky-rok-20252026/</a:t>
            </a:r>
            <a:endParaRPr lang="sk-SK" sz="2400" b="1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24E23218-7CE9-4A51-BD87-CC3219EE7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20333"/>
            <a:ext cx="9985131" cy="4615636"/>
          </a:xfr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5278FF7-503A-445D-B8C5-A16B61D9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7556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D12900FD-6936-4690-A39C-DB2D5A99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30</a:t>
            </a:fld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4584B78-270F-49E5-9C37-62DB44213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73"/>
            <a:ext cx="12192000" cy="672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75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F750AF73-D630-49DA-9736-852DE091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31</a:t>
            </a:fld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00144C6-447E-4C40-BF71-3580A3D3D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486"/>
            <a:ext cx="12192000" cy="619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28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8157A6A4-9A0C-4DE3-AF7F-1AF54516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32</a:t>
            </a:fld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1FD96AC-5F8D-4675-91ED-378E32B94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867"/>
            <a:ext cx="12192000" cy="624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48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33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3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B3BB6A-0788-4941-9F73-7E78414D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i="0" cap="all" dirty="0">
                <a:solidFill>
                  <a:srgbClr val="0055A0"/>
                </a:solidFill>
                <a:effectLst/>
                <a:latin typeface="Rubik"/>
              </a:rPr>
              <a:t>Podporné opatrenia</a:t>
            </a:r>
            <a:br>
              <a:rPr lang="sk-SK" b="1" i="0" cap="all" dirty="0">
                <a:solidFill>
                  <a:srgbClr val="0055A0"/>
                </a:solidFill>
                <a:effectLst/>
                <a:latin typeface="Rubik"/>
              </a:rPr>
            </a:br>
            <a:endParaRPr lang="sk-SK" dirty="0"/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73A5E86D-E1C5-493A-8BA3-1DE6A4A07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095" y="1825625"/>
            <a:ext cx="9387810" cy="4351338"/>
          </a:xfrm>
        </p:spPr>
      </p:pic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36A90EF3-2161-4852-BB82-6AC267602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1642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35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06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1F90C-D87E-49AA-9B61-23B81EDA1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hlinkClick r:id="rId2" action="ppaction://hlinksldjump"/>
              </a:rPr>
              <a:t>https://podporneopatrenia.minedu.sk/katalog-podpornych-opatreni/</a:t>
            </a:r>
            <a:endParaRPr lang="sk-SK" sz="2800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198AEAD-5682-46DB-89E8-5360DDF38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8533" y="1825625"/>
            <a:ext cx="5850467" cy="4895850"/>
          </a:xfrm>
        </p:spPr>
      </p:pic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AEB20B0-E0A8-4594-96AF-1081D11A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36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3324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37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82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6EED6-8459-4CC0-BBE0-EC48A66F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hlinkClick r:id="rId2" action="ppaction://hlinksldjump"/>
              </a:rPr>
              <a:t>https://podporneopatrenia.minedu.sk/financovanie-podpornych-opatreni/</a:t>
            </a:r>
            <a:endParaRPr lang="sk-SK" sz="2400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97B6E04-0420-4009-BFBC-C0DEDA2A4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7533" y="1270000"/>
            <a:ext cx="9999133" cy="5451475"/>
          </a:xfrm>
        </p:spPr>
      </p:pic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D1817D9-C111-4CB4-A398-A6BF3849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38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2957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EE0CE-AB40-4307-B478-FFC9F3CE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Rolujeme sa dolu   ↓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2612F3D-7463-4482-B825-9CDB4273F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734" y="1320800"/>
            <a:ext cx="9745134" cy="6307667"/>
          </a:xfrm>
        </p:spPr>
      </p:pic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766F196-9B50-4962-99C7-EC4D5EA6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39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9650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4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26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53C2B-DE2A-4E3D-844C-5386A404A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Špeciálne </a:t>
            </a:r>
            <a:r>
              <a:rPr lang="sk-SK" b="1" dirty="0">
                <a:highlight>
                  <a:srgbClr val="FFFF00"/>
                </a:highlight>
              </a:rPr>
              <a:t>edukačné publikácie a kompenzačné </a:t>
            </a:r>
            <a:r>
              <a:rPr lang="sk-SK" dirty="0"/>
              <a:t>pomôcky podľa §4e ods. 2 písm. a)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EEF22F1-D379-41F5-A25F-3A0CDABDD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i="0" dirty="0">
                <a:solidFill>
                  <a:srgbClr val="212529"/>
                </a:solidFill>
                <a:effectLst/>
                <a:latin typeface="Rubik"/>
              </a:rPr>
              <a:t>Špeciálne edukačné publikácie</a:t>
            </a:r>
            <a:r>
              <a:rPr lang="sk-SK" b="0" i="0" dirty="0">
                <a:solidFill>
                  <a:srgbClr val="212529"/>
                </a:solidFill>
                <a:effectLst/>
                <a:latin typeface="Rubik"/>
              </a:rPr>
              <a:t> sú financované cez </a:t>
            </a:r>
            <a:r>
              <a:rPr lang="sk-SK" b="0" i="1" dirty="0">
                <a:solidFill>
                  <a:srgbClr val="212529"/>
                </a:solidFill>
                <a:effectLst/>
                <a:latin typeface="Rubik"/>
              </a:rPr>
              <a:t>príspevok na edukačné publikácie</a:t>
            </a:r>
            <a:r>
              <a:rPr lang="sk-SK" b="0" i="0" dirty="0">
                <a:solidFill>
                  <a:srgbClr val="212529"/>
                </a:solidFill>
                <a:effectLst/>
                <a:latin typeface="Rubik"/>
              </a:rPr>
              <a:t>. Pokiaľ sa požadovaná publikácia nenachádza v zozname schválených edukačných publikácií, ktorý je každoročne aktualizovaný na stránke ministerstva, škola môže o špeciálnu edukačnú publikáciu požiadať cez príspevok na špecifické kompenzačné pomôcky.</a:t>
            </a:r>
          </a:p>
          <a:p>
            <a:endParaRPr lang="sk-SK" dirty="0">
              <a:solidFill>
                <a:srgbClr val="212529"/>
              </a:solidFill>
              <a:latin typeface="Rubik"/>
            </a:endParaRPr>
          </a:p>
          <a:p>
            <a:r>
              <a:rPr lang="sk-SK" b="1" dirty="0"/>
              <a:t>Aktuálne informácie </a:t>
            </a:r>
            <a:r>
              <a:rPr lang="sk-SK" dirty="0"/>
              <a:t>– príspevok na špecifické kompenzačné pomôcky (podporné opatrenie v zmysle § 145a ods. 2 písm. p) školského zákona)</a:t>
            </a:r>
          </a:p>
          <a:p>
            <a:pPr marL="0" indent="0">
              <a:buNone/>
            </a:pPr>
            <a:r>
              <a:rPr lang="sk-SK" dirty="0">
                <a:hlinkClick r:id="rId2" action="ppaction://hlinkpres?slideindex=1&amp;slidetitle="/>
              </a:rPr>
              <a:t>https://www.minedu.sk/specialne-edukacne-publikacie-a-kompenzacne-pomocky-podla-4e-ods-2-pism-a/</a:t>
            </a:r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3F95D4A-905A-4FD5-A5DF-6BBEDFBF2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40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1944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485FB7-73FF-4A8E-ACE7-144CF8C0D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4900" b="1" dirty="0">
                <a:highlight>
                  <a:srgbClr val="FFFF00"/>
                </a:highlight>
              </a:rPr>
              <a:t>Štandardy odborných činností </a:t>
            </a:r>
            <a:r>
              <a:rPr lang="sk-SK" sz="4900" b="1" dirty="0"/>
              <a:t>v systéme poradenstva a prevencie</a:t>
            </a:r>
            <a:br>
              <a:rPr lang="sk-SK" sz="4900" b="1" dirty="0"/>
            </a:br>
            <a:r>
              <a:rPr lang="sk-SK" sz="2200" b="1" dirty="0">
                <a:hlinkClick r:id="rId2" action="ppaction://hlinksldjump"/>
              </a:rPr>
              <a:t>https://www.minedu.sk/standardy-odbornych-cinnosti-v-systeme-poradenstva-a-prevencie/</a:t>
            </a:r>
            <a:endParaRPr lang="sk-SK" sz="2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AC23E4-34BF-4290-951F-6D4CFEDE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↓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B69165-FA9A-4A6A-99EE-60DA63CD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41</a:t>
            </a:fld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CE593745-A62E-43D2-BD6C-8EE26E787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19866"/>
            <a:ext cx="10244667" cy="45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58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E7E82-BD1F-477C-99CA-9E224661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>
                <a:highlight>
                  <a:srgbClr val="FFFF00"/>
                </a:highlight>
              </a:rPr>
              <a:t>Špeciálne a inkluzívne vzdelávanie</a:t>
            </a:r>
            <a:br>
              <a:rPr lang="sk-SK" sz="2800" b="1" dirty="0"/>
            </a:br>
            <a:r>
              <a:rPr lang="sk-SK" sz="2800" b="1" dirty="0">
                <a:hlinkClick r:id="rId2" action="ppaction://hlinksldjump"/>
              </a:rPr>
              <a:t>https://www.minedu.sk/specialne-a-inkluzivne-vzdelavanie/</a:t>
            </a:r>
            <a:endParaRPr lang="sk-SK" sz="2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315E54B-ED49-4547-A5DD-A8F6BBA1A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sk-SK" b="1" i="0" dirty="0">
                <a:solidFill>
                  <a:srgbClr val="00B050"/>
                </a:solidFill>
                <a:effectLst/>
                <a:latin typeface="Rubik"/>
              </a:rPr>
              <a:t>Interaktívna mapa </a:t>
            </a:r>
            <a:r>
              <a:rPr lang="sk-SK" b="1" i="0" dirty="0">
                <a:solidFill>
                  <a:srgbClr val="212529"/>
                </a:solidFill>
                <a:effectLst/>
                <a:latin typeface="Rubik"/>
              </a:rPr>
              <a:t>a </a:t>
            </a:r>
            <a:r>
              <a:rPr lang="sk-SK" b="1" i="0" dirty="0">
                <a:solidFill>
                  <a:srgbClr val="FF0000"/>
                </a:solidFill>
                <a:effectLst/>
                <a:latin typeface="Rubik"/>
              </a:rPr>
              <a:t>databáza</a:t>
            </a:r>
            <a:r>
              <a:rPr lang="sk-SK" b="1" i="0" dirty="0">
                <a:solidFill>
                  <a:srgbClr val="212529"/>
                </a:solidFill>
                <a:effectLst/>
                <a:latin typeface="Rubik"/>
              </a:rPr>
              <a:t> zariadení poradenstva a prevencie (ZPP)</a:t>
            </a:r>
          </a:p>
          <a:p>
            <a:pPr marL="0" indent="0" algn="l">
              <a:buNone/>
            </a:pPr>
            <a:endParaRPr lang="sk-SK" b="0" i="0" dirty="0">
              <a:solidFill>
                <a:srgbClr val="212529"/>
              </a:solidFill>
              <a:effectLst/>
              <a:latin typeface="Rubik"/>
            </a:endParaRPr>
          </a:p>
          <a:p>
            <a:pPr marL="0" indent="0" algn="l">
              <a:buNone/>
            </a:pPr>
            <a:r>
              <a:rPr lang="sk-SK" b="0" i="0" dirty="0">
                <a:solidFill>
                  <a:srgbClr val="212529"/>
                </a:solidFill>
                <a:effectLst/>
                <a:latin typeface="Rubik"/>
              </a:rPr>
              <a:t>Účelom interaktívnej mapy a databázy ZPP je sprístupniť zákonným zástupcom detí a žiakov, zamestnancom rezortu školstva a inštitúciám vecne príslušných rezortov pravidelne aktualizované základné informácie o ZPP, najmä o ich personálnom obsadení, poskytovaných odborných činnostiach, jazykoch, ktorými sa klienti v daných ZPP dorozumejú a pod.</a:t>
            </a:r>
            <a:endParaRPr lang="sk-SK" b="1" i="0" dirty="0">
              <a:solidFill>
                <a:srgbClr val="212529"/>
              </a:solidFill>
              <a:effectLst/>
              <a:latin typeface="Rubik"/>
            </a:endParaRPr>
          </a:p>
          <a:p>
            <a:pPr marL="0" indent="0">
              <a:buNone/>
            </a:pPr>
            <a:endParaRPr lang="sk-SK" dirty="0">
              <a:hlinkClick r:id="" action="ppaction://noaction"/>
            </a:endParaRPr>
          </a:p>
          <a:p>
            <a:pPr marL="0" indent="0">
              <a:buNone/>
            </a:pPr>
            <a:r>
              <a:rPr lang="sk-SK" dirty="0">
                <a:hlinkClick r:id="" action="ppaction://noaction"/>
              </a:rPr>
              <a:t>https://www.minedu.sk/interaktivna-mapa-a-databaza-zariadeni-poradenstva-a-prevencie/</a:t>
            </a:r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31C5BBC-6421-4858-97A8-3AFF0CB8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42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7442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43</a:t>
            </a:fld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17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876CE-4C05-422B-83DE-DB0E40AB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Legislatíva</a:t>
            </a:r>
            <a:br>
              <a:rPr lang="sk-SK" dirty="0"/>
            </a:br>
            <a:r>
              <a:rPr lang="sk-SK" sz="2400" dirty="0">
                <a:hlinkClick r:id="rId2" action="ppaction://hlinksldjump"/>
              </a:rPr>
              <a:t>https://www.minedu.sk/legislativa/</a:t>
            </a:r>
            <a:endParaRPr lang="sk-SK" sz="2400" dirty="0"/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323A4178-F392-4D20-B440-5497B6F77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64733"/>
            <a:ext cx="11057467" cy="5256742"/>
          </a:xfr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18BEA06-B540-4D0A-A4F5-1A0EE5A9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44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1847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16BFD-6A5E-4563-889A-F4106740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Vnútorné rezortné predpisy</a:t>
            </a:r>
            <a:br>
              <a:rPr lang="sk-SK" dirty="0"/>
            </a:br>
            <a:r>
              <a:rPr lang="sk-SK" sz="2700" dirty="0">
                <a:hlinkClick r:id="rId2" action="ppaction://hlinksldjump"/>
              </a:rPr>
              <a:t>https://www.minedu.sk/vnutorne-rezortne-predpisy/</a:t>
            </a:r>
            <a:br>
              <a:rPr lang="sk-SK" sz="2700" dirty="0"/>
            </a:br>
            <a:br>
              <a:rPr lang="sk-SK" sz="2700" dirty="0"/>
            </a:br>
            <a:r>
              <a:rPr lang="sk-SK" sz="2700" dirty="0">
                <a:solidFill>
                  <a:srgbClr val="FF0000"/>
                </a:solidFill>
              </a:rPr>
              <a:t>sú zverejnené podľa rokov</a:t>
            </a:r>
            <a:br>
              <a:rPr lang="sk-SK" sz="2700" dirty="0"/>
            </a:br>
            <a:endParaRPr lang="sk-SK" sz="27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FC75138-FA45-4915-BF5B-E70A13FEF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Odporúčam stiahnuť </a:t>
            </a: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počítača </a:t>
            </a:r>
            <a:endParaRPr lang="sk-SK" dirty="0"/>
          </a:p>
          <a:p>
            <a:pPr marL="0" indent="0">
              <a:buNone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Pokyn ministra č. 39/2017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k-SK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ktorým sa vydávajú profesijné štandardy pre jednotlivé kategórie a podkategórie pedagogických zamestnancov a odborných zamestnancov škôl a školských zariadení 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Prílohy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Pokynu ministra č. 39/2017 </a:t>
            </a:r>
            <a:r>
              <a:rPr lang="sk-SK" dirty="0"/>
              <a:t>slúžia na </a:t>
            </a:r>
            <a:r>
              <a:rPr lang="sk-SK" dirty="0">
                <a:highlight>
                  <a:srgbClr val="00FFFF"/>
                </a:highlight>
              </a:rPr>
              <a:t>ujasnenie si povinností</a:t>
            </a:r>
            <a:r>
              <a:rPr lang="sk-SK" dirty="0"/>
              <a:t> jednotlivých kategórií pedagogických a odborných zamestnancov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DA71EC1-4D20-4923-B9AA-0F865BDB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45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10388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A5B81-68C4-4FC6-8DF4-5D5D56AA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5600700" algn="r"/>
              </a:tabLst>
            </a:pP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Prílohy k Pokynu ministra č. 39/2017- prehľad</a:t>
            </a: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8B5E39EA-F556-4481-A080-29E4EB284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67" y="1193800"/>
            <a:ext cx="11379200" cy="5460999"/>
          </a:xfr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C313097-5AD9-49F9-9C53-384814C1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46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9627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D78A1F01-D2DE-4BCC-94CE-052EF513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47</a:t>
            </a:fld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924DF8F-5BCD-4138-B4FF-3B4DCF2A5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" y="254000"/>
            <a:ext cx="11827934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8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A388C5-3568-4622-A08D-0AAE0AE2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Školské obvody a školské spády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43AD6C-1655-4297-91B5-77836F055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dirty="0">
                <a:highlight>
                  <a:srgbClr val="FFFF00"/>
                </a:highlight>
              </a:rPr>
              <a:t>Dotazník obce a mestá </a:t>
            </a:r>
            <a:r>
              <a:rPr lang="sk-SK" dirty="0"/>
              <a:t>– mapovanie aktuálnej situácie v územnej pôsobnosti  RÚŠS v Nitre t. j. v Nitrianskom kraji</a:t>
            </a:r>
          </a:p>
          <a:p>
            <a:pPr marL="0" indent="0">
              <a:buNone/>
            </a:pPr>
            <a:r>
              <a:rPr lang="sk-SK" dirty="0"/>
              <a:t>Zámer zmapovať situáciu,  ako  obce a mestá plnia  túto zákonnú povinnosť vo veci: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 </a:t>
            </a:r>
            <a:r>
              <a:rPr lang="sk-SK" dirty="0">
                <a:highlight>
                  <a:srgbClr val="FFFF00"/>
                </a:highlight>
              </a:rPr>
              <a:t>evidencii detí </a:t>
            </a:r>
            <a:r>
              <a:rPr lang="sk-SK" dirty="0"/>
              <a:t>vo veku od narodenia do 15 r. života v mieste trvalého pobytu v obci/meste 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 ako vytvárajú podmienky dostatočnej kapacity v MŠ a ZŠ, aby mohlo byť bez problémov </a:t>
            </a:r>
            <a:r>
              <a:rPr lang="sk-SK" dirty="0">
                <a:highlight>
                  <a:srgbClr val="FFFF00"/>
                </a:highlight>
              </a:rPr>
              <a:t>uplatnené právo týchto detí </a:t>
            </a:r>
            <a:r>
              <a:rPr lang="sk-SK" dirty="0"/>
              <a:t>vo veci:</a:t>
            </a:r>
          </a:p>
          <a:p>
            <a:r>
              <a:rPr lang="sk-SK" b="1" dirty="0"/>
              <a:t>Právo dieťaťa na prijatie do materskej školy </a:t>
            </a:r>
            <a:r>
              <a:rPr lang="sk-SK" dirty="0"/>
              <a:t>v mieste trvalého pobytu resp. v určenom školskom spáde </a:t>
            </a:r>
            <a:r>
              <a:rPr lang="sk-SK" b="1" dirty="0"/>
              <a:t>podľa veku</a:t>
            </a:r>
          </a:p>
          <a:p>
            <a:r>
              <a:rPr lang="sk-SK" b="1" dirty="0"/>
              <a:t>Plnenie povinného predprimárneho vzdelávania </a:t>
            </a:r>
            <a:r>
              <a:rPr lang="sk-SK" dirty="0"/>
              <a:t>(PPV) v určenom školskom spáde</a:t>
            </a:r>
          </a:p>
          <a:p>
            <a:r>
              <a:rPr lang="sk-SK" b="1" dirty="0"/>
              <a:t>Plnenie povinnej školskej dochádzky </a:t>
            </a:r>
            <a:r>
              <a:rPr lang="sk-SK" dirty="0"/>
              <a:t>(PŠD) v školskom obvode</a:t>
            </a: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3DA84EE-1E3A-48EA-B417-FDC73F6BE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48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55898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E7ED2A8C-7045-4F64-9817-D3ECA4EE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§ 8a zákona č. 596/2003 Z. z. s účinnosťou od 1. januára 2025</a:t>
            </a:r>
            <a:br>
              <a:rPr lang="pl-PL" dirty="0"/>
            </a:br>
            <a:endParaRPr lang="sk-SK" dirty="0"/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A75D96C4-C6AA-4C0A-B3CF-9725332A6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129"/>
            <a:ext cx="10515600" cy="5701834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„§ 8a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Spádová materská škola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Obec určí všeobecne záväzným nariadením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spádovú materskú školu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zriaďovateľskej pôsobnosti obce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 deti s trvalým pobytom v obci, v ktorej plnia povinné predprimárne vzdelávanie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Ak je obec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zriaďovateľom viacerých materských škôl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všeobecne záväzným nariadením určí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 každú spádovú materskú školu časť svojho územia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(2) Obec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 určení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spádovej materskej školy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zohľadní najmä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kapacitu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školských budov vo vlastníctve obce alebo v jej nájme, v ktorých sa uskutočňuje predprimárne vzdelávanie,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dostupnosť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možnosti dopravnej obslužnosti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územia obce, pre ktorú obec má určiť spádovú materskú školu,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vzdialenosť trvalého pobytu dieťaťa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spádovej materskej školy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d)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záujem obyvateľov obce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trvalým pobytom v obci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vzdelávanie v štátnom jazyku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jazyku národnostných menšín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území obce.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(3) Spádová materská škola určená podľa odseku 1 sa považuje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spádovú materskú školu aj na účel výkonu práva na prijatie dieťaťa na predprimárne vzdelávanie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sk-SK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23a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(4)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 obec nezriadi materskú školu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môže sa dohodnúť s inými obcami na spádovej materskej škole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Obec a susedné obce pri určení spádovej materskej školy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zohľadnia skutočnosti podľa odseku 2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 sa takáto dohoda neuzatvorí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alebo bola uzatvorená bez zohľadnenia skutočností podľa odseku 2,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spádovej materskej škole rozhodne príslušný regionálny úrad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Regionálny úrad pri rozhodovaní o spádovej materskej škole zohľadňuje skutočnosti podľa odseku 2. Ak bola spádová materská škola určená na základe dohody, táto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dohoda môže zaniknúť po uplynutí výpovednej lehoty, ktorá trvá najmenej do konca nasledujúceho školského roka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.“.</a:t>
            </a:r>
            <a:endParaRPr kumimoji="0" lang="sk-SK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2977F28-B29D-4360-9EAB-713E0C52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49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146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49A239-0BC8-4C61-82B0-6D43698A6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Aktuálne témy 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A005CB6-DAA8-4BB5-BF94-F099C623D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12" y="1261533"/>
            <a:ext cx="11480688" cy="5350934"/>
          </a:xfrm>
        </p:spPr>
      </p:pic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60C72D4-5BBE-42BE-97C6-47572A9FB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3856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3C9C56-B2EF-479C-A978-BA613AC6F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11" y="875230"/>
            <a:ext cx="11513976" cy="5411755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sk-SK" sz="8000" dirty="0">
                <a:solidFill>
                  <a:srgbClr val="002060"/>
                </a:solidFill>
              </a:rPr>
              <a:t>(1) </a:t>
            </a:r>
            <a:r>
              <a:rPr lang="sk-SK" sz="8000" b="1" dirty="0">
                <a:solidFill>
                  <a:srgbClr val="002060"/>
                </a:solidFill>
              </a:rPr>
              <a:t>Školským úradom je obec</a:t>
            </a:r>
            <a:r>
              <a:rPr lang="sk-SK" sz="8000" dirty="0">
                <a:solidFill>
                  <a:srgbClr val="002060"/>
                </a:solidFill>
              </a:rPr>
              <a:t>, ktorá je zriaďovateľom škôl podľa § 6 ods. 1 </a:t>
            </a:r>
            <a:r>
              <a:rPr lang="sk-SK" sz="8000" b="1" dirty="0">
                <a:solidFill>
                  <a:srgbClr val="002060"/>
                </a:solidFill>
              </a:rPr>
              <a:t>s celkovým počtom najmenej 1 000 </a:t>
            </a:r>
            <a:r>
              <a:rPr lang="sk-SK" sz="8000" b="1" dirty="0">
                <a:solidFill>
                  <a:srgbClr val="002060"/>
                </a:solidFill>
                <a:highlight>
                  <a:srgbClr val="FFFF00"/>
                </a:highlight>
              </a:rPr>
              <a:t>detí a žiakov</a:t>
            </a:r>
            <a:r>
              <a:rPr lang="sk-SK" sz="8000" dirty="0">
                <a:solidFill>
                  <a:srgbClr val="002060"/>
                </a:solidFill>
              </a:rPr>
              <a:t>. Školský úrad vzniká od 1. januára kalendárneho roka. Dátum rozhodujúci na určenie počtu detí    a žiakov je 15. september predchádzajúceho kalendárneho roka.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sk-SK" sz="8000" dirty="0">
                <a:solidFill>
                  <a:srgbClr val="002060"/>
                </a:solidFill>
              </a:rPr>
              <a:t>(2) Za školský úrad sa považujú aj obce, pre ktoré na základe dohody podľa osobitného predpisu</a:t>
            </a:r>
            <a:r>
              <a:rPr lang="sk-SK" sz="8000" baseline="30000" dirty="0">
                <a:solidFill>
                  <a:srgbClr val="002060"/>
                </a:solidFill>
              </a:rPr>
              <a:t>35) </a:t>
            </a:r>
            <a:r>
              <a:rPr lang="sk-SK" sz="8000" dirty="0">
                <a:solidFill>
                  <a:srgbClr val="002060"/>
                </a:solidFill>
              </a:rPr>
              <a:t>odborne zabezpečuje úlohy a činnosti v oblasti školstva, mládeže a telesnej kultúry spoločný obecný úrad, pričom celkový počet detí a žiakov škôl v týchto obciach je najmenej 1 000.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sk-SK" sz="8000" dirty="0">
                <a:solidFill>
                  <a:srgbClr val="002060"/>
                </a:solidFill>
              </a:rPr>
              <a:t>... Odseky 3 až 5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9EA65D0-ADDB-424C-9AB6-DC989763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5654B-E563-43B8-88FB-FBBA5722E3F9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7920C2AE-BDBF-42C0-8F93-936C72FC289D}"/>
              </a:ext>
            </a:extLst>
          </p:cNvPr>
          <p:cNvSpPr txBox="1"/>
          <p:nvPr/>
        </p:nvSpPr>
        <p:spPr>
          <a:xfrm>
            <a:off x="0" y="0"/>
            <a:ext cx="12191999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72000" tIns="0" rIns="72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§ 7 zákona č. 596/2003 Z. z</a:t>
            </a: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68574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9C2B916-2231-4B5E-BC7D-2D9C0B596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435" y="2052917"/>
            <a:ext cx="11303725" cy="32657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3200" dirty="0">
                <a:solidFill>
                  <a:srgbClr val="002060"/>
                </a:solidFill>
              </a:rPr>
              <a:t>(5) </a:t>
            </a:r>
            <a:r>
              <a:rPr lang="sk-SK" sz="3200" b="1" dirty="0">
                <a:solidFill>
                  <a:srgbClr val="002060"/>
                </a:solidFill>
              </a:rPr>
              <a:t>Obec ako školský úrad vykonáva štátnu správu v druhom stupni</a:t>
            </a:r>
            <a:r>
              <a:rPr lang="sk-SK" sz="3200" dirty="0">
                <a:solidFill>
                  <a:srgbClr val="002060"/>
                </a:solidFill>
              </a:rPr>
              <a:t> vo veciach, v ktorých v prvom stupni rozhodol riaditeľ materskej školy alebo riaditeľ základnej školy, ktorej je príslušná obec zriaďovateľom. </a:t>
            </a:r>
            <a:r>
              <a:rPr lang="sk-SK" sz="3200" b="1" dirty="0">
                <a:solidFill>
                  <a:srgbClr val="002060"/>
                </a:solidFill>
              </a:rPr>
              <a:t>Ak obec nie je školským úradom</a:t>
            </a:r>
            <a:r>
              <a:rPr lang="sk-SK" sz="3200" dirty="0">
                <a:solidFill>
                  <a:srgbClr val="002060"/>
                </a:solidFill>
              </a:rPr>
              <a:t> (§ 7), </a:t>
            </a:r>
            <a:r>
              <a:rPr lang="sk-SK" sz="3200" b="1" dirty="0">
                <a:solidFill>
                  <a:srgbClr val="002060"/>
                </a:solidFill>
              </a:rPr>
              <a:t>výkon štátnej správy v druhom stupni</a:t>
            </a:r>
            <a:r>
              <a:rPr lang="sk-SK" sz="3200" dirty="0">
                <a:solidFill>
                  <a:srgbClr val="002060"/>
                </a:solidFill>
              </a:rPr>
              <a:t> podľa tohto odseku a činnosti podľa odseku 8 písm. a), c) a d) </a:t>
            </a:r>
            <a:r>
              <a:rPr lang="sk-SK" sz="3200" b="1" dirty="0">
                <a:solidFill>
                  <a:srgbClr val="002060"/>
                </a:solidFill>
              </a:rPr>
              <a:t>zabezpečuje pre ňu regionálny úrad</a:t>
            </a:r>
            <a:r>
              <a:rPr lang="sk-SK" sz="3200" dirty="0">
                <a:solidFill>
                  <a:srgbClr val="002060"/>
                </a:solidFill>
              </a:rPr>
              <a:t>, ak    § 38 ods. 6 neustanovuje inak. </a:t>
            </a:r>
            <a:r>
              <a:rPr lang="sk-SK" sz="3200" dirty="0">
                <a:solidFill>
                  <a:srgbClr val="C00000"/>
                </a:solidFill>
              </a:rPr>
              <a:t>– ten neustanovuje v tejto veci inak</a:t>
            </a:r>
            <a:endParaRPr lang="sk-SK" sz="32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1D559D0-9490-42B1-A700-2706C399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5654B-E563-43B8-88FB-FBBA5722E3F9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9599E76-43A5-444F-8984-5D92469604E1}"/>
              </a:ext>
            </a:extLst>
          </p:cNvPr>
          <p:cNvSpPr txBox="1"/>
          <p:nvPr/>
        </p:nvSpPr>
        <p:spPr>
          <a:xfrm>
            <a:off x="-225656" y="406240"/>
            <a:ext cx="1219200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72000" tIns="0" rIns="72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§ 6 ods. 5 zákona č. 596/2003 Z. z.. </a:t>
            </a:r>
            <a:endParaRPr kumimoji="0" lang="sk-SK" sz="28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1926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sk-SK" smtClean="0"/>
              <a:t>52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568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9C2B916-2231-4B5E-BC7D-2D9C0B596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597715"/>
            <a:ext cx="11408229" cy="61237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1800" b="1" dirty="0">
                <a:solidFill>
                  <a:srgbClr val="C00000"/>
                </a:solidFill>
              </a:rPr>
              <a:t>Str. 27 Manuálu – predprimárne vzdelávanie:</a:t>
            </a:r>
          </a:p>
          <a:p>
            <a:pPr marL="0" indent="0" algn="just">
              <a:buNone/>
            </a:pPr>
            <a:r>
              <a:rPr lang="sk-SK" sz="1800" b="1" dirty="0">
                <a:solidFill>
                  <a:srgbClr val="002060"/>
                </a:solidFill>
              </a:rPr>
              <a:t>Upozornenie:</a:t>
            </a:r>
            <a:r>
              <a:rPr lang="sk-SK" sz="1800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sk-SK" sz="1800" dirty="0">
                <a:solidFill>
                  <a:srgbClr val="002060"/>
                </a:solidFill>
              </a:rPr>
              <a:t>Vo veciach, v ktorých v prvom stupni rozhodol </a:t>
            </a:r>
            <a:r>
              <a:rPr lang="sk-SK" sz="1800" b="1" dirty="0">
                <a:solidFill>
                  <a:srgbClr val="002060"/>
                </a:solidFill>
              </a:rPr>
              <a:t>riaditeľ materskej školy, ktorej je obec zriaďovateľom</a:t>
            </a:r>
            <a:r>
              <a:rPr lang="sk-SK" sz="1800" dirty="0">
                <a:solidFill>
                  <a:srgbClr val="002060"/>
                </a:solidFill>
              </a:rPr>
              <a:t>, rozhoduje </a:t>
            </a:r>
            <a:r>
              <a:rPr lang="sk-SK" sz="1800" b="1" dirty="0">
                <a:solidFill>
                  <a:srgbClr val="002060"/>
                </a:solidFill>
              </a:rPr>
              <a:t>v druhom stupni obec</a:t>
            </a:r>
            <a:r>
              <a:rPr lang="sk-SK" sz="1800" dirty="0">
                <a:solidFill>
                  <a:srgbClr val="002060"/>
                </a:solidFill>
              </a:rPr>
              <a:t>, </a:t>
            </a:r>
            <a:r>
              <a:rPr lang="sk-SK" sz="1800" b="1" dirty="0">
                <a:solidFill>
                  <a:srgbClr val="002060"/>
                </a:solidFill>
              </a:rPr>
              <a:t>ak je školským úradom</a:t>
            </a:r>
            <a:r>
              <a:rPr lang="sk-SK" sz="18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sk-SK" sz="1800" b="1" dirty="0">
                <a:solidFill>
                  <a:srgbClr val="002060"/>
                </a:solidFill>
              </a:rPr>
              <a:t>Ak obec nie je školským úradom</a:t>
            </a:r>
            <a:r>
              <a:rPr lang="sk-SK" sz="1800" dirty="0">
                <a:solidFill>
                  <a:srgbClr val="002060"/>
                </a:solidFill>
              </a:rPr>
              <a:t> (§ 7 zákona č. 596/2003 Z. z.), </a:t>
            </a:r>
            <a:r>
              <a:rPr lang="sk-SK" sz="1800" b="1" dirty="0">
                <a:solidFill>
                  <a:srgbClr val="002060"/>
                </a:solidFill>
              </a:rPr>
              <a:t>výkon štátnej správy v druhom stupni</a:t>
            </a:r>
            <a:r>
              <a:rPr lang="sk-SK" sz="1800" dirty="0">
                <a:solidFill>
                  <a:srgbClr val="002060"/>
                </a:solidFill>
              </a:rPr>
              <a:t> vo veciach, v ktorých v prvom stupni rozhodol riaditeľ materskej školy, ktorej zriaďovateľom je daná obec, </a:t>
            </a:r>
            <a:r>
              <a:rPr lang="sk-SK" sz="1800" b="1" dirty="0">
                <a:solidFill>
                  <a:srgbClr val="002060"/>
                </a:solidFill>
              </a:rPr>
              <a:t>vykonáva na základe § 6 ods. 5 zákona č. 596/2003 Z. z. príslušný regionálny úrad školskej správy</a:t>
            </a:r>
            <a:r>
              <a:rPr lang="sk-SK" sz="1800" dirty="0">
                <a:solidFill>
                  <a:srgbClr val="002060"/>
                </a:solidFill>
              </a:rPr>
              <a:t>. Vo veciach, v ktorých v prvom stupni rozhodol </a:t>
            </a:r>
            <a:r>
              <a:rPr lang="sk-SK" sz="1800" b="1" dirty="0">
                <a:solidFill>
                  <a:srgbClr val="002060"/>
                </a:solidFill>
              </a:rPr>
              <a:t>riaditeľ materskej školy zriadenej</a:t>
            </a:r>
            <a:r>
              <a:rPr lang="sk-SK" sz="1800" dirty="0">
                <a:solidFill>
                  <a:srgbClr val="002060"/>
                </a:solidFill>
              </a:rPr>
              <a:t> </a:t>
            </a:r>
            <a:r>
              <a:rPr lang="sk-SK" sz="1800" b="1" dirty="0">
                <a:solidFill>
                  <a:srgbClr val="002060"/>
                </a:solidFill>
              </a:rPr>
              <a:t>regionálnym úradom školskej správy</a:t>
            </a:r>
            <a:r>
              <a:rPr lang="sk-SK" sz="1800" dirty="0">
                <a:solidFill>
                  <a:srgbClr val="002060"/>
                </a:solidFill>
              </a:rPr>
              <a:t>, rozhoduje </a:t>
            </a:r>
            <a:r>
              <a:rPr lang="sk-SK" sz="1800" b="1" dirty="0">
                <a:solidFill>
                  <a:srgbClr val="002060"/>
                </a:solidFill>
              </a:rPr>
              <a:t>v druhom stupni regionálny úrad školskej správy</a:t>
            </a:r>
            <a:r>
              <a:rPr lang="sk-SK" sz="1800" dirty="0">
                <a:solidFill>
                  <a:srgbClr val="002060"/>
                </a:solidFill>
              </a:rPr>
              <a:t>, ktorý je zriaďovateľom príslušnej materskej školy [§ 10 ods. 6 písm. a) zákona č. 596/2003 Z. z.].</a:t>
            </a:r>
          </a:p>
          <a:p>
            <a:pPr algn="just"/>
            <a:r>
              <a:rPr lang="sk-SK" sz="1800" dirty="0">
                <a:solidFill>
                  <a:srgbClr val="C00000"/>
                </a:solidFill>
              </a:rPr>
              <a:t>O odvolaní vo veciach, v ktorých v prvom stupni rozhodol </a:t>
            </a:r>
            <a:r>
              <a:rPr lang="sk-SK" sz="1800" b="1" dirty="0">
                <a:solidFill>
                  <a:srgbClr val="C00000"/>
                </a:solidFill>
              </a:rPr>
              <a:t>riaditeľ súkromnej materskej školy</a:t>
            </a:r>
            <a:r>
              <a:rPr lang="sk-SK" sz="1800" dirty="0">
                <a:solidFill>
                  <a:srgbClr val="C00000"/>
                </a:solidFill>
              </a:rPr>
              <a:t> alebo </a:t>
            </a:r>
            <a:r>
              <a:rPr lang="sk-SK" sz="1800" b="1" dirty="0">
                <a:solidFill>
                  <a:srgbClr val="C00000"/>
                </a:solidFill>
              </a:rPr>
              <a:t>riaditeľ cirkevnej materskej školy,</a:t>
            </a:r>
            <a:r>
              <a:rPr lang="sk-SK" sz="1800" dirty="0">
                <a:solidFill>
                  <a:srgbClr val="C00000"/>
                </a:solidFill>
              </a:rPr>
              <a:t> rozhoduje </a:t>
            </a:r>
            <a:r>
              <a:rPr lang="sk-SK" sz="1800" b="1" dirty="0">
                <a:solidFill>
                  <a:srgbClr val="C00000"/>
                </a:solidFill>
              </a:rPr>
              <a:t>zriaďovateľ súkromnej materskej školy</a:t>
            </a:r>
            <a:r>
              <a:rPr lang="sk-SK" sz="1800" dirty="0">
                <a:solidFill>
                  <a:srgbClr val="C00000"/>
                </a:solidFill>
              </a:rPr>
              <a:t> alebo </a:t>
            </a:r>
            <a:r>
              <a:rPr lang="sk-SK" sz="1800" b="1" dirty="0">
                <a:solidFill>
                  <a:srgbClr val="C00000"/>
                </a:solidFill>
              </a:rPr>
              <a:t>zriaďovateľ cirkevnej materskej školy</a:t>
            </a:r>
            <a:r>
              <a:rPr lang="sk-SK" sz="1800" dirty="0">
                <a:solidFill>
                  <a:srgbClr val="C00000"/>
                </a:solidFill>
              </a:rPr>
              <a:t>. Ak riaditeľ (súkromnej) materskej školy je tá istá osoba ako zriaďovateľ, o odvolaní rozhoduje </a:t>
            </a:r>
            <a:r>
              <a:rPr lang="sk-SK" sz="1800" b="1" dirty="0">
                <a:solidFill>
                  <a:srgbClr val="C00000"/>
                </a:solidFill>
              </a:rPr>
              <a:t>najmenej trojčlenná odvolacia komisia zriadená zriaďovateľom</a:t>
            </a:r>
            <a:r>
              <a:rPr lang="sk-SK" sz="1800" dirty="0">
                <a:solidFill>
                  <a:srgbClr val="C00000"/>
                </a:solidFill>
              </a:rPr>
              <a:t>; rozhodnutia o odvolaní podpisuje predseda odvolacej komisie.</a:t>
            </a:r>
            <a:r>
              <a:rPr lang="sk-SK" sz="1800" b="1" dirty="0">
                <a:solidFill>
                  <a:srgbClr val="C00000"/>
                </a:solidFill>
              </a:rPr>
              <a:t> </a:t>
            </a:r>
            <a:endParaRPr lang="sk-SK" sz="1800" dirty="0">
              <a:solidFill>
                <a:srgbClr val="C00000"/>
              </a:solidFill>
            </a:endParaRPr>
          </a:p>
          <a:p>
            <a:pPr algn="just"/>
            <a:r>
              <a:rPr lang="sk-SK" sz="1800" b="1" dirty="0">
                <a:solidFill>
                  <a:srgbClr val="C00000"/>
                </a:solidFill>
              </a:rPr>
              <a:t>Vzory rozhodnutí vydávaných riaditeľmi cirkevných materských škôl a súkromných materských škôl sú identické, ako vzory rozhodnutí vydávaných riaditeľmi štátnych materských škôl, okrem použitej pečiatky, čo je zvýraznené na každom vzore v jednotlivých prílohách. </a:t>
            </a:r>
            <a:endParaRPr lang="sk-SK" sz="1800" dirty="0">
              <a:solidFill>
                <a:srgbClr val="C00000"/>
              </a:solidFill>
            </a:endParaRPr>
          </a:p>
          <a:p>
            <a:pPr algn="just"/>
            <a:r>
              <a:rPr lang="sk-SK" sz="1800" b="1" dirty="0">
                <a:solidFill>
                  <a:srgbClr val="00B050"/>
                </a:solidFill>
              </a:rPr>
              <a:t>Ak správne konanie začína na návrh správneho orgánu (ex </a:t>
            </a:r>
            <a:r>
              <a:rPr lang="sk-SK" sz="1800" b="1" dirty="0" err="1">
                <a:solidFill>
                  <a:srgbClr val="00B050"/>
                </a:solidFill>
              </a:rPr>
              <a:t>offo</a:t>
            </a:r>
            <a:r>
              <a:rPr lang="sk-SK" sz="1800" b="1" dirty="0">
                <a:solidFill>
                  <a:srgbClr val="00B050"/>
                </a:solidFill>
              </a:rPr>
              <a:t>), je potrebné o začatí konania upovedomiť účastníkov konania, </a:t>
            </a:r>
            <a:r>
              <a:rPr lang="sk-SK" sz="1800" dirty="0">
                <a:solidFill>
                  <a:srgbClr val="00B050"/>
                </a:solidFill>
              </a:rPr>
              <a:t>pretože vo všeobecnosti platí, že ex </a:t>
            </a:r>
            <a:r>
              <a:rPr lang="sk-SK" sz="1800" dirty="0" err="1">
                <a:solidFill>
                  <a:srgbClr val="00B050"/>
                </a:solidFill>
              </a:rPr>
              <a:t>offo</a:t>
            </a:r>
            <a:r>
              <a:rPr lang="sk-SK" sz="1800" dirty="0">
                <a:solidFill>
                  <a:srgbClr val="00B050"/>
                </a:solidFill>
              </a:rPr>
              <a:t> správne konanie je začaté, keď správny orgán urobí voči účastníkovi konania prvý úkon, t. j. upovedomí o začatí účastníka konania (§ 18 ods. 1 až 3 zákona č. 71/1967 Zb. o správnom konaní (správny poriadok) v znení neskorších predpisov).</a:t>
            </a:r>
            <a:r>
              <a:rPr lang="sk-SK" sz="1800" b="1" dirty="0">
                <a:solidFill>
                  <a:srgbClr val="00B050"/>
                </a:solidFill>
              </a:rPr>
              <a:t> </a:t>
            </a:r>
            <a:endParaRPr lang="sk-SK" sz="1800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1D559D0-9490-42B1-A700-2706C399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53</a:t>
            </a:fld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9599E76-43A5-444F-8984-5D92469604E1}"/>
              </a:ext>
            </a:extLst>
          </p:cNvPr>
          <p:cNvSpPr txBox="1"/>
          <p:nvPr/>
        </p:nvSpPr>
        <p:spPr>
          <a:xfrm>
            <a:off x="0" y="-6137"/>
            <a:ext cx="12192000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</a:rPr>
              <a:t>§ 6 ods. 5 zákona č. 596/2003 Z. z.. </a:t>
            </a:r>
            <a:endParaRPr lang="sk-SK" sz="2800" b="1" cap="all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88141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44886D65-EE8D-42BB-99D6-C16FC70059A7}"/>
              </a:ext>
            </a:extLst>
          </p:cNvPr>
          <p:cNvSpPr/>
          <p:nvPr/>
        </p:nvSpPr>
        <p:spPr bwMode="auto">
          <a:xfrm>
            <a:off x="0" y="0"/>
            <a:ext cx="12192000" cy="6811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00397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PPV, formy jeho plnenia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749C7A8C-51AC-404D-8452-2275454EAD1C}"/>
              </a:ext>
            </a:extLst>
          </p:cNvPr>
          <p:cNvSpPr/>
          <p:nvPr/>
        </p:nvSpPr>
        <p:spPr>
          <a:xfrm>
            <a:off x="99528" y="1850362"/>
            <a:ext cx="4527838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dovŕši päť rokov veku do 31. augusta kalendárneho roku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t. j. dieťa podľa § 28a ods. 1 školského zákona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pokračuje v plnení PPV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t. j. dieťa podľa    § 28a ods. 3 školského zákona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 zdravotných dôvodov je oslobodené                  od povinnosti dochádzať do materskej školy a neposkytuje sa mu vzdelávanie   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pominutia dôvodov, t. j. dieťa podľa           § 28a ods. 5 školského zákona 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9C9B5B3F-C021-4460-BB69-585768599056}"/>
              </a:ext>
            </a:extLst>
          </p:cNvPr>
          <p:cNvSpPr/>
          <p:nvPr/>
        </p:nvSpPr>
        <p:spPr>
          <a:xfrm>
            <a:off x="4737148" y="1125936"/>
            <a:ext cx="7352520" cy="369331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pravidelné denné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dochádzanie v pracovných dňoch, okrem času školských prázdnin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rozsahu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najmenej 4 hodiny denne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(prvá veta           § 59a ods. 5 školského zákona)</a:t>
            </a:r>
          </a:p>
          <a:p>
            <a:pPr marL="342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 ide o dieťa so zdravotným znevýhodnením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pravidelné denné dochádzanie v pracovných dňoch v rozsahu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menej ako 4 hodiny denne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 základe žiadosti zákonného zástupcu a so súhlasom zariadenia poradenstva a prevencie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(druhá veta § 59a ods. 5 školského zákona)</a:t>
            </a:r>
          </a:p>
          <a:p>
            <a:pPr marL="342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formou individuálneho vzdelávania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podľa § 28b ods. 2 písm. a) alebo b) školského zákona</a:t>
            </a:r>
          </a:p>
          <a:p>
            <a:pPr marL="342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osobitným spôsobom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podľa § 23 školského zákona [(okrem vzdelávania podľa individuálneho učebného plánu = písm. f)]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https://crinfo.iedu.sk/vykazy/documents/MetodickePokyny/07_Evidovanie%20sposobov%20plnenia%20PPV.pdf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79A4FFA-4045-4DBA-AE9E-B7D1408F54FE}"/>
              </a:ext>
            </a:extLst>
          </p:cNvPr>
          <p:cNvSpPr txBox="1"/>
          <p:nvPr/>
        </p:nvSpPr>
        <p:spPr>
          <a:xfrm>
            <a:off x="102330" y="1013035"/>
            <a:ext cx="452783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dieťa plniace PPV 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 považuje každé dieťa,  ktoré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73198314-17C4-494C-A838-C492F9F5EA74}"/>
              </a:ext>
            </a:extLst>
          </p:cNvPr>
          <p:cNvSpPr txBox="1"/>
          <p:nvPr/>
        </p:nvSpPr>
        <p:spPr>
          <a:xfrm>
            <a:off x="4739950" y="812980"/>
            <a:ext cx="735252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Formy plnenia PPV (aj pokračovania plnenia PPV)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BBFB00CD-33B4-41DD-BEF2-B24F0DF92024}"/>
              </a:ext>
            </a:extLst>
          </p:cNvPr>
          <p:cNvSpPr txBox="1"/>
          <p:nvPr/>
        </p:nvSpPr>
        <p:spPr>
          <a:xfrm>
            <a:off x="74647" y="5066979"/>
            <a:ext cx="1201782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súhlas s osobitným spôsobom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plnenia PPV podľa písm. b) t. j. vzdelávanie v školách mimo územia SR,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žiada zákonný zástupca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(k žiadosti do 30 dní po príchode dieťaťa do krajiny pobytu predloží riaditeľovi kmeňovej MŠ doklad s uvedením názvu a adresy školy, ktorý potvrdzuje, že dieťa navštevuje príslušnú školu) – riaditeľ MŠ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dá súhlas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urobí záznam v osobnom spise dieťaťa;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B23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nevydáva žiadne rozhodnutie</a:t>
            </a:r>
          </a:p>
        </p:txBody>
      </p:sp>
    </p:spTree>
    <p:extLst>
      <p:ext uri="{BB962C8B-B14F-4D97-AF65-F5344CB8AC3E}">
        <p14:creationId xmlns:p14="http://schemas.microsoft.com/office/powerpoint/2010/main" val="38382901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44886D65-EE8D-42BB-99D6-C16FC70059A7}"/>
              </a:ext>
            </a:extLst>
          </p:cNvPr>
          <p:cNvSpPr/>
          <p:nvPr/>
        </p:nvSpPr>
        <p:spPr bwMode="auto">
          <a:xfrm>
            <a:off x="0" y="0"/>
            <a:ext cx="12192000" cy="5318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2800" kern="0" dirty="0">
                <a:solidFill>
                  <a:srgbClr val="003973"/>
                </a:solidFill>
                <a:latin typeface="Arial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Povinné predprimárne vzdelávanie</a:t>
            </a:r>
            <a:endParaRPr lang="sk-SK" sz="2800" b="1" kern="0" dirty="0">
              <a:solidFill>
                <a:schemeClr val="bg1"/>
              </a:solidFill>
            </a:endParaRPr>
          </a:p>
          <a:p>
            <a:pPr marL="0" marR="0" lvl="0" indent="0" algn="ctr" defTabSz="91440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749C7A8C-51AC-404D-8452-2275454EAD1C}"/>
              </a:ext>
            </a:extLst>
          </p:cNvPr>
          <p:cNvSpPr/>
          <p:nvPr/>
        </p:nvSpPr>
        <p:spPr>
          <a:xfrm>
            <a:off x="148046" y="1020115"/>
            <a:ext cx="5651863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sk-SK" dirty="0">
                <a:solidFill>
                  <a:srgbClr val="0B2379"/>
                </a:solidFill>
              </a:rPr>
              <a:t>prestúpiť do inej MŠ podľa § 28d ods. 1 a 2 školského zákona</a:t>
            </a:r>
          </a:p>
          <a:p>
            <a:pPr marL="342900" indent="-342900" algn="just">
              <a:buAutoNum type="arabicPeriod"/>
            </a:pPr>
            <a:r>
              <a:rPr lang="sk-SK" dirty="0">
                <a:solidFill>
                  <a:srgbClr val="0B2379"/>
                </a:solidFill>
              </a:rPr>
              <a:t>mať povolené IV (podľa § 28b ods. 2 písm. a) alebo b) školského zákona</a:t>
            </a:r>
          </a:p>
          <a:p>
            <a:pPr marL="342900" indent="-342900" algn="just">
              <a:buAutoNum type="arabicPeriod"/>
            </a:pPr>
            <a:r>
              <a:rPr lang="sk-SK" dirty="0">
                <a:solidFill>
                  <a:srgbClr val="0B2379"/>
                </a:solidFill>
              </a:rPr>
              <a:t>mať súhlas s osobitným spôsobom plnenia PPV</a:t>
            </a:r>
          </a:p>
          <a:p>
            <a:pPr marL="342900" indent="-342900" algn="just">
              <a:buAutoNum type="arabicPeriod"/>
            </a:pPr>
            <a:r>
              <a:rPr lang="sk-SK" dirty="0">
                <a:solidFill>
                  <a:srgbClr val="0B2379"/>
                </a:solidFill>
              </a:rPr>
              <a:t>mať dištančnú formu plnenia PPV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9C9B5B3F-C021-4460-BB69-585768599056}"/>
              </a:ext>
            </a:extLst>
          </p:cNvPr>
          <p:cNvSpPr/>
          <p:nvPr/>
        </p:nvSpPr>
        <p:spPr>
          <a:xfrm>
            <a:off x="5921827" y="1020115"/>
            <a:ext cx="6122127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1" indent="-342900" algn="just">
              <a:buFont typeface="+mj-lt"/>
              <a:buAutoNum type="arabicPeriod"/>
            </a:pPr>
            <a:r>
              <a:rPr lang="sk-SK" dirty="0">
                <a:solidFill>
                  <a:srgbClr val="0B2379"/>
                </a:solidFill>
              </a:rPr>
              <a:t>zanechať vzdelávanie podľa § 28d ods. 3 – 5 školského zákona</a:t>
            </a:r>
          </a:p>
          <a:p>
            <a:pPr marL="342900" lvl="1" indent="-342900" algn="just">
              <a:buFont typeface="+mj-lt"/>
              <a:buAutoNum type="arabicPeriod"/>
            </a:pPr>
            <a:r>
              <a:rPr lang="sk-SK" dirty="0">
                <a:solidFill>
                  <a:srgbClr val="0B2379"/>
                </a:solidFill>
              </a:rPr>
              <a:t>mať prerušenú dochádzku </a:t>
            </a:r>
          </a:p>
          <a:p>
            <a:pPr marL="342900" lvl="1" indent="-342900" algn="just">
              <a:buFont typeface="+mj-lt"/>
              <a:buAutoNum type="arabicPeriod"/>
            </a:pPr>
            <a:r>
              <a:rPr lang="sk-SK" dirty="0">
                <a:solidFill>
                  <a:srgbClr val="0B2379"/>
                </a:solidFill>
              </a:rPr>
              <a:t>mať vydané rozhodnutie o predčasnom skončení predprimárneho vzdelávania za podmienok taxatívne určených školským zákonom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79A4FFA-4045-4DBA-AE9E-B7D1408F54FE}"/>
              </a:ext>
            </a:extLst>
          </p:cNvPr>
          <p:cNvSpPr txBox="1"/>
          <p:nvPr/>
        </p:nvSpPr>
        <p:spPr>
          <a:xfrm>
            <a:off x="148046" y="581689"/>
            <a:ext cx="565186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0B2379"/>
                </a:solidFill>
              </a:rPr>
              <a:t>Dieťa plniace PPV a dieťa pokračujúce v plnení PPV </a:t>
            </a:r>
            <a:r>
              <a:rPr lang="sk-SK" b="1" dirty="0">
                <a:solidFill>
                  <a:srgbClr val="C00000"/>
                </a:solidFill>
              </a:rPr>
              <a:t>smie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73198314-17C4-494C-A838-C492F9F5EA74}"/>
              </a:ext>
            </a:extLst>
          </p:cNvPr>
          <p:cNvSpPr txBox="1"/>
          <p:nvPr/>
        </p:nvSpPr>
        <p:spPr>
          <a:xfrm>
            <a:off x="5921827" y="592394"/>
            <a:ext cx="612212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k-SK" b="1" dirty="0">
                <a:solidFill>
                  <a:srgbClr val="0B2379"/>
                </a:solidFill>
              </a:rPr>
              <a:t>Dieťa plniace PPV a dieťa pokračujúce v plnení PPV </a:t>
            </a:r>
            <a:r>
              <a:rPr lang="sk-SK" b="1" dirty="0">
                <a:solidFill>
                  <a:srgbClr val="C00000"/>
                </a:solidFill>
              </a:rPr>
              <a:t>nesmie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BBFB00CD-33B4-41DD-BEF2-B24F0DF92024}"/>
              </a:ext>
            </a:extLst>
          </p:cNvPr>
          <p:cNvSpPr txBox="1"/>
          <p:nvPr/>
        </p:nvSpPr>
        <p:spPr>
          <a:xfrm>
            <a:off x="0" y="2816387"/>
            <a:ext cx="12192000" cy="40934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k-SK" sz="2000" b="1" dirty="0">
                <a:solidFill>
                  <a:srgbClr val="0B2379"/>
                </a:solidFill>
              </a:rPr>
              <a:t>Podľa dodatku č. 2 k ŠVP: Denná forma výchovy a vzdelávania </a:t>
            </a:r>
            <a:r>
              <a:rPr lang="sk-SK" sz="2000" dirty="0">
                <a:solidFill>
                  <a:srgbClr val="0B2379"/>
                </a:solidFill>
              </a:rPr>
              <a:t>sa môže </a:t>
            </a:r>
            <a:r>
              <a:rPr lang="sk-SK" sz="2000" b="1" dirty="0">
                <a:solidFill>
                  <a:srgbClr val="0B2379"/>
                </a:solidFill>
              </a:rPr>
              <a:t>uskutočňovať aj ako dištančná</a:t>
            </a:r>
            <a:r>
              <a:rPr lang="sk-SK" sz="2000" dirty="0">
                <a:solidFill>
                  <a:srgbClr val="0B2379"/>
                </a:solidFill>
              </a:rPr>
              <a:t>:</a:t>
            </a:r>
          </a:p>
          <a:p>
            <a:pPr algn="just"/>
            <a:r>
              <a:rPr lang="sk-SK" sz="2000" dirty="0">
                <a:solidFill>
                  <a:srgbClr val="0B2379"/>
                </a:solidFill>
              </a:rPr>
              <a:t>a) v celom rozsahu vzdelávania zabezpečovaného materskou školou pre deti, ak sa vyhlási výnimočný stav, núdzový stav alebo mimoriadna situácia,</a:t>
            </a:r>
          </a:p>
          <a:p>
            <a:pPr algn="just"/>
            <a:r>
              <a:rPr lang="sk-SK" sz="2000" dirty="0">
                <a:solidFill>
                  <a:srgbClr val="0B2379"/>
                </a:solidFill>
              </a:rPr>
              <a:t>b) v rozsahu podľa rozhodnutia riaditeľa školy, ministra školstva alebo inej oprávnenej osoby v čase mimoriadnej situácie, núdzového stavu alebo výnimočného stavu pre všetky deti,</a:t>
            </a:r>
          </a:p>
          <a:p>
            <a:pPr algn="just"/>
            <a:r>
              <a:rPr lang="sk-SK" sz="2000" b="1" dirty="0">
                <a:solidFill>
                  <a:srgbClr val="0B2379"/>
                </a:solidFill>
              </a:rPr>
              <a:t>c) v rozsahu podľa rozhodnutia riaditeľa materskej školy pre deti, pre ktoré je predprimárne vzdelávanie povinné</a:t>
            </a:r>
            <a:r>
              <a:rPr lang="sk-SK" sz="2000" dirty="0">
                <a:solidFill>
                  <a:srgbClr val="0B2379"/>
                </a:solidFill>
              </a:rPr>
              <a:t>, ak kvôli zdravotnému stavu alebo z iných závažných dôvodov (napr.: rodinné dôvody, ohrozovanie bezpečnosti a zdravia iných detí, ktoré sú účastníkmi výchovy a vzdelávania), nemôžu plniť povinné predprimárne vzdelávanie formou pravidelného denného dochádzania, najdlhšie počas troch po sebe idúcich mesiacov,</a:t>
            </a:r>
          </a:p>
          <a:p>
            <a:pPr algn="just"/>
            <a:r>
              <a:rPr lang="sk-SK" sz="2000" dirty="0">
                <a:solidFill>
                  <a:srgbClr val="0B2379"/>
                </a:solidFill>
              </a:rPr>
              <a:t>d) v rozsahu nevyhnutne potrebnom, najviac však jeden mesiac, z dôvodov podľa § 150a ods. 2 školského zákona.</a:t>
            </a:r>
          </a:p>
          <a:p>
            <a:pPr algn="just"/>
            <a:endParaRPr lang="sk-SK" sz="2000" dirty="0">
              <a:solidFill>
                <a:srgbClr val="0B2379"/>
              </a:solidFill>
            </a:endParaRPr>
          </a:p>
          <a:p>
            <a:pPr algn="just"/>
            <a:r>
              <a:rPr lang="sk-SK" sz="2000" b="1" dirty="0">
                <a:solidFill>
                  <a:srgbClr val="0B2379"/>
                </a:solidFill>
              </a:rPr>
              <a:t>Dištančné vzdelávanie na základe rozhodnutia riaditeľa MŠ </a:t>
            </a:r>
            <a:r>
              <a:rPr lang="sk-SK" sz="2000" dirty="0">
                <a:solidFill>
                  <a:srgbClr val="0B2379"/>
                </a:solidFill>
              </a:rPr>
              <a:t>– </a:t>
            </a:r>
            <a:r>
              <a:rPr lang="sk-SK" sz="2000" b="1" dirty="0">
                <a:solidFill>
                  <a:srgbClr val="C00000"/>
                </a:solidFill>
              </a:rPr>
              <a:t>len dieťa plniace PPV alebo pokračujúce v plnení PPV</a:t>
            </a:r>
          </a:p>
        </p:txBody>
      </p:sp>
    </p:spTree>
    <p:extLst>
      <p:ext uri="{BB962C8B-B14F-4D97-AF65-F5344CB8AC3E}">
        <p14:creationId xmlns:p14="http://schemas.microsoft.com/office/powerpoint/2010/main" val="33937077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44886D65-EE8D-42BB-99D6-C16FC70059A7}"/>
              </a:ext>
            </a:extLst>
          </p:cNvPr>
          <p:cNvSpPr/>
          <p:nvPr/>
        </p:nvSpPr>
        <p:spPr bwMode="auto">
          <a:xfrm>
            <a:off x="0" y="1"/>
            <a:ext cx="12192000" cy="478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2800" kern="0" dirty="0">
                <a:solidFill>
                  <a:srgbClr val="003973"/>
                </a:solidFill>
                <a:latin typeface="Arial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Oprávnení poskytovatelia PPV </a:t>
            </a:r>
            <a:endParaRPr lang="sk-SK" sz="3200" b="1" kern="0" dirty="0">
              <a:solidFill>
                <a:schemeClr val="bg1"/>
              </a:solidFill>
            </a:endParaRPr>
          </a:p>
          <a:p>
            <a:pPr marL="0" marR="0" lvl="0" indent="0" algn="ctr" defTabSz="91440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D7DEB348-6263-4CB1-AE3A-AD05CA964267}"/>
              </a:ext>
            </a:extLst>
          </p:cNvPr>
          <p:cNvSpPr/>
          <p:nvPr/>
        </p:nvSpPr>
        <p:spPr>
          <a:xfrm>
            <a:off x="130629" y="653143"/>
            <a:ext cx="11840547" cy="621708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sk-SK" sz="2800" b="1" dirty="0">
                <a:solidFill>
                  <a:srgbClr val="C00000"/>
                </a:solidFill>
              </a:rPr>
              <a:t>Materské školy </a:t>
            </a:r>
            <a:r>
              <a:rPr lang="sk-SK" sz="2800" b="1" dirty="0">
                <a:solidFill>
                  <a:srgbClr val="00B050"/>
                </a:solidFill>
              </a:rPr>
              <a:t>zaradené v sieti škôl a školských zariadení SR bez ohľadu na ich zriaďovateľa a právnu formu</a:t>
            </a:r>
          </a:p>
          <a:p>
            <a:pPr lvl="0"/>
            <a:endParaRPr lang="sk-SK" sz="1000" b="1" dirty="0">
              <a:solidFill>
                <a:srgbClr val="C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rgbClr val="002060"/>
                </a:solidFill>
              </a:rPr>
              <a:t>PPV </a:t>
            </a:r>
            <a:r>
              <a:rPr lang="sk-SK" sz="2800" b="1" dirty="0">
                <a:solidFill>
                  <a:srgbClr val="002060"/>
                </a:solidFill>
              </a:rPr>
              <a:t>všetkými formami, vrátane osobitnej formy </a:t>
            </a:r>
            <a:r>
              <a:rPr lang="sk-SK" sz="2800" dirty="0">
                <a:solidFill>
                  <a:srgbClr val="002060"/>
                </a:solidFill>
              </a:rPr>
              <a:t>plnenia PPV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rgbClr val="002060"/>
                </a:solidFill>
              </a:rPr>
              <a:t>Pokračovanie plnenia PPV </a:t>
            </a:r>
            <a:r>
              <a:rPr lang="sk-SK" sz="2800" b="1" dirty="0">
                <a:solidFill>
                  <a:srgbClr val="002060"/>
                </a:solidFill>
              </a:rPr>
              <a:t>všetkými formami, vrátane osobitnej formy </a:t>
            </a:r>
            <a:r>
              <a:rPr lang="sk-SK" sz="2800" dirty="0">
                <a:solidFill>
                  <a:srgbClr val="002060"/>
                </a:solidFill>
              </a:rPr>
              <a:t>plnenia PPV</a:t>
            </a:r>
          </a:p>
          <a:p>
            <a:endParaRPr lang="sk-SK" sz="1400" b="1" dirty="0">
              <a:solidFill>
                <a:srgbClr val="C00000"/>
              </a:solidFill>
            </a:endParaRPr>
          </a:p>
          <a:p>
            <a:pPr algn="just"/>
            <a:r>
              <a:rPr lang="sk-SK" sz="2800" b="1" dirty="0">
                <a:solidFill>
                  <a:srgbClr val="C00000"/>
                </a:solidFill>
              </a:rPr>
              <a:t>Zariadenia predprimárneho vzdelávania </a:t>
            </a:r>
            <a:r>
              <a:rPr lang="sk-SK" sz="2800" b="1" dirty="0">
                <a:solidFill>
                  <a:srgbClr val="00B050"/>
                </a:solidFill>
              </a:rPr>
              <a:t>zaevidované v registri zariadení predprimárneho vzdelávania spravovanom ministerstvom školstva </a:t>
            </a:r>
            <a:r>
              <a:rPr lang="sk-SK" sz="2800" b="1" dirty="0">
                <a:solidFill>
                  <a:srgbClr val="00B050"/>
                </a:solidFill>
                <a:highlight>
                  <a:srgbClr val="FFFF00"/>
                </a:highlight>
              </a:rPr>
              <a:t>(oprávnení poskytovatelia len do 31. augusta 2026)</a:t>
            </a:r>
          </a:p>
          <a:p>
            <a:pPr lvl="0"/>
            <a:endParaRPr lang="sk-SK" sz="1000" dirty="0">
              <a:solidFill>
                <a:srgbClr val="002060"/>
              </a:solidFill>
            </a:endParaRPr>
          </a:p>
          <a:p>
            <a:pPr lvl="0"/>
            <a:r>
              <a:rPr lang="sk-SK" sz="2800" dirty="0">
                <a:solidFill>
                  <a:srgbClr val="002060"/>
                </a:solidFill>
              </a:rPr>
              <a:t>PPV </a:t>
            </a:r>
            <a:r>
              <a:rPr lang="sk-SK" sz="2800" b="1" dirty="0">
                <a:solidFill>
                  <a:srgbClr val="002060"/>
                </a:solidFill>
              </a:rPr>
              <a:t>len pravidelnou dennou formou </a:t>
            </a:r>
            <a:r>
              <a:rPr lang="sk-SK" sz="2800" dirty="0">
                <a:solidFill>
                  <a:srgbClr val="002060"/>
                </a:solidFill>
              </a:rPr>
              <a:t>minimálne v rozsahu 4 hodiny denne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rgbClr val="002060"/>
                </a:solidFill>
              </a:rPr>
              <a:t>len dieťa,  ktoré do 31. 08. dosiahne 5 rokov veku 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rgbClr val="002060"/>
                </a:solidFill>
              </a:rPr>
              <a:t>dieťa, ktoré pokračuje v plnení PPV</a:t>
            </a:r>
          </a:p>
          <a:p>
            <a:pPr marL="0" lvl="1"/>
            <a:endParaRPr lang="sk-SK" sz="2800" b="1" dirty="0">
              <a:solidFill>
                <a:srgbClr val="C00000"/>
              </a:solidFill>
            </a:endParaRPr>
          </a:p>
          <a:p>
            <a:pPr marL="0" lvl="1"/>
            <a:r>
              <a:rPr lang="sk-SK" sz="2800" b="1" dirty="0">
                <a:solidFill>
                  <a:srgbClr val="C00000"/>
                </a:solidFill>
              </a:rPr>
              <a:t>Pozor</a:t>
            </a:r>
            <a:r>
              <a:rPr lang="sk-SK" sz="2800" dirty="0">
                <a:solidFill>
                  <a:srgbClr val="002060"/>
                </a:solidFill>
              </a:rPr>
              <a:t> pri evidovaní detí v ZPV</a:t>
            </a:r>
            <a:endParaRPr lang="sk-S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454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0ECCD-75A7-4EA5-B10E-804016FF5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i="0" dirty="0">
                <a:solidFill>
                  <a:srgbClr val="212529"/>
                </a:solidFill>
                <a:effectLst/>
                <a:latin typeface="Rubik"/>
              </a:rPr>
              <a:t>Desegregácia</a:t>
            </a:r>
            <a:br>
              <a:rPr lang="sk-SK" b="1" i="0" dirty="0">
                <a:solidFill>
                  <a:srgbClr val="212529"/>
                </a:solidFill>
                <a:effectLst/>
                <a:latin typeface="Rubik"/>
              </a:rPr>
            </a:br>
            <a:r>
              <a:rPr lang="sk-SK" sz="2200" i="0" dirty="0">
                <a:solidFill>
                  <a:srgbClr val="212529"/>
                </a:solidFill>
                <a:effectLst/>
                <a:latin typeface="Rubik"/>
                <a:hlinkClick r:id="rId2" action="ppaction://hlinksldjump"/>
              </a:rPr>
              <a:t>https://www.minedu.sk/desegregacia/</a:t>
            </a:r>
            <a:br>
              <a:rPr lang="sk-SK" sz="2200" i="0" dirty="0">
                <a:solidFill>
                  <a:srgbClr val="212529"/>
                </a:solidFill>
                <a:effectLst/>
                <a:latin typeface="Rubik"/>
                <a:hlinkClick r:id="rId2" action="ppaction://hlinksldjump"/>
              </a:rPr>
            </a:br>
            <a:endParaRPr lang="sk-SK" sz="2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AF8D816-DCB7-46F9-B85A-88993167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Hlavné ciele v tejto oblasti pre  školy sú:</a:t>
            </a:r>
          </a:p>
          <a:p>
            <a:endParaRPr lang="sk-SK" dirty="0"/>
          </a:p>
          <a:p>
            <a:r>
              <a:rPr lang="sk-SK" dirty="0"/>
              <a:t>odstraňovať sociálne vylučovanie a </a:t>
            </a:r>
            <a:r>
              <a:rPr lang="sk-SK" b="1" dirty="0">
                <a:solidFill>
                  <a:srgbClr val="FF0000"/>
                </a:solidFill>
              </a:rPr>
              <a:t>neprípustné oddelené vzdelávanie,</a:t>
            </a:r>
          </a:p>
          <a:p>
            <a:r>
              <a:rPr lang="sk-SK" dirty="0"/>
              <a:t>zabezpečiť prístup ku kvalitnému vzdelávaniu </a:t>
            </a:r>
            <a:r>
              <a:rPr lang="sk-SK" b="1" dirty="0">
                <a:solidFill>
                  <a:srgbClr val="FF0000"/>
                </a:solidFill>
              </a:rPr>
              <a:t>pre všetky deti</a:t>
            </a:r>
            <a:r>
              <a:rPr lang="sk-SK" dirty="0"/>
              <a:t>,</a:t>
            </a:r>
          </a:p>
          <a:p>
            <a:r>
              <a:rPr lang="sk-SK" dirty="0">
                <a:solidFill>
                  <a:schemeClr val="accent5">
                    <a:lumMod val="75000"/>
                  </a:schemeClr>
                </a:solidFill>
              </a:rPr>
              <a:t>zvýšiť počet detí, ktoré úspešne ukončia základné vzdelanie,</a:t>
            </a:r>
          </a:p>
          <a:p>
            <a:r>
              <a:rPr lang="sk-SK" dirty="0">
                <a:solidFill>
                  <a:schemeClr val="accent5">
                    <a:lumMod val="75000"/>
                  </a:schemeClr>
                </a:solidFill>
              </a:rPr>
              <a:t>podporiť čo najviac detí z rómskych komunít v pokračovaní štúdia  na stredných školách,</a:t>
            </a:r>
          </a:p>
          <a:p>
            <a:r>
              <a:rPr lang="sk-SK" dirty="0">
                <a:solidFill>
                  <a:schemeClr val="accent5">
                    <a:lumMod val="75000"/>
                  </a:schemeClr>
                </a:solidFill>
              </a:rPr>
              <a:t>motivovať ich k ďalšiemu vzdelávaniu na vysokých školách</a:t>
            </a:r>
            <a:r>
              <a:rPr lang="sk-SK" dirty="0"/>
              <a:t>.</a:t>
            </a:r>
          </a:p>
          <a:p>
            <a:pPr marL="0" indent="0" algn="just">
              <a:buNone/>
            </a:pPr>
            <a:r>
              <a:rPr lang="sk-SK" b="1" dirty="0">
                <a:solidFill>
                  <a:srgbClr val="FF0000"/>
                </a:solidFill>
              </a:rPr>
              <a:t>Povinnosť zapracovať do školských poriadkov </a:t>
            </a:r>
            <a:r>
              <a:rPr lang="sk-SK" dirty="0"/>
              <a:t>ako prílohu   </a:t>
            </a:r>
          </a:p>
          <a:p>
            <a:pPr marL="0" indent="0" algn="just">
              <a:buNone/>
            </a:pPr>
            <a:r>
              <a:rPr lang="sk-SK" dirty="0"/>
              <a:t>a rozpracovať úlohy resp. aktivity súvisiace s problematikou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6831A3B-7106-4383-9168-2827018D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57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34301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3D47CA7-1737-4356-8C5A-96A8DA68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Vaše otázky prosím...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8068531-0D40-41D0-9371-9AC544312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9F6E92A-5F1F-4D93-ACEC-0A70771A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58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55233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1C8F838-3EFE-4949-8EFC-2A11BFB0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AD609AD-85F7-41A8-BEF3-346FDC847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4821456-57B7-42B0-BFDA-4004E439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59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717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6</a:t>
            </a:fld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9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7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0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78A71-CE4B-476C-A3FF-5EB48240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Pedagogicko-organizačné pokyny na školský rok 2025/2026</a:t>
            </a:r>
            <a:br>
              <a:rPr lang="pl-PL" sz="2800" b="1" dirty="0"/>
            </a:br>
            <a:r>
              <a:rPr lang="pl-PL" sz="2400" b="1" dirty="0">
                <a:hlinkClick r:id="rId2"/>
              </a:rPr>
              <a:t>https://www.minedu.sk/pedagogicko-organizacne-pokyny-na-skolsky-rok-20252026/</a:t>
            </a:r>
            <a:endParaRPr lang="sk-SK" sz="2400" b="1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24E23218-7CE9-4A51-BD87-CC3219EE7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667" y="1507066"/>
            <a:ext cx="11209866" cy="5350933"/>
          </a:xfr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5278FF7-503A-445D-B8C5-A16B61D9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8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9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DACEC7-D5F2-4576-ABD4-F9F93A3D3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Ospravedlňovanie neprítomnosti v MŠ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550185-1424-4225-89B4-2ABFD0D55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sk-SK" dirty="0"/>
              <a:t>Na webovom sídle Ministerstva školstva, výskumu, vývoja a mládeže  SR je v časti </a:t>
            </a:r>
            <a:r>
              <a:rPr lang="sk-SK" b="1" dirty="0">
                <a:highlight>
                  <a:srgbClr val="FFFF00"/>
                </a:highlight>
              </a:rPr>
              <a:t>Usmernenia, stanoviská a informatívne materiály </a:t>
            </a:r>
            <a:r>
              <a:rPr lang="sk-SK" dirty="0">
                <a:highlight>
                  <a:srgbClr val="FFFF00"/>
                </a:highlight>
              </a:rPr>
              <a:t>je uverejnené aktualizované</a:t>
            </a:r>
          </a:p>
          <a:p>
            <a:pPr marL="0" indent="0" algn="just">
              <a:buNone/>
            </a:pPr>
            <a:endParaRPr lang="sk-SK" dirty="0">
              <a:highlight>
                <a:srgbClr val="FFFF00"/>
              </a:highlight>
            </a:endParaRPr>
          </a:p>
          <a:p>
            <a:pPr marL="0" indent="0" algn="just">
              <a:buNone/>
            </a:pPr>
            <a:r>
              <a:rPr lang="sk-SK" dirty="0">
                <a:highlight>
                  <a:srgbClr val="FFFF00"/>
                </a:highlight>
              </a:rPr>
              <a:t> </a:t>
            </a:r>
            <a:r>
              <a:rPr lang="sk-SK" b="1" dirty="0">
                <a:highlight>
                  <a:srgbClr val="FFFF00"/>
                </a:highlight>
              </a:rPr>
              <a:t>Usmernenie na zabezpečenie jednotného postupu pri ospravedlňovaní neprítomnosti detí na výchove a vzdelávaní v materskej škole z dôvodu ochorenia v školskom roku 2025/2026</a:t>
            </a:r>
            <a:r>
              <a:rPr lang="sk-SK" b="1" dirty="0"/>
              <a:t> </a:t>
            </a:r>
            <a:r>
              <a:rPr lang="sk-SK" dirty="0">
                <a:hlinkClick r:id="rId2" action="ppaction://hlinkpres?slideindex=1&amp;slidetitle="/>
              </a:rPr>
              <a:t>https://www.minedu.sk/usmernenie-na-zabezpecenie-jednotneho-postupu-pri-ospravedlnovani-nepritomnosti-deti-na-vychove-a-vzdelavani-v-materskej-skole-z-dovodu-ochorenia-v-skolskom-roku-20252026/ </a:t>
            </a:r>
            <a:r>
              <a:rPr lang="sk-SK" dirty="0"/>
              <a:t>. </a:t>
            </a:r>
          </a:p>
          <a:p>
            <a:pPr marL="0" indent="0">
              <a:buNone/>
            </a:pPr>
            <a:r>
              <a:rPr lang="sk-SK" sz="2300" dirty="0"/>
              <a:t>Z uvedeného usmernenia boli vypustené už neúčinné časti týkajúce sa ospravedlňovania neprítomnosti žiakov základných a stredných škôl na výchove a vzdelávaní  z dôvodu ochorenia.</a:t>
            </a:r>
          </a:p>
          <a:p>
            <a:pPr marL="0" indent="0">
              <a:buNone/>
            </a:pPr>
            <a:endParaRPr lang="sk-SK" sz="2300" dirty="0"/>
          </a:p>
          <a:p>
            <a:pPr marL="0" indent="0" algn="just">
              <a:buNone/>
            </a:pPr>
            <a:r>
              <a:rPr lang="sk-SK" dirty="0"/>
              <a:t>Vzhľadom na ustanovenie § 161x ods. 1 </a:t>
            </a:r>
            <a:r>
              <a:rPr lang="sk-SK" b="1" dirty="0"/>
              <a:t>zákona č. 245/2008 Z. z. o výchove a vzdelávaní </a:t>
            </a:r>
            <a:r>
              <a:rPr lang="sk-SK" dirty="0"/>
              <a:t>(školský zákon) a o zmene a doplnení niektorých zákonov v znení zákona č. 176/2025 Z. z., ktorým sa mení a dopĺňa zákon č.  245/2008 Z. z. o výchove a vzdelávaní (školský zákon) a o zmene a doplnení niektorých zákonov v znení neskorších predpisov a ktorým sa menia a dopĺňajú niektoré zákony, pri ospravedlňovaní neprítomnosti detí na výchove a vzdelávaní v materskej škole z dôvodu ochorenia v školskom roku 2025/2026 sa </a:t>
            </a:r>
            <a:r>
              <a:rPr lang="sk-SK" dirty="0">
                <a:solidFill>
                  <a:srgbClr val="FF0000"/>
                </a:solidFill>
              </a:rPr>
              <a:t>postupuje bez zmeny tak, ako v školskom roku 2024/2025</a:t>
            </a:r>
            <a:r>
              <a:rPr lang="sk-SK" dirty="0"/>
              <a:t>. </a:t>
            </a: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AA26AD2-A477-447F-994B-89C5FFA1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0650"/>
            <a:ext cx="2743200" cy="365125"/>
          </a:xfrm>
        </p:spPr>
        <p:txBody>
          <a:bodyPr/>
          <a:lstStyle/>
          <a:p>
            <a:fld id="{1C805260-28DD-4C40-B602-A054979FAC01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570061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3191</TotalTime>
  <Words>2295</Words>
  <Application>Microsoft Office PowerPoint</Application>
  <PresentationFormat>Širokouhlá</PresentationFormat>
  <Paragraphs>280</Paragraphs>
  <Slides>59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59</vt:i4>
      </vt:variant>
    </vt:vector>
  </HeadingPairs>
  <TitlesOfParts>
    <vt:vector size="68" baseType="lpstr">
      <vt:lpstr>Arial</vt:lpstr>
      <vt:lpstr>Avant Garde Gothic Itc T OT Book</vt:lpstr>
      <vt:lpstr>Calibri</vt:lpstr>
      <vt:lpstr>Calibri Light</vt:lpstr>
      <vt:lpstr>Rubik</vt:lpstr>
      <vt:lpstr>Times New Roman</vt:lpstr>
      <vt:lpstr>Wingdings</vt:lpstr>
      <vt:lpstr>Motív Office</vt:lpstr>
      <vt:lpstr>Motív balíka Office</vt:lpstr>
      <vt:lpstr>Pracovné porady  pre materské školy</vt:lpstr>
      <vt:lpstr>Zameranie prezentácie</vt:lpstr>
      <vt:lpstr>Pedagogicko-organizačné pokyny na školský rok 2025/2026 https://www.minedu.sk/pedagogicko-organizacne-pokyny-na-skolsky-rok-20252026/</vt:lpstr>
      <vt:lpstr>Prezentácia programu PowerPoint</vt:lpstr>
      <vt:lpstr>Aktuálne témy </vt:lpstr>
      <vt:lpstr>Prezentácia programu PowerPoint</vt:lpstr>
      <vt:lpstr>Prezentácia programu PowerPoint</vt:lpstr>
      <vt:lpstr>Pedagogicko-organizačné pokyny na školský rok 2025/2026 https://www.minedu.sk/pedagogicko-organizacne-pokyny-na-skolsky-rok-20252026/</vt:lpstr>
      <vt:lpstr>Ospravedlňovanie neprítomnosti v MŠ</vt:lpstr>
      <vt:lpstr>Prezentácia programu PowerPoint</vt:lpstr>
      <vt:lpstr>        Dokumentácia materskej školy  https://www.minedu.sk/dokumentacia-materskej-skoly/ </vt:lpstr>
      <vt:lpstr>V čom vám materiál pomôže? </vt:lpstr>
      <vt:lpstr>Čo všetko materiál obsahuje?</vt:lpstr>
      <vt:lpstr>Kalendárium riaditeľky/riaditeľa materskej školy </vt:lpstr>
      <vt:lpstr>Rezortný informačný systém RIS -Portál RIS – Portál      EDUZBER 2025 </vt:lpstr>
      <vt:lpstr>Reporty -  kontrola zaslaných údajov do RIS</vt:lpstr>
      <vt:lpstr>Prezentácia programu PowerPoint</vt:lpstr>
      <vt:lpstr>Prezentácia programu PowerPoint</vt:lpstr>
      <vt:lpstr>Prezentácia programu PowerPoint</vt:lpstr>
      <vt:lpstr>ZBER25 – ČASOVÝ PLÁN PRE ROK 2025</vt:lpstr>
      <vt:lpstr>Prezentácia programu PowerPoint</vt:lpstr>
      <vt:lpstr>Prezentácia programu PowerPoint</vt:lpstr>
      <vt:lpstr>Prezentácia programu PowerPoint</vt:lpstr>
      <vt:lpstr>Otázky k financovaniu MŠ 1.1.2025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Podporné opatrenia </vt:lpstr>
      <vt:lpstr>Prezentácia programu PowerPoint</vt:lpstr>
      <vt:lpstr>https://podporneopatrenia.minedu.sk/katalog-podpornych-opatreni/</vt:lpstr>
      <vt:lpstr>Prezentácia programu PowerPoint</vt:lpstr>
      <vt:lpstr>https://podporneopatrenia.minedu.sk/financovanie-podpornych-opatreni/</vt:lpstr>
      <vt:lpstr>Rolujeme sa dolu   ↓</vt:lpstr>
      <vt:lpstr>Špeciálne edukačné publikácie a kompenzačné pomôcky podľa §4e ods. 2 písm. a)</vt:lpstr>
      <vt:lpstr>Štandardy odborných činností v systéme poradenstva a prevencie https://www.minedu.sk/standardy-odbornych-cinnosti-v-systeme-poradenstva-a-prevencie/</vt:lpstr>
      <vt:lpstr>Špeciálne a inkluzívne vzdelávanie https://www.minedu.sk/specialne-a-inkluzivne-vzdelavanie/</vt:lpstr>
      <vt:lpstr>Prezentácia programu PowerPoint</vt:lpstr>
      <vt:lpstr>Legislatíva https://www.minedu.sk/legislativa/</vt:lpstr>
      <vt:lpstr>Vnútorné rezortné predpisy https://www.minedu.sk/vnutorne-rezortne-predpisy/  sú zverejnené podľa rokov </vt:lpstr>
      <vt:lpstr>    Prílohy k Pokynu ministra č. 39/2017- prehľad    </vt:lpstr>
      <vt:lpstr>Prezentácia programu PowerPoint</vt:lpstr>
      <vt:lpstr>Školské obvody a školské spády</vt:lpstr>
      <vt:lpstr>§ 8a zákona č. 596/2003 Z. z. s účinnosťou od 1. januára 2025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Desegregácia https://www.minedu.sk/desegregacia/ </vt:lpstr>
      <vt:lpstr>Vaše otázky prosím...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Ingrid Hrnčárová</dc:creator>
  <cp:lastModifiedBy>Ingrid Hrnčárová</cp:lastModifiedBy>
  <cp:revision>66</cp:revision>
  <dcterms:created xsi:type="dcterms:W3CDTF">2025-08-19T09:35:13Z</dcterms:created>
  <dcterms:modified xsi:type="dcterms:W3CDTF">2025-09-07T18:29:40Z</dcterms:modified>
</cp:coreProperties>
</file>