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5" r:id="rId2"/>
    <p:sldId id="291" r:id="rId3"/>
    <p:sldId id="292" r:id="rId4"/>
    <p:sldId id="302" r:id="rId5"/>
    <p:sldId id="303" r:id="rId6"/>
    <p:sldId id="304" r:id="rId7"/>
    <p:sldId id="305" r:id="rId8"/>
    <p:sldId id="307" r:id="rId9"/>
    <p:sldId id="308" r:id="rId10"/>
    <p:sldId id="309" r:id="rId11"/>
    <p:sldId id="294" r:id="rId12"/>
    <p:sldId id="310" r:id="rId13"/>
    <p:sldId id="313" r:id="rId14"/>
    <p:sldId id="311" r:id="rId15"/>
    <p:sldId id="314" r:id="rId16"/>
  </p:sldIdLst>
  <p:sldSz cx="12192000" cy="6858000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E4ED1-A7A5-45A5-BC75-2D08F61860BF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8B7D-42DA-4E3C-B638-4A68A36908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217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9EED-4F3E-4AC2-8F04-C2D42B0570DE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EAF70-19E9-45F9-A7A8-8D67F3002D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44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4183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846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6171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3534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1824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3030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269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165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57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579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239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791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554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389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660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444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261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82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274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424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142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473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898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220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941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343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967A-4C11-4314-A607-E3656202EA73}" type="datetimeFigureOut">
              <a:rPr lang="sk-SK" smtClean="0"/>
              <a:t>25. 9. 2024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844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s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6200000">
            <a:off x="2667002" y="3428999"/>
            <a:ext cx="6858000" cy="1"/>
            <a:chOff x="-264725" y="6202082"/>
            <a:chExt cx="9324563" cy="1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183413" y="4325657"/>
              <a:ext cx="0" cy="3752851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437847" y="5332942"/>
              <a:ext cx="0" cy="1738282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651991" y="4285366"/>
              <a:ext cx="0" cy="3833431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548" y="5952392"/>
            <a:ext cx="4096139" cy="1099039"/>
          </a:xfrm>
        </p:spPr>
        <p:txBody>
          <a:bodyPr/>
          <a:lstStyle/>
          <a:p>
            <a:pPr algn="l"/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18. -19. 09. 2024, </a:t>
            </a:r>
            <a:r>
              <a:rPr lang="cs-CZ" sz="1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webinár</a:t>
            </a:r>
            <a:endParaRPr lang="cs-CZ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cs-CZ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8AC93EAC-5658-F045-855B-F4DA5569DCDD}"/>
              </a:ext>
            </a:extLst>
          </p:cNvPr>
          <p:cNvSpPr txBox="1"/>
          <p:nvPr/>
        </p:nvSpPr>
        <p:spPr>
          <a:xfrm>
            <a:off x="6387548" y="2676856"/>
            <a:ext cx="519485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3200" b="1" dirty="0">
                <a:solidFill>
                  <a:srgbClr val="004287"/>
                </a:solidFill>
              </a:rPr>
              <a:t>Revízia </a:t>
            </a:r>
          </a:p>
          <a:p>
            <a:r>
              <a:rPr lang="sk-SK" sz="3200" b="1" dirty="0">
                <a:solidFill>
                  <a:srgbClr val="004287"/>
                </a:solidFill>
              </a:rPr>
              <a:t>Materiálno - spotrebných noriem a receptúr pre školské stravovanie 2024</a:t>
            </a:r>
          </a:p>
          <a:p>
            <a:endParaRPr lang="sk-SK" sz="3200" dirty="0">
              <a:solidFill>
                <a:srgbClr val="004287"/>
              </a:solidFill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CED34627-DD95-1845-85A0-8FBF18FFB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-1" r="77324" b="28219"/>
          <a:stretch/>
        </p:blipFill>
        <p:spPr>
          <a:xfrm>
            <a:off x="4760890" y="2444324"/>
            <a:ext cx="1393571" cy="17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988325" y="1857969"/>
            <a:ext cx="10515600" cy="4062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1800" b="1" dirty="0"/>
              <a:t>17. Prílohy</a:t>
            </a:r>
          </a:p>
          <a:p>
            <a:r>
              <a:rPr lang="sk-SK" sz="1800" dirty="0"/>
              <a:t>preradenie  do pokrmovej skupiny č. 18   - cuketa dusená s </a:t>
            </a:r>
            <a:r>
              <a:rPr lang="sk-SK" sz="1800" dirty="0" err="1"/>
              <a:t>batátmi</a:t>
            </a:r>
            <a:r>
              <a:rPr lang="sk-SK" sz="1800" dirty="0"/>
              <a:t> (17),</a:t>
            </a:r>
          </a:p>
          <a:p>
            <a:r>
              <a:rPr lang="sk-SK" sz="1800" dirty="0"/>
              <a:t>upravené receptúry: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navýšená dávka masla do zemiakového pyré a zemiaky s maslom,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navýšená dávka zemiakov (opekané zemiaky), </a:t>
            </a:r>
          </a:p>
          <a:p>
            <a:pPr marL="0" indent="0">
              <a:buNone/>
            </a:pPr>
            <a:r>
              <a:rPr lang="sk-SK" sz="1800" b="1" dirty="0"/>
              <a:t>Nová receptúra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Ryžové cestoviny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Vajíčkové zemiaky </a:t>
            </a:r>
          </a:p>
          <a:p>
            <a:pPr marL="0" indent="0">
              <a:buNone/>
            </a:pPr>
            <a:r>
              <a:rPr lang="sk-SK" sz="1800" b="1" dirty="0"/>
              <a:t>18. Prívarky</a:t>
            </a:r>
          </a:p>
          <a:p>
            <a:r>
              <a:rPr lang="sk-SK" sz="1800" dirty="0"/>
              <a:t>úprava názvu „smotana 12% / smotana“</a:t>
            </a:r>
          </a:p>
          <a:p>
            <a:pPr marL="342900" indent="-342900">
              <a:buAutoNum type="arabicPeriod" startAt="24"/>
            </a:pPr>
            <a:r>
              <a:rPr lang="sk-SK" sz="1800" b="1" dirty="0"/>
              <a:t>Šaláty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nové zeleninové oblohy, citrón. zálievka na zeleninu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702899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E5EE1B8-B07D-5583-F790-83D524E43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40" y="3328029"/>
            <a:ext cx="3733477" cy="24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3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791307" y="1630163"/>
            <a:ext cx="10515600" cy="4548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/>
              <a:t>PRINCÍPY APLIKÁCIE</a:t>
            </a:r>
          </a:p>
          <a:p>
            <a:pPr marL="0" indent="0">
              <a:buNone/>
            </a:pPr>
            <a:r>
              <a:rPr lang="sk-SK" sz="2200" b="1" dirty="0"/>
              <a:t>VŠEOBECNÉ PRINCÍPY</a:t>
            </a:r>
          </a:p>
          <a:p>
            <a:r>
              <a:rPr lang="sk-SK" sz="1900" dirty="0"/>
              <a:t>pri príprave jedla dodržiavať toleranciu zaokrúhľovania ± 10 % okrem tukov, soli a cukru,  </a:t>
            </a:r>
            <a:br>
              <a:rPr lang="sk-SK" sz="1900" dirty="0"/>
            </a:br>
            <a:r>
              <a:rPr lang="sk-SK" sz="1900" dirty="0"/>
              <a:t>v prípade mäsa  ZŠS do 200 stravníkov + 3%, nad 200 stravníkov + 1%,</a:t>
            </a:r>
          </a:p>
          <a:p>
            <a:r>
              <a:rPr lang="sk-SK" sz="1900" dirty="0"/>
              <a:t>postup pri zostave jedálneho lístka s dvoma možnosťami jedál na výber </a:t>
            </a:r>
            <a:br>
              <a:rPr lang="sk-SK" sz="1900" dirty="0"/>
            </a:br>
            <a:r>
              <a:rPr lang="sk-SK" sz="1900" dirty="0"/>
              <a:t>- v súlade so zásadami zostavovania jedálnych lístkov;</a:t>
            </a:r>
          </a:p>
          <a:p>
            <a:pPr marL="0" indent="0">
              <a:buNone/>
            </a:pPr>
            <a:r>
              <a:rPr lang="sk-SK" sz="2200" b="1" dirty="0"/>
              <a:t>NÁPOJE</a:t>
            </a:r>
          </a:p>
          <a:p>
            <a:r>
              <a:rPr lang="sk-SK" sz="1900" dirty="0"/>
              <a:t>pri ponuke viac druhov nápojov podávať vždy aj čistú pitnú vodu</a:t>
            </a:r>
          </a:p>
          <a:p>
            <a:pPr marL="0" indent="0">
              <a:buNone/>
            </a:pPr>
            <a:r>
              <a:rPr lang="sk-SK" sz="1900" dirty="0"/>
              <a:t>     1. čistá voda, </a:t>
            </a:r>
          </a:p>
          <a:p>
            <a:pPr marL="0" indent="0">
              <a:buNone/>
            </a:pPr>
            <a:r>
              <a:rPr lang="sk-SK" sz="1900" dirty="0"/>
              <a:t>     2.  voda ochutená ovocím a bylinkami, </a:t>
            </a:r>
          </a:p>
          <a:p>
            <a:pPr marL="0" indent="0">
              <a:buNone/>
            </a:pPr>
            <a:r>
              <a:rPr lang="sk-SK" sz="1900" dirty="0"/>
              <a:t>     3. voda ochutená koncentrátom, nesladený čaj, mlieko.</a:t>
            </a:r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1239715" y="713880"/>
            <a:ext cx="9618785" cy="73866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400" b="1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ZMENY- APLIKÁCIA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PRINCÍPOV K MSN A RECEPTÚRAM  PRE ŠKOLSKÉ STRAVOVANIE 2024</a:t>
            </a:r>
          </a:p>
        </p:txBody>
      </p:sp>
      <p:pic>
        <p:nvPicPr>
          <p:cNvPr id="20" name="Picture 6" descr="Cenník | Jedálniček na mieru | Potravinové intolerancie | Komplexná výži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084" y="3141570"/>
            <a:ext cx="1726033" cy="259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791307" y="1783701"/>
            <a:ext cx="10515600" cy="4360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400" b="1" dirty="0"/>
              <a:t>ZELENINA</a:t>
            </a:r>
          </a:p>
          <a:p>
            <a:r>
              <a:rPr lang="sk-SK" sz="2000" dirty="0"/>
              <a:t>pri príprave pokrmov možná náhrada - </a:t>
            </a:r>
            <a:r>
              <a:rPr lang="sk-SK" sz="2000" b="1" i="1" dirty="0"/>
              <a:t>múka </a:t>
            </a:r>
            <a:r>
              <a:rPr lang="sk-SK" sz="2000" dirty="0"/>
              <a:t>na zahustenie za </a:t>
            </a:r>
          </a:p>
          <a:p>
            <a:pPr marL="0" indent="0">
              <a:buNone/>
            </a:pPr>
            <a:r>
              <a:rPr lang="sk-SK" sz="2000" b="1" i="1" dirty="0"/>
              <a:t>                                                                       čerstvú zeleninu/zemiaky/kukuričný alebo zemiakový škrob</a:t>
            </a:r>
          </a:p>
          <a:p>
            <a:pPr marL="0" indent="0">
              <a:buNone/>
            </a:pPr>
            <a:r>
              <a:rPr lang="sk-SK" sz="2000" b="1" i="1" dirty="0"/>
              <a:t>OVOCIE</a:t>
            </a:r>
          </a:p>
          <a:p>
            <a:r>
              <a:rPr lang="sk-SK" sz="2000" b="1" i="1" dirty="0"/>
              <a:t>sterilizované ovocie v receptúre  </a:t>
            </a:r>
            <a:r>
              <a:rPr lang="sk-SK" sz="2000" dirty="0"/>
              <a:t>možná náhrada za </a:t>
            </a:r>
            <a:r>
              <a:rPr lang="sk-SK" sz="2000" b="1" i="1" dirty="0"/>
              <a:t>čerstvé ovocie </a:t>
            </a:r>
            <a:r>
              <a:rPr lang="sk-SK" sz="2000" dirty="0"/>
              <a:t>(postup - čistá hmotnosť </a:t>
            </a:r>
            <a:br>
              <a:rPr lang="sk-SK" sz="2000" dirty="0"/>
            </a:br>
            <a:r>
              <a:rPr lang="sk-SK" sz="2000" dirty="0"/>
              <a:t>v receptúre)</a:t>
            </a:r>
          </a:p>
          <a:p>
            <a:pPr marL="0" indent="0">
              <a:buNone/>
            </a:pPr>
            <a:r>
              <a:rPr lang="sk-SK" sz="2000" b="1" i="1" dirty="0"/>
              <a:t>CHLIEB A PEČIVO</a:t>
            </a:r>
          </a:p>
          <a:p>
            <a:r>
              <a:rPr lang="sk-SK" sz="2000" dirty="0"/>
              <a:t>pečivo podávané na kusy - možná úprava hm. porcie v receptúre – v  tolerancii ± </a:t>
            </a:r>
            <a:r>
              <a:rPr lang="sk-SK" sz="2000" dirty="0" smtClean="0"/>
              <a:t>25 </a:t>
            </a:r>
            <a:r>
              <a:rPr lang="sk-SK" sz="2000" dirty="0"/>
              <a:t>%</a:t>
            </a:r>
          </a:p>
          <a:p>
            <a:pPr marL="0" indent="0">
              <a:buNone/>
            </a:pPr>
            <a:r>
              <a:rPr lang="sk-SK" sz="2000" b="1" dirty="0"/>
              <a:t>ŠPECIFICKÉ PRINCÍPY PRE STRAVOVANIE DOSPELÝCH STRAVNÍKOV</a:t>
            </a:r>
          </a:p>
          <a:p>
            <a:r>
              <a:rPr lang="sk-SK" sz="2000" dirty="0"/>
              <a:t>pre zamestnancov školy a iné fyzické osoby – sa určuje stupeň  finančného pásma </a:t>
            </a:r>
            <a:br>
              <a:rPr lang="sk-SK" sz="2000" dirty="0"/>
            </a:br>
            <a:r>
              <a:rPr lang="sk-SK" sz="2000" dirty="0"/>
              <a:t>(ako pre 15-19 ročných), podľa Finančného pásma B a navyšuje sa hmotnosť porcie mäsa o 30%,</a:t>
            </a:r>
          </a:p>
          <a:p>
            <a:r>
              <a:rPr lang="sk-SK" sz="2000" dirty="0"/>
              <a:t>súčasť- tabuľka prepočtu navýšenia hrubej váhy 1 porcie mäsa (po zaokrúhlení).</a:t>
            </a:r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1239715" y="713880"/>
            <a:ext cx="9618785" cy="73866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- APLIKÁCIA PRINCÍPOV K MSN A RECEPTÚRAM  PRE ŠKOLSKÉ STRAVOVANIE 2024</a:t>
            </a:r>
          </a:p>
        </p:txBody>
      </p:sp>
    </p:spTree>
    <p:extLst>
      <p:ext uri="{BB962C8B-B14F-4D97-AF65-F5344CB8AC3E}">
        <p14:creationId xmlns:p14="http://schemas.microsoft.com/office/powerpoint/2010/main" val="169372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791307" y="1783701"/>
            <a:ext cx="10515600" cy="4360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k-SK" sz="2200" b="1" dirty="0"/>
          </a:p>
          <a:p>
            <a:pPr marL="0" indent="0">
              <a:buNone/>
            </a:pPr>
            <a:r>
              <a:rPr lang="sk-SK" sz="2200" b="1" dirty="0"/>
              <a:t>MINIMÁLNE POŽIADAVKY NA KVALITU A POUŽÍVANIE POTRAVÍN</a:t>
            </a:r>
          </a:p>
          <a:p>
            <a:pPr marL="0" indent="0">
              <a:buNone/>
            </a:pPr>
            <a:r>
              <a:rPr lang="sk-SK" sz="2200" dirty="0"/>
              <a:t>Špecifikácia minimálnych požiadaviek na kvalitu ochucovadiel bez obsahu prídavných látok</a:t>
            </a:r>
            <a:r>
              <a:rPr lang="sk-SK" sz="24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400" dirty="0"/>
              <a:t> </a:t>
            </a:r>
            <a:r>
              <a:rPr lang="sk-SK" sz="1800" dirty="0"/>
              <a:t>100% koreňová zelenina bez obsahu soli, pridaného cukru a sladidiel,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 polievkové korenie – zmes korenín zo sušených koreninových polievkových bylín a koreňovej zeleniny, </a:t>
            </a:r>
            <a:br>
              <a:rPr lang="sk-SK" sz="1800" dirty="0"/>
            </a:br>
            <a:r>
              <a:rPr lang="sk-SK" sz="1800" dirty="0"/>
              <a:t>  bez  obsahu soli a pridaného cukru,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 koreninová zmes – čistá zmes korenia a byliniek bez pridaného </a:t>
            </a:r>
            <a:r>
              <a:rPr lang="sk-SK" sz="1800" dirty="0" err="1"/>
              <a:t>glutamanu</a:t>
            </a:r>
            <a:r>
              <a:rPr lang="sk-SK" sz="1800" dirty="0"/>
              <a:t> a obsahu soli,</a:t>
            </a:r>
          </a:p>
          <a:p>
            <a:pPr marL="0" indent="0" algn="ctr">
              <a:buNone/>
            </a:pPr>
            <a:endParaRPr lang="sk-SK" sz="1800" b="1" i="1" dirty="0"/>
          </a:p>
          <a:p>
            <a:pPr marL="0" indent="0" algn="ctr">
              <a:buNone/>
            </a:pPr>
            <a:r>
              <a:rPr lang="sk-SK" sz="1800" b="1" i="1" dirty="0"/>
              <a:t>Na dochucovanie pokrmov používať čerstvé bylinky a zeleninové vňate do vhodných pokrmov bez obmedzenia, </a:t>
            </a:r>
            <a:br>
              <a:rPr lang="sk-SK" sz="1800" b="1" i="1" dirty="0"/>
            </a:br>
            <a:r>
              <a:rPr lang="sk-SK" sz="1800" b="1" i="1" dirty="0"/>
              <a:t>aj v prípade, že nie sú uvedené v receptúre. </a:t>
            </a:r>
          </a:p>
          <a:p>
            <a:pPr marL="0" indent="0">
              <a:buNone/>
            </a:pPr>
            <a:r>
              <a:rPr lang="sk-SK" sz="1800" b="1" i="1" dirty="0"/>
              <a:t>Vyradené: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ochucovadlá, polotovary, koncentráty, zmesi korenín na mleté mäso, </a:t>
            </a:r>
            <a:r>
              <a:rPr lang="sk-SK" sz="1800" dirty="0" err="1"/>
              <a:t>boloňská</a:t>
            </a:r>
            <a:r>
              <a:rPr lang="sk-SK" sz="1800" dirty="0"/>
              <a:t> omáčka.</a:t>
            </a:r>
          </a:p>
          <a:p>
            <a:pPr marL="0" indent="0">
              <a:buNone/>
            </a:pPr>
            <a:endParaRPr lang="sk-SK" sz="1800" dirty="0"/>
          </a:p>
          <a:p>
            <a:pPr marL="0" indent="0" algn="ctr">
              <a:buNone/>
            </a:pPr>
            <a:r>
              <a:rPr lang="sk-SK" sz="1800" dirty="0"/>
              <a:t>.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1239715" y="713880"/>
            <a:ext cx="9618785" cy="73866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- APLIKÁCIA PRINCÍPOV K MSN A RECEPTÚRAM 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9F7F040-8B94-97CB-C189-BC71475CB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81" y="4621918"/>
            <a:ext cx="3554956" cy="19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1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791307" y="1783701"/>
            <a:ext cx="10515600" cy="4360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/>
              <a:t>VÝPESTKY ZO ŠKOLSKEJ ZAHRÁDKY</a:t>
            </a:r>
          </a:p>
          <a:p>
            <a:pPr marL="0" indent="0">
              <a:buNone/>
            </a:pPr>
            <a:r>
              <a:rPr lang="sk-SK" sz="1800" b="1" i="1" dirty="0"/>
              <a:t>PODMIENKA</a:t>
            </a:r>
          </a:p>
          <a:p>
            <a:r>
              <a:rPr lang="sk-SK" sz="1800" dirty="0"/>
              <a:t>registrácia školy (ZŠS) na príslušnej Regionálnej veterinárnej a potravinovej správe (eliminácia zdroja nákazy),</a:t>
            </a:r>
          </a:p>
          <a:p>
            <a:pPr marL="0" indent="0">
              <a:buNone/>
            </a:pPr>
            <a:r>
              <a:rPr lang="sk-SK" sz="1800" b="1" i="1" dirty="0"/>
              <a:t>Postup: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vyplnenie formulára:  </a:t>
            </a:r>
          </a:p>
          <a:p>
            <a:pPr marL="0" indent="0">
              <a:buNone/>
            </a:pPr>
            <a:r>
              <a:rPr lang="sk-SK" sz="1800" b="1" i="1" dirty="0"/>
              <a:t>     </a:t>
            </a:r>
            <a:r>
              <a:rPr lang="sk-SK" sz="1600" b="1" i="1" dirty="0"/>
              <a:t>„Oznámenie o registrácii na priamy predaj a dodávanie malého množstva prvotných a spracovaných produktov </a:t>
            </a:r>
            <a:br>
              <a:rPr lang="sk-SK" sz="1600" b="1" i="1" dirty="0"/>
            </a:br>
            <a:r>
              <a:rPr lang="sk-SK" sz="1600" b="1" i="1" dirty="0"/>
              <a:t>     rastlinného pôvodu“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doručenie na príslušnú RVPS – pridelenie registračného čísla,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povinnosť príslušného ZŠS vedenia evidencie                                                                                                                  - dátum, druh a množstvo vypestovaného ovocia, byliniek, zeleniny a pod. 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sz="1800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1239715" y="713880"/>
            <a:ext cx="9618785" cy="73866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- APLIKÁCIA PRINCÍPOV K MSN A RECEPTÚRAM 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5043E7C-FBD0-5C24-F82A-C04E23722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78" y="4533466"/>
            <a:ext cx="3034244" cy="200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5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791307" y="1783701"/>
            <a:ext cx="10515600" cy="4360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7200" b="1" i="1" dirty="0"/>
              <a:t>Ďakujem za pozornosť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9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2557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endParaRPr lang="sk-SK" sz="2400" dirty="0"/>
          </a:p>
          <a:p>
            <a:pPr marL="0" indent="0">
              <a:buNone/>
            </a:pPr>
            <a:r>
              <a:rPr lang="sk-SK" sz="3200" b="1" dirty="0"/>
              <a:t>Cieľ:</a:t>
            </a:r>
          </a:p>
          <a:p>
            <a:r>
              <a:rPr lang="sk-SK" sz="2600" dirty="0"/>
              <a:t>zvýšiť kvalitu podávaných pokrmov správnym výberom surovín čo najvyššej kvality,</a:t>
            </a:r>
          </a:p>
          <a:p>
            <a:r>
              <a:rPr lang="sk-SK" sz="2600" dirty="0"/>
              <a:t>obmedziť prípravu pokrmov s vysokým obsahom soli a jednoduchých cukrov, </a:t>
            </a:r>
          </a:p>
          <a:p>
            <a:r>
              <a:rPr lang="sk-SK" sz="2600" dirty="0"/>
              <a:t>vylúčiť polotovary a chemicky spracované potraviny s obsahom prídavných a aditívnych látok, </a:t>
            </a:r>
          </a:p>
          <a:p>
            <a:r>
              <a:rPr lang="sk-SK" sz="2600" dirty="0"/>
              <a:t>zjednodušiť a upresniť špecifikáciu požívatín, </a:t>
            </a:r>
          </a:p>
          <a:p>
            <a:r>
              <a:rPr lang="sk-SK" sz="2600" dirty="0"/>
              <a:t>obmedziť podávanie pokrmov pripravovaných vyprážaním,</a:t>
            </a:r>
          </a:p>
          <a:p>
            <a:r>
              <a:rPr lang="sk-SK" sz="2600" dirty="0"/>
              <a:t>obmedziť prípravu a podávanie pokrmov z mrazených a hlboko mrazených polotovarov</a:t>
            </a:r>
            <a:r>
              <a:rPr lang="sk-SK" sz="2600" dirty="0" smtClean="0"/>
              <a:t>,</a:t>
            </a:r>
          </a:p>
          <a:p>
            <a:r>
              <a:rPr lang="sk-SK" sz="2600" dirty="0" smtClean="0"/>
              <a:t>zvýšiť </a:t>
            </a:r>
            <a:r>
              <a:rPr lang="sk-SK" sz="2600" dirty="0"/>
              <a:t>množstvo podávanej čerstvej zeleniny a </a:t>
            </a:r>
            <a:r>
              <a:rPr lang="sk-SK" sz="2600" dirty="0" smtClean="0"/>
              <a:t>ovocia,</a:t>
            </a:r>
          </a:p>
          <a:p>
            <a:r>
              <a:rPr lang="sk-SK" sz="2600" dirty="0"/>
              <a:t>z</a:t>
            </a:r>
            <a:r>
              <a:rPr lang="sk-SK" sz="2600" dirty="0" smtClean="0"/>
              <a:t>aradenie nových receptúr.</a:t>
            </a: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400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2688219" y="798245"/>
            <a:ext cx="6851374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REVÍZIA MSN A RECEPTÚR PRE ŠKOLSKÉ STRAVOVANIE</a:t>
            </a:r>
          </a:p>
        </p:txBody>
      </p:sp>
    </p:spTree>
    <p:extLst>
      <p:ext uri="{BB962C8B-B14F-4D97-AF65-F5344CB8AC3E}">
        <p14:creationId xmlns:p14="http://schemas.microsoft.com/office/powerpoint/2010/main" val="328876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1069113" y="1892085"/>
            <a:ext cx="10515600" cy="40625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400" b="1" dirty="0"/>
              <a:t>Obsah:</a:t>
            </a:r>
          </a:p>
          <a:p>
            <a:r>
              <a:rPr lang="sk-SK" sz="2400" dirty="0"/>
              <a:t>Register receptúr  </a:t>
            </a:r>
            <a:r>
              <a:rPr lang="sk-SK" sz="2200" dirty="0"/>
              <a:t>(</a:t>
            </a:r>
            <a:r>
              <a:rPr lang="sk-SK" sz="2200" dirty="0">
                <a:hlinkClick r:id="rId3"/>
              </a:rPr>
              <a:t>www.minedu.sk</a:t>
            </a:r>
            <a:r>
              <a:rPr lang="sk-SK" sz="2200" dirty="0"/>
              <a:t>)</a:t>
            </a:r>
          </a:p>
          <a:p>
            <a:r>
              <a:rPr lang="sk-SK" sz="2400" dirty="0"/>
              <a:t>Aplikácia princípov k MSN a receptúram pre školské stravovanie </a:t>
            </a:r>
            <a:r>
              <a:rPr lang="sk-SK" sz="1900" dirty="0"/>
              <a:t>(</a:t>
            </a:r>
            <a:r>
              <a:rPr lang="sk-SK" sz="1900" dirty="0">
                <a:hlinkClick r:id="rId3"/>
              </a:rPr>
              <a:t>www.minedu.sk</a:t>
            </a:r>
            <a:r>
              <a:rPr lang="sk-SK" sz="1900" dirty="0"/>
              <a:t>)</a:t>
            </a:r>
            <a:r>
              <a:rPr lang="sk-SK" sz="2400" dirty="0"/>
              <a:t>,</a:t>
            </a:r>
          </a:p>
          <a:p>
            <a:r>
              <a:rPr lang="sk-SK" sz="2400" dirty="0"/>
              <a:t>Posledná aktualizácia (30. 08. 2024)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b="1" dirty="0"/>
              <a:t>Spolu: </a:t>
            </a:r>
          </a:p>
          <a:p>
            <a:r>
              <a:rPr lang="sk-SK" sz="2400" dirty="0"/>
              <a:t>1344 receptúr z toho 125 nových </a:t>
            </a:r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sz="2000" b="1" dirty="0"/>
          </a:p>
          <a:p>
            <a:pPr marL="0" indent="0" algn="ctr">
              <a:buNone/>
            </a:pPr>
            <a:r>
              <a:rPr lang="sk-SK" sz="2000" b="1" dirty="0"/>
              <a:t>Prechodné ustanovenie na zavedenie novej Revízie MSN -  najneskôr do konca októbra 2024</a:t>
            </a:r>
          </a:p>
          <a:p>
            <a:endParaRPr lang="sk-SK" sz="2400" b="1" dirty="0"/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818577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REVÍZIA MSN A RECEPTÚR </a:t>
            </a:r>
            <a:b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PRE ŠKOLSKÉ STRAVOVANIE 2024</a:t>
            </a:r>
          </a:p>
        </p:txBody>
      </p:sp>
      <p:pic>
        <p:nvPicPr>
          <p:cNvPr id="20" name="Picture 32" descr="Rokovanie s podpredsedom vlády pre ekonomiku, ministrom ho… | Flick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74" y="3312238"/>
            <a:ext cx="2418287" cy="1728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1118954" y="1898262"/>
            <a:ext cx="10515600" cy="4062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1800" b="1" dirty="0"/>
              <a:t>1. Nápoje </a:t>
            </a:r>
          </a:p>
          <a:p>
            <a:r>
              <a:rPr lang="sk-SK" sz="1800" dirty="0"/>
              <a:t>základné 3 druhy čajov (bylinkový, ovocný, čierny – ochutené/neochutené), </a:t>
            </a:r>
          </a:p>
          <a:p>
            <a:r>
              <a:rPr lang="sk-SK" sz="1800" dirty="0"/>
              <a:t>odstránený </a:t>
            </a:r>
            <a:r>
              <a:rPr lang="sk-SK" sz="1800" dirty="0" err="1"/>
              <a:t>čajovníkový</a:t>
            </a:r>
            <a:r>
              <a:rPr lang="sk-SK" sz="1800" dirty="0"/>
              <a:t> čaj (zjednodušenie špecifikácie),</a:t>
            </a:r>
          </a:p>
          <a:p>
            <a:r>
              <a:rPr lang="sk-SK" sz="1800" dirty="0"/>
              <a:t>úprava koncentrácie  prírodných ovocných štiav.   </a:t>
            </a:r>
          </a:p>
          <a:p>
            <a:pPr marL="0" indent="0">
              <a:buNone/>
            </a:pPr>
            <a:r>
              <a:rPr lang="sk-SK" sz="1800" b="1" dirty="0"/>
              <a:t>2. Nátierky, oblohy bagety</a:t>
            </a:r>
          </a:p>
          <a:p>
            <a:r>
              <a:rPr lang="sk-SK" sz="1800" dirty="0"/>
              <a:t>navýšená dávka  - masla (samostatne k natieraniu),</a:t>
            </a:r>
          </a:p>
          <a:p>
            <a:r>
              <a:rPr lang="sk-SK" sz="1800" dirty="0"/>
              <a:t>preradenie  zo skupiny 13 - Varené párky jemné* (nátierky).</a:t>
            </a:r>
          </a:p>
          <a:p>
            <a:pPr marL="0" indent="0">
              <a:buNone/>
            </a:pPr>
            <a:r>
              <a:rPr lang="sk-SK" sz="1800" b="1" dirty="0"/>
              <a:t>Nová receptúra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Varené vajce (na obloženie)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Zeleninová obloha ( hlávkový šalát a stopkový zeler)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Kaše a zeleninové nátierky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818577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D41D7D7-28EC-A498-9861-D2DB2024B7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042" y="4032177"/>
            <a:ext cx="2888775" cy="1846108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9864DA04-9EEB-F241-8FE2-AF78E1AB6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90" y="2659196"/>
            <a:ext cx="2654287" cy="18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9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1016317" y="1531744"/>
            <a:ext cx="10515600" cy="46469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1800" b="1" dirty="0"/>
              <a:t>4</a:t>
            </a:r>
            <a:r>
              <a:rPr lang="sk-SK" sz="2100" b="1" dirty="0"/>
              <a:t>.  Závarky </a:t>
            </a:r>
          </a:p>
          <a:p>
            <a:r>
              <a:rPr lang="sk-SK" sz="2100" dirty="0"/>
              <a:t>navýšená dávka   cestoviny niťovky (vývar),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100" dirty="0"/>
              <a:t> ovsené vločky (nižšia </a:t>
            </a:r>
            <a:r>
              <a:rPr lang="sk-SK" sz="2100" dirty="0" err="1"/>
              <a:t>návarnosť</a:t>
            </a:r>
            <a:r>
              <a:rPr lang="sk-SK" sz="2100" dirty="0"/>
              <a:t>),</a:t>
            </a:r>
          </a:p>
          <a:p>
            <a:r>
              <a:rPr lang="sk-SK" sz="2100" dirty="0"/>
              <a:t>nová norma: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100" dirty="0"/>
              <a:t> </a:t>
            </a:r>
            <a:r>
              <a:rPr lang="sk-SK" sz="2100" dirty="0" err="1"/>
              <a:t>krutóny</a:t>
            </a:r>
            <a:r>
              <a:rPr lang="sk-SK" sz="2100" dirty="0"/>
              <a:t> z pečiva/chleba.</a:t>
            </a:r>
          </a:p>
          <a:p>
            <a:pPr marL="0" indent="0">
              <a:buNone/>
            </a:pPr>
            <a:r>
              <a:rPr lang="sk-SK" sz="2100" b="1" dirty="0"/>
              <a:t>5.  Polievky </a:t>
            </a:r>
          </a:p>
          <a:p>
            <a:r>
              <a:rPr lang="sk-SK" sz="2100" dirty="0"/>
              <a:t>úprava názvu suroviny „smotana 12% / smotana“, </a:t>
            </a:r>
          </a:p>
          <a:p>
            <a:r>
              <a:rPr lang="sk-SK" sz="2100" dirty="0"/>
              <a:t>úprava normy  v pomere mlieko : smotana, resp. navýšená smotana  (krémové polievky), </a:t>
            </a:r>
          </a:p>
          <a:p>
            <a:r>
              <a:rPr lang="sk-SK" sz="2100" dirty="0"/>
              <a:t>odstránenie ochucovadla, vývarov* (slepačí, hubový hovädzí, zeleninový),</a:t>
            </a:r>
          </a:p>
          <a:p>
            <a:r>
              <a:rPr lang="sk-SK" sz="2100" dirty="0"/>
              <a:t>odstránený prívlastok „sterilizovaná“ zelenina/čerstvú (hrášok, fazuľka, šampiňóny),</a:t>
            </a:r>
          </a:p>
          <a:p>
            <a:r>
              <a:rPr lang="sk-SK" sz="2100" dirty="0"/>
              <a:t>úprava a zjednotenie technologických postupov.</a:t>
            </a:r>
          </a:p>
          <a:p>
            <a:pPr marL="0" indent="0">
              <a:buNone/>
            </a:pPr>
            <a:r>
              <a:rPr lang="sk-SK" sz="2100" b="1" dirty="0"/>
              <a:t>Nová receptúra </a:t>
            </a:r>
            <a:endParaRPr lang="sk-SK" sz="2100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sz="2100" dirty="0"/>
              <a:t> Zeleninový vývar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100" dirty="0"/>
              <a:t> Krémové zeleninové polievky (bez zahustenia múkou</a:t>
            </a:r>
            <a:r>
              <a:rPr lang="sk-SK" sz="1800" dirty="0"/>
              <a:t>)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615462"/>
            <a:ext cx="5652510" cy="73866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3CEE0918-ECA5-F42F-B847-4191CC7D3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80" y="1690837"/>
            <a:ext cx="2895292" cy="19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988325" y="1255251"/>
            <a:ext cx="10515600" cy="4923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800" b="1" dirty="0"/>
              <a:t>Pokrmy mäsité (6-12)</a:t>
            </a:r>
          </a:p>
          <a:p>
            <a:r>
              <a:rPr lang="sk-SK" sz="1800" dirty="0"/>
              <a:t>úprava názvu „smotana 12% / smotana“,</a:t>
            </a:r>
          </a:p>
          <a:p>
            <a:pPr marL="0" indent="0">
              <a:buNone/>
            </a:pPr>
            <a:r>
              <a:rPr lang="sk-SK" sz="1800" dirty="0"/>
              <a:t>                             „hovädzie mäso k prívarkom / hovädzie dusené na paprike“,</a:t>
            </a:r>
          </a:p>
          <a:p>
            <a:r>
              <a:rPr lang="sk-SK" sz="1800" dirty="0"/>
              <a:t>odstránenie ochucovadla, koreninové zmesi, </a:t>
            </a:r>
            <a:r>
              <a:rPr lang="sk-SK" sz="1800" dirty="0" err="1"/>
              <a:t>grilovacie</a:t>
            </a:r>
            <a:r>
              <a:rPr lang="sk-SK" sz="1800" dirty="0"/>
              <a:t> korenie, hubový koncentrát,</a:t>
            </a:r>
          </a:p>
          <a:p>
            <a:r>
              <a:rPr lang="sk-SK" sz="1800" dirty="0"/>
              <a:t>odstránený prívlastok „sterilizovaná“ zelenina/čerstvú (hrášok, fazuľka, šampiňóny),</a:t>
            </a:r>
          </a:p>
          <a:p>
            <a:r>
              <a:rPr lang="sk-SK" sz="1800" dirty="0"/>
              <a:t>náhrada sterilizovaného leča/ čerstvé paradajky a paprika,</a:t>
            </a:r>
          </a:p>
          <a:p>
            <a:r>
              <a:rPr lang="sk-SK" sz="1800" dirty="0"/>
              <a:t>úprava a zjednotenie technologických postupov.</a:t>
            </a:r>
          </a:p>
          <a:p>
            <a:pPr marL="0" indent="0">
              <a:buNone/>
            </a:pPr>
            <a:r>
              <a:rPr lang="sk-SK" sz="1800" b="1" dirty="0"/>
              <a:t>Pokrmy z rýb   </a:t>
            </a:r>
            <a:r>
              <a:rPr lang="sk-SK" sz="1800" dirty="0"/>
              <a:t>druh ryby</a:t>
            </a:r>
            <a:r>
              <a:rPr lang="sk-SK" sz="1800" b="1" dirty="0"/>
              <a:t> </a:t>
            </a:r>
            <a:r>
              <a:rPr lang="sk-SK" sz="1800" dirty="0" err="1"/>
              <a:t>pangasius</a:t>
            </a:r>
            <a:r>
              <a:rPr lang="sk-SK" sz="1800" dirty="0"/>
              <a:t>/rybie mäso</a:t>
            </a:r>
          </a:p>
          <a:p>
            <a:pPr marL="0" indent="0">
              <a:buNone/>
            </a:pPr>
            <a:r>
              <a:rPr lang="sk-SK" sz="1800" b="1" dirty="0"/>
              <a:t>Nová receptúra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Hovädzia sviečková s brusnicami (bez múky)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Cestoviny </a:t>
            </a:r>
            <a:r>
              <a:rPr lang="sk-SK" sz="1800" dirty="0" err="1"/>
              <a:t>penne</a:t>
            </a:r>
            <a:r>
              <a:rPr lang="sk-SK" sz="1800" dirty="0"/>
              <a:t> so syrovou omáčkou a kuracím mäsom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Hydinové prsia lahôdkové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Hydinové mäso na čínsky spôsob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215858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87054A8-8EF6-1A1C-E433-B768019BE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93" y="3582956"/>
            <a:ext cx="3002814" cy="22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988325" y="1857969"/>
            <a:ext cx="10515600" cy="4589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/>
              <a:t>13. Pokrmy z mletého mäsa a </a:t>
            </a:r>
            <a:r>
              <a:rPr lang="sk-SK" sz="1800" b="1" dirty="0" err="1"/>
              <a:t>polomäsité</a:t>
            </a:r>
            <a:endParaRPr lang="sk-SK" sz="1800" b="1" dirty="0"/>
          </a:p>
          <a:p>
            <a:r>
              <a:rPr lang="sk-SK" sz="1800" dirty="0"/>
              <a:t>úprava názvu „smotana 12% / smotana“, </a:t>
            </a:r>
          </a:p>
          <a:p>
            <a:r>
              <a:rPr lang="sk-SK" sz="1800" dirty="0"/>
              <a:t>navýšené paradajkové pyré  do hlavných jedál  s paradajkovým základom (guľky v paradajkovej  omáčke), </a:t>
            </a:r>
          </a:p>
          <a:p>
            <a:r>
              <a:rPr lang="sk-SK" sz="1800" dirty="0"/>
              <a:t>náhrada mrazenej zeleniny / čerstvú (záhradnícky sekaný rezeň),</a:t>
            </a:r>
          </a:p>
          <a:p>
            <a:r>
              <a:rPr lang="sk-SK" sz="1800" dirty="0"/>
              <a:t>náhrada sterilizovaného leča/ paradajkové pyré (pizza),</a:t>
            </a:r>
          </a:p>
          <a:p>
            <a:r>
              <a:rPr lang="sk-SK" sz="1800" dirty="0"/>
              <a:t>preradenie  </a:t>
            </a:r>
            <a:r>
              <a:rPr lang="sk-SK" sz="1800" dirty="0" err="1"/>
              <a:t>farfale</a:t>
            </a:r>
            <a:r>
              <a:rPr lang="sk-SK" sz="1800" dirty="0"/>
              <a:t> s lososovou omáčkou/pokrmy z rybieho mäsa,</a:t>
            </a:r>
          </a:p>
          <a:p>
            <a:r>
              <a:rPr lang="sk-SK" sz="1800" dirty="0"/>
              <a:t>doplnená norma parmezánu (špagety s </a:t>
            </a:r>
            <a:r>
              <a:rPr lang="sk-SK" sz="1800" dirty="0" err="1"/>
              <a:t>boloňskou</a:t>
            </a:r>
            <a:r>
              <a:rPr lang="sk-SK" sz="1800" dirty="0"/>
              <a:t> omáčkou),</a:t>
            </a:r>
          </a:p>
          <a:p>
            <a:r>
              <a:rPr lang="sk-SK" sz="1800" dirty="0"/>
              <a:t>preradené lečo s vajcom /bezmäsité pokrmy.</a:t>
            </a:r>
          </a:p>
          <a:p>
            <a:pPr marL="0" indent="0">
              <a:buNone/>
            </a:pPr>
            <a:r>
              <a:rPr lang="sk-SK" sz="1800" dirty="0"/>
              <a:t>Kategória A:</a:t>
            </a:r>
          </a:p>
          <a:p>
            <a:r>
              <a:rPr lang="sk-SK" sz="1800" dirty="0"/>
              <a:t>odstránená receptúra „Pizza chladená </a:t>
            </a:r>
            <a:r>
              <a:rPr lang="sk-SK" sz="1800" dirty="0" err="1"/>
              <a:t>Hawai</a:t>
            </a:r>
            <a:r>
              <a:rPr lang="sk-SK" sz="1800" dirty="0"/>
              <a:t> a  Pizza šunková“,</a:t>
            </a:r>
          </a:p>
          <a:p>
            <a:r>
              <a:rPr lang="sk-SK" sz="1800" dirty="0"/>
              <a:t>náhrada mäkká saláma/dusená šunka</a:t>
            </a:r>
            <a:r>
              <a:rPr lang="sk-SK" sz="1800" b="1" dirty="0"/>
              <a:t> </a:t>
            </a:r>
            <a:r>
              <a:rPr lang="sk-SK" sz="1800" dirty="0"/>
              <a:t>(francúzske zemiaky, koložvárska kapusta).</a:t>
            </a:r>
          </a:p>
          <a:p>
            <a:pPr marL="0" indent="0">
              <a:buNone/>
            </a:pPr>
            <a:endParaRPr lang="sk-SK" sz="1800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818577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0EE5830-92EA-F6B4-F3B9-8C0C03C3C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57" y="3584876"/>
            <a:ext cx="3029329" cy="19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4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988325" y="1857969"/>
            <a:ext cx="10515600" cy="4062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1800" b="1" dirty="0"/>
              <a:t>14. Pokrmy bezmäsité</a:t>
            </a:r>
          </a:p>
          <a:p>
            <a:r>
              <a:rPr lang="sk-SK" sz="1800" dirty="0"/>
              <a:t>navýšená dávka syra a tvarohu v hlavných jedlách syrových a tvarohových, </a:t>
            </a:r>
          </a:p>
          <a:p>
            <a:r>
              <a:rPr lang="sk-SK" sz="1800" dirty="0"/>
              <a:t>úprava názvu „smotana 12% / smotana“ , „biely jogurt 1,5% / biely jogurt“,</a:t>
            </a:r>
          </a:p>
          <a:p>
            <a:r>
              <a:rPr lang="sk-SK" sz="1800" dirty="0"/>
              <a:t>odstránený prívlastok „sterilizovaná“ zelenina/čerstvú (hrášok, fazuľka, šampiňóny).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sk-SK" sz="1800" b="1" dirty="0"/>
              <a:t>nová receptúra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Zemiakový posúch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Dusené paprikové zemiaky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Karfiolové </a:t>
            </a:r>
            <a:r>
              <a:rPr lang="sk-SK" sz="1800" dirty="0" err="1"/>
              <a:t>kari</a:t>
            </a:r>
            <a:r>
              <a:rPr lang="sk-SK" sz="1800" dirty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Čínska zeleninová zmes (hrachové rezance),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Jedlá s tofu (tofu guľôčky a tofu </a:t>
            </a:r>
            <a:r>
              <a:rPr lang="sk-SK" sz="1800" dirty="0" err="1"/>
              <a:t>teriaky</a:t>
            </a:r>
            <a:r>
              <a:rPr lang="sk-SK" sz="1800" dirty="0"/>
              <a:t>)</a:t>
            </a:r>
          </a:p>
          <a:p>
            <a:pPr marL="0" indent="0">
              <a:buNone/>
            </a:pPr>
            <a:endParaRPr lang="sk-SK" sz="1800" b="1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129" y="6382819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818577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A0D5161-73A8-B220-B74D-8D8386BA0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39" y="3942224"/>
            <a:ext cx="2640174" cy="180011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972FC2E-3E9B-8D3C-FC90-287246410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97" y="2670185"/>
            <a:ext cx="2915102" cy="194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6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988325" y="1857969"/>
            <a:ext cx="10515600" cy="4062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1800" b="1" dirty="0"/>
              <a:t>15. Pokrmy múčne</a:t>
            </a:r>
          </a:p>
          <a:p>
            <a:r>
              <a:rPr lang="sk-SK" sz="1800" dirty="0"/>
              <a:t>upravené receptúry: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Bryndzovník – upravený pomer bryndza : zemiaky,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 err="1"/>
              <a:t>Špecle</a:t>
            </a:r>
            <a:r>
              <a:rPr lang="sk-SK" sz="1800" dirty="0"/>
              <a:t> s lieskovo-orieškovým krémom – upravený pomer maslo : strúhanka,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Pečené </a:t>
            </a:r>
            <a:r>
              <a:rPr lang="sk-SK" sz="1800" dirty="0" err="1"/>
              <a:t>špaldové</a:t>
            </a:r>
            <a:r>
              <a:rPr lang="sk-SK" sz="1800" dirty="0"/>
              <a:t> šišky – upravená norma na posýpku.</a:t>
            </a:r>
          </a:p>
          <a:p>
            <a:pPr marL="0" indent="0">
              <a:buNone/>
            </a:pPr>
            <a:r>
              <a:rPr lang="sk-SK" sz="1800" b="1" dirty="0"/>
              <a:t>Nová receptúra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Ryžový kopec s ovocím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Pizza hniezda </a:t>
            </a:r>
          </a:p>
          <a:p>
            <a:pPr marL="0" indent="0">
              <a:buNone/>
            </a:pPr>
            <a:r>
              <a:rPr lang="sk-SK" sz="1800" b="1" dirty="0"/>
              <a:t>16. Posýpky</a:t>
            </a:r>
          </a:p>
          <a:p>
            <a:r>
              <a:rPr lang="sk-SK" sz="1800" dirty="0"/>
              <a:t>navýšená norma tvarohu -  posýpka tvarohová</a:t>
            </a:r>
          </a:p>
          <a:p>
            <a:pPr marL="0" indent="0">
              <a:buNone/>
            </a:pPr>
            <a:r>
              <a:rPr lang="sk-SK" sz="1800" b="1" dirty="0"/>
              <a:t>Nová receptúra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Ovocná poleva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702899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FFC82C7-9300-6F07-9955-202D3743F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746" y="2766657"/>
            <a:ext cx="2245179" cy="224517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EFD9836-0599-9477-E4FB-7087F079D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516" y="4406827"/>
            <a:ext cx="3006880" cy="137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3019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1281</Words>
  <Application>Microsoft Office PowerPoint</Application>
  <PresentationFormat>Širokouhlá</PresentationFormat>
  <Paragraphs>192</Paragraphs>
  <Slides>15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Mária Vasilíková</dc:creator>
  <cp:lastModifiedBy>Mária Vasilíková</cp:lastModifiedBy>
  <cp:revision>148</cp:revision>
  <cp:lastPrinted>2024-02-26T11:55:04Z</cp:lastPrinted>
  <dcterms:created xsi:type="dcterms:W3CDTF">2023-09-08T06:37:52Z</dcterms:created>
  <dcterms:modified xsi:type="dcterms:W3CDTF">2024-09-25T08:49:29Z</dcterms:modified>
</cp:coreProperties>
</file>