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D146A-A821-44BE-AC6B-688FA36CC758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08FCB-5AF8-426F-9AD0-0276273598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999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40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29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9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315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743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7941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618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9103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7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988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357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489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774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59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892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355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278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30549-4916-4043-8538-B174818F69A0}" type="datetimeFigureOut">
              <a:rPr lang="sk-SK" smtClean="0"/>
              <a:t>27. 8. 2024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9A3C2-5E33-48F4-8E2F-56DC3EC41A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0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c-edu.sk/" TargetMode="External"/><Relationship Id="rId2" Type="http://schemas.openxmlformats.org/officeDocument/2006/relationships/hyperlink" Target="mailto:Silvia.Tothova@nivam.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68" y="2583736"/>
            <a:ext cx="9379973" cy="14704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Pracovná porada riaditeľov a zástupcov materských škôl a špeciálnych materských škôl</a:t>
            </a:r>
            <a:br>
              <a:rPr lang="sk-SK" sz="1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sk-SK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Podnadpis 2"/>
          <p:cNvSpPr>
            <a:spLocks/>
          </p:cNvSpPr>
          <p:nvPr/>
        </p:nvSpPr>
        <p:spPr>
          <a:xfrm>
            <a:off x="2037072" y="4434780"/>
            <a:ext cx="9067335" cy="1241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</a:pP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Národný inštitút vzdelávania a mládeže </a:t>
            </a:r>
          </a:p>
          <a:p>
            <a:pPr algn="ctr" defTabSz="457200">
              <a:spcBef>
                <a:spcPts val="1000"/>
              </a:spcBef>
              <a:buClr>
                <a:schemeClr val="accent1"/>
              </a:buClr>
            </a:pP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Pracovisko pre školy s VJM </a:t>
            </a:r>
          </a:p>
          <a:p>
            <a:pPr algn="ctr" defTabSz="457200">
              <a:spcBef>
                <a:spcPts val="1000"/>
              </a:spcBef>
              <a:buClr>
                <a:schemeClr val="accent1"/>
              </a:buClr>
            </a:pP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A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komáromi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MTNY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oktatási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intézmények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Országos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Közoktatási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és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Ifjúsági</a:t>
            </a:r>
            <a:r>
              <a:rPr lang="sk-SK" sz="2800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sk-SK" sz="2800" dirty="0" err="1">
                <a:solidFill>
                  <a:srgbClr val="333399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Inztézete</a:t>
            </a:r>
            <a:endParaRPr lang="hu-HU" sz="2800" b="1" dirty="0">
              <a:solidFill>
                <a:schemeClr val="tx2"/>
              </a:solidFill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5546685-B3DF-E882-872E-D7E9E659184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1497" y="738480"/>
            <a:ext cx="3647768" cy="147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>
            <a:extLst>
              <a:ext uri="{FF2B5EF4-FFF2-40B4-BE49-F238E27FC236}">
                <a16:creationId xmlns:a16="http://schemas.microsoft.com/office/drawing/2014/main" id="{AC7A63C8-CD0A-4243-BC2B-BBFA15A5FE3E}"/>
              </a:ext>
            </a:extLst>
          </p:cNvPr>
          <p:cNvSpPr txBox="1"/>
          <p:nvPr/>
        </p:nvSpPr>
        <p:spPr>
          <a:xfrm>
            <a:off x="8770374" y="6056671"/>
            <a:ext cx="280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Nové Zámky, 5.9.2024</a:t>
            </a:r>
          </a:p>
        </p:txBody>
      </p:sp>
    </p:spTree>
    <p:extLst>
      <p:ext uri="{BB962C8B-B14F-4D97-AF65-F5344CB8AC3E}">
        <p14:creationId xmlns:p14="http://schemas.microsoft.com/office/powerpoint/2010/main" val="440287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04CB8B-0BA9-7FD0-86B0-E2C0F4B5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Atestácie: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0ED5CE-F1E4-2E82-20B1-91EAB6BAA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sk-SK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Odborné podujatie – informácie o postupe, atestačné portfólio, skúška, atď.</a:t>
            </a:r>
          </a:p>
          <a:p>
            <a:r>
              <a:rPr lang="sk-SK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Konzultácie  atestačné portfólio</a:t>
            </a:r>
          </a:p>
          <a:p>
            <a:pPr marL="0" indent="0">
              <a:buNone/>
            </a:pPr>
            <a:endParaRPr lang="sk-SK" sz="2400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  <a:p>
            <a:pPr marL="0" indent="0">
              <a:buNone/>
            </a:pPr>
            <a:endParaRPr lang="sk-SK" sz="2400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Kovács Tünde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email: </a:t>
            </a:r>
            <a:r>
              <a:rPr lang="de-DE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Tunde.Kovacs@nivam.sk</a:t>
            </a:r>
            <a:endParaRPr lang="sk-SK" sz="2400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12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95579C-F594-4B0A-B593-9F7AC2F6E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Metodická pomoc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00DADA-7CEC-4A37-A8C4-C59F30643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tx2">
                    <a:lumMod val="75000"/>
                  </a:schemeClr>
                </a:solidFill>
              </a:rPr>
              <a:t>Metodici: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	Nagy Beáta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	Tungli Večerková Judita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	Menyhárt József</a:t>
            </a:r>
          </a:p>
          <a:p>
            <a:pPr marL="0" indent="0">
              <a:buNone/>
            </a:pPr>
            <a:endParaRPr lang="sk-SK" sz="2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chemeClr val="tx2">
                    <a:lumMod val="75000"/>
                  </a:schemeClr>
                </a:solidFill>
              </a:rPr>
              <a:t>Zabezpečujú:</a:t>
            </a: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Informačný seminár</a:t>
            </a:r>
          </a:p>
          <a:p>
            <a:pPr marL="0" indent="0">
              <a:buNone/>
            </a:pPr>
            <a:r>
              <a:rPr lang="sk-SK" sz="2400" dirty="0" err="1">
                <a:solidFill>
                  <a:schemeClr val="tx2">
                    <a:lumMod val="75000"/>
                  </a:schemeClr>
                </a:solidFill>
              </a:rPr>
              <a:t>Webinár</a:t>
            </a:r>
            <a:endParaRPr lang="sk-SK" sz="2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Individuálna metodická podpora školám</a:t>
            </a:r>
          </a:p>
        </p:txBody>
      </p:sp>
    </p:spTree>
    <p:extLst>
      <p:ext uri="{BB962C8B-B14F-4D97-AF65-F5344CB8AC3E}">
        <p14:creationId xmlns:p14="http://schemas.microsoft.com/office/powerpoint/2010/main" val="3670542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mbranças para o dia das crianças">
            <a:extLst>
              <a:ext uri="{FF2B5EF4-FFF2-40B4-BE49-F238E27FC236}">
                <a16:creationId xmlns:a16="http://schemas.microsoft.com/office/drawing/2014/main" id="{3CB67222-12A6-6316-780A-0FFC00E75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37" y="39328"/>
            <a:ext cx="10915169" cy="677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C1FFA01-C93A-C68A-8A39-FE4ED090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826" y="2595717"/>
            <a:ext cx="10275580" cy="1248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5400" b="1" dirty="0"/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389143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67EF5-623D-FBED-5898-D48EECC7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Kontakty: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190C232-CD8F-C532-2F52-69EB7D53B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219" y="904328"/>
            <a:ext cx="6577781" cy="41986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k-SK" sz="18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Dôstojnícky pavilón, Pevnostný rad 3, 945 01 Komárno</a:t>
            </a:r>
            <a:endParaRPr lang="sk-SK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sk-SK" sz="18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Riaditeľ: </a:t>
            </a:r>
            <a:endParaRPr lang="sk-SK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Dr. </a:t>
            </a:r>
            <a:r>
              <a:rPr lang="sk-SK" sz="1800" b="1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habil</a:t>
            </a:r>
            <a:r>
              <a:rPr lang="sk-SK" sz="18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PaedDr. Ing. István Szőköl, PhD., </a:t>
            </a:r>
            <a:r>
              <a:rPr lang="sk-SK" sz="1800" b="1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Ing-Paed</a:t>
            </a:r>
            <a:r>
              <a:rPr lang="sk-SK" sz="18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IGIP</a:t>
            </a:r>
            <a:br>
              <a:rPr lang="sk-SK" sz="1800" dirty="0">
                <a:solidFill>
                  <a:srgbClr val="000000"/>
                </a:solidFill>
                <a:effectLst/>
                <a:highlight>
                  <a:srgbClr val="FFFAE4"/>
                </a:highlight>
                <a:latin typeface="Tahom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endParaRPr lang="sk-SK" sz="1800" dirty="0">
              <a:solidFill>
                <a:srgbClr val="000000"/>
              </a:solidFill>
              <a:effectLst/>
              <a:highlight>
                <a:srgbClr val="FFFAE4"/>
              </a:highlight>
              <a:latin typeface="Tahom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endParaRPr lang="sk-SK" b="1" dirty="0">
              <a:solidFill>
                <a:srgbClr val="000000"/>
              </a:solidFill>
              <a:highlight>
                <a:srgbClr val="FFFAE4"/>
              </a:highlight>
              <a:latin typeface="Tahoma" panose="020B060403050404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Mgr. Silvia Tóthová</a:t>
            </a:r>
            <a:endParaRPr lang="sk-SK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rgbClr val="33339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učiteľ profesijného rozvoja, aprobácia: učiteľka materskej školy</a:t>
            </a:r>
            <a:endParaRPr lang="sk-SK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mail: </a:t>
            </a:r>
            <a:r>
              <a:rPr lang="sk-SK" sz="1800" b="1" u="sng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Silvia.Tothova@nivam.sk</a:t>
            </a:r>
            <a:endParaRPr lang="sk-SK" sz="1800" b="1" dirty="0">
              <a:solidFill>
                <a:schemeClr val="tx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sk-SK" sz="1800" dirty="0" err="1">
                <a:solidFill>
                  <a:srgbClr val="333399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mob</a:t>
            </a:r>
            <a:r>
              <a:rPr lang="sk-SK" sz="1800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:+421 948 030 292</a:t>
            </a:r>
          </a:p>
          <a:p>
            <a:pPr marL="0" indent="0">
              <a:buNone/>
            </a:pPr>
            <a:br>
              <a:rPr lang="sk-SK" sz="1800" dirty="0">
                <a:solidFill>
                  <a:srgbClr val="333399"/>
                </a:solidFill>
                <a:effectLst/>
                <a:latin typeface="Tahom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sk-SK" sz="1800" dirty="0">
                <a:solidFill>
                  <a:srgbClr val="333399"/>
                </a:solidFill>
                <a:effectLst/>
                <a:latin typeface="Tahom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sk-SK" sz="2400" b="1" u="sng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sk-SK" sz="2400" b="1" u="sng" dirty="0">
                <a:solidFill>
                  <a:schemeClr val="tx2"/>
                </a:solidFill>
                <a:latin typeface="Calibri" panose="020F0502020204030204" pitchFamily="34" charset="0"/>
              </a:rPr>
              <a:t>edu.nivam.sk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Komárno Tiszti Pavilon épület - épület bontás">
            <a:extLst>
              <a:ext uri="{FF2B5EF4-FFF2-40B4-BE49-F238E27FC236}">
                <a16:creationId xmlns:a16="http://schemas.microsoft.com/office/drawing/2014/main" id="{1842D3CA-DC92-1F4F-C0D9-91E121E81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4" y="3108778"/>
            <a:ext cx="5534375" cy="368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92F5B0-EB38-4A7B-A6B4-E7807251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Ponuka vzdelávaní na školský rok 2024/2025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D24D41-98D3-2F6A-D0BC-D7F80FE11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84" y="942108"/>
            <a:ext cx="6637628" cy="591589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k-SK" sz="2400" b="1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Inovačné vzdelávanie pre pedagogických zamestnancov materských škôl:</a:t>
            </a:r>
          </a:p>
          <a:p>
            <a:endParaRPr lang="sk-SK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Poskytovanie podporných opatrení deťom v predškolskom veku (30/20)</a:t>
            </a: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Diagnostika detí predškolského veku v systéme podporných opatrení (24/26)</a:t>
            </a:r>
          </a:p>
          <a:p>
            <a:pPr marL="0" indent="0" algn="r">
              <a:buNone/>
            </a:pPr>
            <a:r>
              <a:rPr lang="sk-SK" b="1" dirty="0">
                <a:solidFill>
                  <a:srgbClr val="1F497D"/>
                </a:solidFill>
                <a:latin typeface="Arial" panose="020B0604020202020204" pitchFamily="34" charset="0"/>
              </a:rPr>
              <a:t>Irena Korimová (UPR)</a:t>
            </a:r>
            <a:endParaRPr lang="sk-SK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endParaRPr lang="sk-SK" sz="2400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Ciele a obsah povinného predprimárneho vzdelávania v rôznych formách jeho plnenia (30/20)</a:t>
            </a:r>
            <a:endParaRPr lang="sk-SK" b="0" i="0" dirty="0">
              <a:solidFill>
                <a:schemeClr val="tx2">
                  <a:lumMod val="75000"/>
                </a:schemeClr>
              </a:solidFill>
              <a:effectLst/>
              <a:latin typeface="Arial Nova" panose="020B0504020202020204" pitchFamily="34" charset="0"/>
            </a:endParaRPr>
          </a:p>
          <a:p>
            <a:endParaRPr lang="sk-SK" b="0" i="0" dirty="0">
              <a:solidFill>
                <a:schemeClr val="tx2">
                  <a:lumMod val="75000"/>
                </a:schemeClr>
              </a:solidFill>
              <a:effectLst/>
              <a:latin typeface="Arial Nova" panose="020B0504020202020204" pitchFamily="34" charset="0"/>
            </a:endParaRPr>
          </a:p>
          <a:p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7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8EAEAF-CCB0-22CD-2D57-B581199E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Inovačné vzdelávania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44A7E6-C037-AD9C-03D8-1B0958942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Využitie prostriedkov edukačného portálu VIKI na tvorbu didaktických materiálov 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(20/30) - online</a:t>
            </a: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Využitie portfólia v procese </a:t>
            </a:r>
            <a:r>
              <a:rPr lang="sk-SK" sz="2400" b="0" i="0" dirty="0" err="1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sebarozvoja</a:t>
            </a:r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 pedagogického zamestnanca (30/20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</a:rPr>
              <a:t>)</a:t>
            </a:r>
            <a:endParaRPr lang="sk-SK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8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6D4A61-15A8-D9B7-8B6D-B9F7A0857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 sz="3300">
                <a:solidFill>
                  <a:schemeClr val="tx2">
                    <a:lumMod val="75000"/>
                  </a:schemeClr>
                </a:solidFill>
              </a:rPr>
              <a:t>Vzdelávania pre vedúcich zamestnancov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05C358-4731-1DBB-6380-BA02EAD8E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Základný program funkčného vzdelávania (50/20)</a:t>
            </a:r>
          </a:p>
          <a:p>
            <a:endParaRPr lang="sk-SK" sz="2400" dirty="0">
              <a:solidFill>
                <a:schemeClr val="tx2">
                  <a:lumMod val="75000"/>
                </a:schemeClr>
              </a:solidFill>
              <a:latin typeface="Arial Nova" panose="020B0504020202020204" pitchFamily="34" charset="0"/>
            </a:endParaRP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Rozširujúci program funkčného vzdelávania (114/36)</a:t>
            </a:r>
          </a:p>
          <a:p>
            <a:endParaRPr lang="sk-SK" sz="2400" b="0" i="0" dirty="0">
              <a:solidFill>
                <a:schemeClr val="tx2">
                  <a:lumMod val="75000"/>
                </a:schemeClr>
              </a:solidFill>
              <a:effectLst/>
              <a:latin typeface="Arial Nova" panose="020B0504020202020204" pitchFamily="34" charset="0"/>
            </a:endParaRPr>
          </a:p>
          <a:p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5662CF-CA05-0012-ECEE-EC2840A9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 sz="3300">
                <a:solidFill>
                  <a:schemeClr val="tx2">
                    <a:lumMod val="75000"/>
                  </a:schemeClr>
                </a:solidFill>
              </a:rPr>
              <a:t>Špecializačné vzdelávanie: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21FB29-7B39-476B-7BCD-09CD884FE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6634" y="942108"/>
            <a:ext cx="7016692" cy="4969114"/>
          </a:xfrm>
        </p:spPr>
        <p:txBody>
          <a:bodyPr anchor="ctr">
            <a:normAutofit/>
          </a:bodyPr>
          <a:lstStyle/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Uvádzajúci pedagogický zamestnanec (34/16)</a:t>
            </a:r>
          </a:p>
          <a:p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5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436DCE-8EE3-7307-F79A-9BC58DA87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Odborné podujatia: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08AEFF-F1D6-E78C-B381-187919873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sk-SK" sz="28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Ako zaviesť podporné opatrenia v materských školách</a:t>
            </a:r>
          </a:p>
          <a:p>
            <a:pPr marL="0" indent="0">
              <a:buNone/>
            </a:pPr>
            <a:endParaRPr lang="sk-SK" sz="2400" b="0" i="0" dirty="0">
              <a:solidFill>
                <a:schemeClr val="tx2">
                  <a:lumMod val="75000"/>
                </a:schemeClr>
              </a:solidFill>
              <a:effectLst/>
              <a:latin typeface="Arial Nova" panose="020B0504020202020204" pitchFamily="34" charset="0"/>
            </a:endParaRPr>
          </a:p>
          <a:p>
            <a:pPr lvl="1"/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Ako vypracovať IVP (4 h)</a:t>
            </a:r>
          </a:p>
          <a:p>
            <a:pPr lvl="1"/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Duševné zdravie pedagogického a odborného zamestnanca (4 h)</a:t>
            </a:r>
          </a:p>
          <a:p>
            <a:pPr marL="457200" lvl="1" indent="0">
              <a:buNone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Online, je možné aj prezenčne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4C35D3A3-8A52-47F0-24FE-D67014887F2F}"/>
              </a:ext>
            </a:extLst>
          </p:cNvPr>
          <p:cNvSpPr txBox="1"/>
          <p:nvPr/>
        </p:nvSpPr>
        <p:spPr>
          <a:xfrm>
            <a:off x="8969385" y="5398783"/>
            <a:ext cx="1964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1F497D"/>
                </a:solidFill>
                <a:latin typeface="Arial" panose="020B0604020202020204" pitchFamily="34" charset="0"/>
              </a:rPr>
              <a:t>Irena Korimová</a:t>
            </a:r>
            <a:endParaRPr lang="sk-SK" u="sng" dirty="0">
              <a:solidFill>
                <a:srgbClr val="0563C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1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81E57B-8B6C-33F2-E9F2-D3B5D9DB6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Odborné podujatia: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477156-DE13-C197-B7D0-8C8BF85AA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246" y="707924"/>
            <a:ext cx="7198576" cy="5743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k-SK" sz="2800" kern="100" dirty="0">
                <a:solidFill>
                  <a:schemeClr val="tx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Rozvíjanie profesijných kompetencií pedagógov materských škôl s vyučovacím jazykom maďarským</a:t>
            </a:r>
          </a:p>
          <a:p>
            <a:pPr marL="342900" lvl="0" indent="-342900">
              <a:buFont typeface="+mj-lt"/>
              <a:buAutoNum type="arabicPeriod"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Adaptačné vzdelávanie – začínajúci pedagogický zamestnanec materskej školy</a:t>
            </a:r>
            <a:endParaRPr lang="sk-SK" sz="24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Profesijný rozvoj – plánovanie profesijného rozvoja pedagogického zamestnanca materskej školy</a:t>
            </a:r>
            <a:endParaRPr lang="sk-SK" sz="24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Hodnotenie pedagogických zamestnancov – kritériá hodnotenia, hodnotiaci rozhovor.</a:t>
            </a:r>
            <a:endParaRPr lang="sk-SK" sz="24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Adaptácia detí – pravidlá triedy – bezpečné prostredie</a:t>
            </a:r>
            <a:endParaRPr lang="sk-SK" sz="2400" kern="100" dirty="0">
              <a:solidFill>
                <a:schemeClr val="tx2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sk-SK" sz="2400" kern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Adaptácia dieťaťa – komunikácia s rodinou</a:t>
            </a:r>
            <a:endParaRPr lang="sk-SK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6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637AA5-0337-9148-D8EE-914F0E02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sk-SK">
                <a:solidFill>
                  <a:schemeClr val="tx2">
                    <a:lumMod val="75000"/>
                  </a:schemeClr>
                </a:solidFill>
              </a:rPr>
              <a:t>Kvalifikačné vzdelávania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146ED8-8A2A-A769-23DF-255B3EE88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042" y="942108"/>
            <a:ext cx="6769569" cy="4969114"/>
          </a:xfrm>
        </p:spPr>
        <p:txBody>
          <a:bodyPr anchor="ctr">
            <a:normAutofit/>
          </a:bodyPr>
          <a:lstStyle/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Základný modul doplňujúceho pedagogického štúdia pre vychovávateľov a pedagogických asistentov (135/10)</a:t>
            </a:r>
          </a:p>
          <a:p>
            <a:r>
              <a:rPr lang="sk-SK" sz="2400" b="0" i="0" dirty="0">
                <a:solidFill>
                  <a:schemeClr val="tx2">
                    <a:lumMod val="75000"/>
                  </a:schemeClr>
                </a:solidFill>
                <a:effectLst/>
                <a:latin typeface="Arial Nova" panose="020B0504020202020204" pitchFamily="34" charset="0"/>
              </a:rPr>
              <a:t>Rozširujúci modul doplňujúceho pedagogického štúdia pre pedagogických asistentov (60/30)</a:t>
            </a:r>
          </a:p>
          <a:p>
            <a:endParaRPr lang="sk-SK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23865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</TotalTime>
  <Words>387</Words>
  <Application>Microsoft Office PowerPoint</Application>
  <PresentationFormat>Širokouhlá</PresentationFormat>
  <Paragraphs>69</Paragraphs>
  <Slides>12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21" baseType="lpstr">
      <vt:lpstr>Aptos</vt:lpstr>
      <vt:lpstr>Arial</vt:lpstr>
      <vt:lpstr>Arial Nova</vt:lpstr>
      <vt:lpstr>Calibri</vt:lpstr>
      <vt:lpstr>Century Gothic</vt:lpstr>
      <vt:lpstr>Segoe UI</vt:lpstr>
      <vt:lpstr>Tahoma</vt:lpstr>
      <vt:lpstr>Wingdings 3</vt:lpstr>
      <vt:lpstr>Dym</vt:lpstr>
      <vt:lpstr>Pracovná porada riaditeľov a zástupcov materských škôl a špeciálnych materských škôl </vt:lpstr>
      <vt:lpstr>Kontakty:</vt:lpstr>
      <vt:lpstr>Ponuka vzdelávaní na školský rok 2024/2025</vt:lpstr>
      <vt:lpstr>Inovačné vzdelávania</vt:lpstr>
      <vt:lpstr>Vzdelávania pre vedúcich zamestnancov</vt:lpstr>
      <vt:lpstr>Špecializačné vzdelávanie:</vt:lpstr>
      <vt:lpstr>Odborné podujatia:</vt:lpstr>
      <vt:lpstr>Odborné podujatia:</vt:lpstr>
      <vt:lpstr>Kvalifikačné vzdelávania</vt:lpstr>
      <vt:lpstr>Atestácie:</vt:lpstr>
      <vt:lpstr>Metodická pomoc</vt:lpstr>
      <vt:lpstr>Prezentácia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Silvia Tóthová</dc:creator>
  <cp:lastModifiedBy>Silvia Tóthová</cp:lastModifiedBy>
  <cp:revision>5</cp:revision>
  <dcterms:created xsi:type="dcterms:W3CDTF">2024-08-21T08:17:32Z</dcterms:created>
  <dcterms:modified xsi:type="dcterms:W3CDTF">2024-08-27T05:45:52Z</dcterms:modified>
</cp:coreProperties>
</file>